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5"/>
  </p:notesMasterIdLst>
  <p:sldIdLst>
    <p:sldId id="271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6" r:id="rId13"/>
    <p:sldId id="270" r:id="rId14"/>
    <p:sldId id="288" r:id="rId15"/>
    <p:sldId id="289" r:id="rId16"/>
    <p:sldId id="292" r:id="rId17"/>
    <p:sldId id="290" r:id="rId18"/>
    <p:sldId id="291" r:id="rId19"/>
    <p:sldId id="293" r:id="rId20"/>
    <p:sldId id="294" r:id="rId21"/>
    <p:sldId id="295" r:id="rId22"/>
    <p:sldId id="296" r:id="rId23"/>
    <p:sldId id="287" r:id="rId2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3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98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186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494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16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368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085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76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8/10/2019 9:53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515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arajao@g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varajao.com.br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uc.br/index.php/graduacao-computacao-projeto-pedagogic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01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Caso tenha dificuldade </a:t>
            </a:r>
            <a:r>
              <a:rPr lang="pt-BR" dirty="0" smtClean="0">
                <a:solidFill>
                  <a:srgbClr val="FFFFFF"/>
                </a:solidFill>
              </a:rPr>
              <a:t>faça </a:t>
            </a:r>
            <a:r>
              <a:rPr lang="pt-BR" dirty="0">
                <a:solidFill>
                  <a:srgbClr val="FFFFFF"/>
                </a:solidFill>
              </a:rPr>
              <a:t>contato com o seu professor no e-mail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varajao@gmail.com</a:t>
            </a:r>
            <a:r>
              <a:rPr lang="pt-BR" dirty="0">
                <a:solidFill>
                  <a:srgbClr val="FFFFFF"/>
                </a:solidFill>
              </a:rPr>
              <a:t> ou acesse o site </a:t>
            </a:r>
            <a:r>
              <a:rPr lang="pt-BR" dirty="0">
                <a:solidFill>
                  <a:srgbClr val="FFFFFF"/>
                </a:solidFill>
                <a:hlinkClick r:id="rId4"/>
              </a:rPr>
              <a:t>varajao.com.br</a:t>
            </a:r>
            <a:r>
              <a:rPr lang="pt-BR" dirty="0">
                <a:solidFill>
                  <a:srgbClr val="FFFFFF"/>
                </a:solidFill>
              </a:rPr>
              <a:t> e use o formulário de contato (indique matrícula, nome e seu e-mail, além de descrever o problema).</a:t>
            </a:r>
          </a:p>
        </p:txBody>
      </p:sp>
    </p:spTree>
    <p:extLst>
      <p:ext uri="{BB962C8B-B14F-4D97-AF65-F5344CB8AC3E}">
        <p14:creationId xmlns:p14="http://schemas.microsoft.com/office/powerpoint/2010/main" val="484699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Nova organização social;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Globalização;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Sociedade da informação e conhecimento;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Melhoria de qualidade;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Aceleração do processo decisório;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Relações sociais espalhadas pelo mundo;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Relações econômicas formadas por blocos.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3600" dirty="0" smtClean="0"/>
              <a:t>Palavras de ordem:</a:t>
            </a:r>
          </a:p>
          <a:p>
            <a:pPr lvl="1">
              <a:defRPr/>
            </a:pPr>
            <a:r>
              <a:rPr lang="pt-BR" altLang="pt-BR" sz="3200" dirty="0" smtClean="0"/>
              <a:t>Competitividade</a:t>
            </a:r>
          </a:p>
          <a:p>
            <a:pPr lvl="1">
              <a:defRPr/>
            </a:pPr>
            <a:r>
              <a:rPr lang="pt-BR" altLang="pt-BR" sz="3200" dirty="0" smtClean="0"/>
              <a:t>Qualidade</a:t>
            </a:r>
          </a:p>
          <a:p>
            <a:pPr lvl="1">
              <a:defRPr/>
            </a:pPr>
            <a:r>
              <a:rPr lang="pt-BR" altLang="pt-BR" sz="3200" dirty="0" smtClean="0"/>
              <a:t>Inserção internacional;</a:t>
            </a:r>
          </a:p>
          <a:p>
            <a:pPr lvl="1">
              <a:defRPr/>
            </a:pPr>
            <a:r>
              <a:rPr lang="pt-BR" altLang="pt-BR" sz="3200" dirty="0" smtClean="0"/>
              <a:t>Novos paradigmas tecnológicos;</a:t>
            </a:r>
          </a:p>
          <a:p>
            <a:pPr lvl="1">
              <a:defRPr/>
            </a:pPr>
            <a:r>
              <a:rPr lang="pt-BR" altLang="pt-BR" sz="3200" dirty="0" smtClean="0"/>
              <a:t>Capacidade de adaptação.</a:t>
            </a:r>
          </a:p>
        </p:txBody>
      </p:sp>
    </p:spTree>
    <p:extLst>
      <p:ext uri="{BB962C8B-B14F-4D97-AF65-F5344CB8AC3E}">
        <p14:creationId xmlns:p14="http://schemas.microsoft.com/office/powerpoint/2010/main" val="1522972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r>
              <a:rPr lang="pt-BR" sz="4000" dirty="0" smtClean="0"/>
              <a:t>As </a:t>
            </a:r>
            <a:r>
              <a:rPr lang="pt-BR" sz="4000" dirty="0"/>
              <a:t>empresas usavam homens e mulheres da força de vendas para divulgar, aos seus consumidores, as melhorias em produtos e serviços, além das chamadas de vendas, panfletos, anúncios em jornais, </a:t>
            </a:r>
            <a:r>
              <a:rPr lang="pt-BR" sz="4000" i="1" dirty="0"/>
              <a:t>spots</a:t>
            </a:r>
            <a:r>
              <a:rPr lang="pt-BR" sz="4000" dirty="0"/>
              <a:t> em TV e marketing </a:t>
            </a:r>
            <a:r>
              <a:rPr lang="pt-BR" sz="4000" dirty="0" smtClean="0"/>
              <a:t>direto.</a:t>
            </a:r>
          </a:p>
        </p:txBody>
      </p:sp>
    </p:spTree>
    <p:extLst>
      <p:ext uri="{BB962C8B-B14F-4D97-AF65-F5344CB8AC3E}">
        <p14:creationId xmlns:p14="http://schemas.microsoft.com/office/powerpoint/2010/main" val="1017353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Autofit/>
          </a:bodyPr>
          <a:lstStyle/>
          <a:p>
            <a:r>
              <a:rPr lang="pt-BR" sz="4000" dirty="0" smtClean="0"/>
              <a:t>Uma </a:t>
            </a:r>
            <a:r>
              <a:rPr lang="pt-BR" sz="4000" dirty="0"/>
              <a:t>vez feita a venda, as fábricas, os armazéns e as lojas de varejo entregavam os bens e serviços aos clientes. Como é dispendioso manter uma equipe de vendas e um canal de distribuição eficaz para produtos e serviços, a ameaça dos novos concorrentes era pequena para muitas indústrias.</a:t>
            </a:r>
          </a:p>
        </p:txBody>
      </p:sp>
    </p:spTree>
    <p:extLst>
      <p:ext uri="{BB962C8B-B14F-4D97-AF65-F5344CB8AC3E}">
        <p14:creationId xmlns:p14="http://schemas.microsoft.com/office/powerpoint/2010/main" val="28890983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r>
              <a:rPr lang="pt-BR" sz="4000" dirty="0"/>
              <a:t>Com o uso difundido da internet, os indivíduos e as empresas podem comercializar e vender novos produtos rapidamente, sem os altos custos da abordagem mais tradicional de marketing e distribuição de produtos</a:t>
            </a:r>
            <a:r>
              <a:rPr lang="pt-BR" sz="4000" dirty="0" smtClean="0"/>
              <a:t>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031301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papel das novas tecnologias da informação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r>
              <a:rPr lang="pt-BR" sz="4400" dirty="0"/>
              <a:t>A</a:t>
            </a:r>
            <a:r>
              <a:rPr lang="pt-BR" sz="4400" dirty="0" smtClean="0"/>
              <a:t> </a:t>
            </a:r>
            <a:r>
              <a:rPr lang="pt-BR" sz="4400" dirty="0"/>
              <a:t>internet mudou para sempre a forma de fazer negócios, enquanto a ameaça de as novas empresas entrarem no mercado aumentou dramaticamente.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607639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mercado físico e o virtual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 fontScale="85000" lnSpcReduction="20000"/>
          </a:bodyPr>
          <a:lstStyle/>
          <a:p>
            <a:r>
              <a:rPr lang="pt-BR" sz="4400" dirty="0" smtClean="0"/>
              <a:t>Dois fenômenos independentes eventualmente conflitantes;</a:t>
            </a:r>
          </a:p>
          <a:p>
            <a:r>
              <a:rPr lang="pt-BR" sz="4400" dirty="0" smtClean="0"/>
              <a:t>Conceitos:</a:t>
            </a:r>
          </a:p>
          <a:p>
            <a:pPr lvl="1"/>
            <a:r>
              <a:rPr lang="pt-BR" sz="4000" dirty="0" smtClean="0"/>
              <a:t>Conteúdo: conjunto </a:t>
            </a:r>
            <a:r>
              <a:rPr lang="pt-BR" sz="4000" dirty="0"/>
              <a:t>de atributos contidos no produto ou serviço oferecido pela </a:t>
            </a:r>
            <a:r>
              <a:rPr lang="pt-BR" sz="4000" dirty="0" smtClean="0"/>
              <a:t>empresa;</a:t>
            </a:r>
          </a:p>
          <a:p>
            <a:pPr lvl="1"/>
            <a:r>
              <a:rPr lang="pt-BR" sz="4000" dirty="0" smtClean="0"/>
              <a:t>Contexto: maneira </a:t>
            </a:r>
            <a:r>
              <a:rPr lang="pt-BR" sz="4000" dirty="0"/>
              <a:t>com a qual o conteúdo é </a:t>
            </a:r>
            <a:r>
              <a:rPr lang="pt-BR" sz="4000" dirty="0" smtClean="0"/>
              <a:t>organizado;</a:t>
            </a:r>
          </a:p>
          <a:p>
            <a:pPr lvl="1"/>
            <a:r>
              <a:rPr lang="pt-BR" sz="4000" dirty="0" smtClean="0"/>
              <a:t>Infraestrutura: é </a:t>
            </a:r>
            <a:r>
              <a:rPr lang="pt-BR" sz="4000" dirty="0"/>
              <a:t>o que permite a consumação da transação comercial com os </a:t>
            </a:r>
            <a:r>
              <a:rPr lang="pt-BR" sz="4000" dirty="0" smtClean="0"/>
              <a:t>clientes</a:t>
            </a:r>
          </a:p>
        </p:txBody>
      </p:sp>
    </p:spTree>
    <p:extLst>
      <p:ext uri="{BB962C8B-B14F-4D97-AF65-F5344CB8AC3E}">
        <p14:creationId xmlns:p14="http://schemas.microsoft.com/office/powerpoint/2010/main" val="2515015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mercado físico e o virtual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r>
              <a:rPr lang="pt-BR" sz="3600" dirty="0" smtClean="0"/>
              <a:t>Mercado Físico: </a:t>
            </a:r>
            <a:r>
              <a:rPr lang="pt-BR" sz="3600" dirty="0"/>
              <a:t>esses três elementos são </a:t>
            </a:r>
            <a:r>
              <a:rPr lang="pt-BR" sz="3600" dirty="0" smtClean="0"/>
              <a:t>inseparáveis.</a:t>
            </a:r>
          </a:p>
          <a:p>
            <a:r>
              <a:rPr lang="pt-BR" sz="3600" dirty="0" smtClean="0"/>
              <a:t>Mercado Virtual: permite </a:t>
            </a:r>
            <a:r>
              <a:rPr lang="pt-BR" sz="3600" dirty="0"/>
              <a:t>o gerenciamento de cada um deles em separado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3496139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O mercado físico e o virtual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r>
              <a:rPr lang="pt-BR" sz="3600" dirty="0"/>
              <a:t>Essa possibilidade de desagregar os elementos que compõem o sistema de valor de uma organização e operar em cada um deles de forma independente cria oportunidades no mercado virtual para novos entrantes ameaçarem posições de empresas estabelecidas e com raízes profundas no mercado físico.</a:t>
            </a:r>
          </a:p>
        </p:txBody>
      </p:sp>
    </p:spTree>
    <p:extLst>
      <p:ext uri="{BB962C8B-B14F-4D97-AF65-F5344CB8AC3E}">
        <p14:creationId xmlns:p14="http://schemas.microsoft.com/office/powerpoint/2010/main" val="23505544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366324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Apresentação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Ementário;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Referências bibliográficas;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</a:t>
            </a:r>
            <a:r>
              <a:rPr lang="pt-BR" dirty="0">
                <a:solidFill>
                  <a:srgbClr val="FFFFFF"/>
                </a:solidFill>
              </a:rPr>
              <a:t>de </a:t>
            </a:r>
            <a:r>
              <a:rPr lang="pt-BR" dirty="0" smtClean="0">
                <a:solidFill>
                  <a:srgbClr val="FFFFFF"/>
                </a:solidFill>
              </a:rPr>
              <a:t>aulas;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 papel das novas tecnologias </a:t>
            </a:r>
            <a:r>
              <a:rPr lang="pt-BR" dirty="0" smtClean="0">
                <a:solidFill>
                  <a:srgbClr val="FFFFFF"/>
                </a:solidFill>
              </a:rPr>
              <a:t>da informação;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 internet </a:t>
            </a:r>
            <a:r>
              <a:rPr lang="pt-BR" smtClean="0">
                <a:solidFill>
                  <a:srgbClr val="FFFFFF"/>
                </a:solidFill>
              </a:rPr>
              <a:t>como ferramenta.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Internet como ferramenta</a:t>
            </a:r>
            <a:endParaRPr lang="pt-BR" altLang="pt-BR" sz="40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 lnSpcReduction="10000"/>
          </a:bodyPr>
          <a:lstStyle/>
          <a:p>
            <a:r>
              <a:rPr lang="pt-BR" sz="3600" dirty="0" smtClean="0"/>
              <a:t>Pessoas conectadas o tempo todo, esperam que os produtos e serviços acompanhem esta evolução;</a:t>
            </a:r>
          </a:p>
          <a:p>
            <a:r>
              <a:rPr lang="pt-BR" sz="3600" dirty="0" smtClean="0"/>
              <a:t>TVs, telefones, automóveis...</a:t>
            </a:r>
          </a:p>
          <a:p>
            <a:r>
              <a:rPr lang="pt-BR" sz="3600" dirty="0" smtClean="0"/>
              <a:t>Comércio Eletrônico, CE ou e-commerce;</a:t>
            </a:r>
          </a:p>
          <a:p>
            <a:pPr lvl="1"/>
            <a:r>
              <a:rPr lang="pt-BR" dirty="0" smtClean="0"/>
              <a:t>Conquista de novos clientes;</a:t>
            </a:r>
          </a:p>
          <a:p>
            <a:pPr lvl="1"/>
            <a:r>
              <a:rPr lang="pt-BR" dirty="0" smtClean="0"/>
              <a:t>Compras a qualquer hora de qualquer lugar;</a:t>
            </a:r>
          </a:p>
          <a:p>
            <a:pPr lvl="1"/>
            <a:r>
              <a:rPr lang="pt-BR" dirty="0" smtClean="0"/>
              <a:t>Informações sobre produtos e serviços;</a:t>
            </a:r>
          </a:p>
          <a:p>
            <a:pPr lvl="1"/>
            <a:r>
              <a:rPr lang="pt-BR" dirty="0" smtClean="0"/>
              <a:t>Preços e formas de pagamento.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4221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57636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>
                <a:solidFill>
                  <a:srgbClr val="FFFFFF"/>
                </a:solidFill>
              </a:rPr>
              <a:t>FEUC</a:t>
            </a: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 </a:t>
            </a:r>
            <a:r>
              <a:rPr lang="pt-BR" sz="28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Projeto Pedagógico do Curso de Bacharelado em Sistemas de Informação</a:t>
            </a: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 Rio de Janeiro, 2013. </a:t>
            </a:r>
            <a:r>
              <a:rPr lang="pt-BR" sz="2800" dirty="0" smtClean="0">
                <a:solidFill>
                  <a:srgbClr val="FFFFFF"/>
                </a:solidFill>
              </a:rPr>
              <a:t>Disponível </a:t>
            </a:r>
            <a:r>
              <a:rPr lang="pt-BR" sz="2800" dirty="0">
                <a:solidFill>
                  <a:srgbClr val="FFFFFF"/>
                </a:solidFill>
              </a:rPr>
              <a:t>em: </a:t>
            </a:r>
            <a:r>
              <a:rPr lang="pt-BR" sz="2800" dirty="0">
                <a:solidFill>
                  <a:srgbClr val="FFFFFF"/>
                </a:solidFill>
                <a:hlinkClick r:id="rId3"/>
              </a:rPr>
              <a:t>http://</a:t>
            </a:r>
            <a:r>
              <a:rPr lang="pt-BR" sz="2800" dirty="0" smtClean="0">
                <a:solidFill>
                  <a:srgbClr val="FFFFFF"/>
                </a:solidFill>
                <a:hlinkClick r:id="rId3"/>
              </a:rPr>
              <a:t>www.feuc.br/index.php/graduacao-computacao-projeto-pedagogico</a:t>
            </a:r>
            <a:r>
              <a:rPr lang="pt-BR" sz="2800" dirty="0" smtClean="0">
                <a:solidFill>
                  <a:srgbClr val="FFFFFF"/>
                </a:solidFill>
              </a:rPr>
              <a:t>. Acesso em dezembro/2015.</a:t>
            </a:r>
          </a:p>
          <a:p>
            <a:r>
              <a:rPr lang="pt-BR" sz="2800" dirty="0"/>
              <a:t>VARAJÃO, F. F.. </a:t>
            </a:r>
            <a:r>
              <a:rPr lang="pt-BR" sz="2800" i="1" dirty="0" smtClean="0"/>
              <a:t>Negócios na Internet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1956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Objetivos:</a:t>
            </a:r>
          </a:p>
          <a:p>
            <a:pPr lvl="1"/>
            <a:r>
              <a:rPr lang="pt-BR" dirty="0"/>
              <a:t>Apresentar as técnicas e métodos mais usados de modelagem de </a:t>
            </a:r>
            <a:r>
              <a:rPr lang="pt-BR" dirty="0" smtClean="0"/>
              <a:t>processos </a:t>
            </a:r>
            <a:r>
              <a:rPr lang="pt-BR" dirty="0"/>
              <a:t>e negócios. Desenvolver a visão de tratamento de negócios, bem como a sua formalização e planejamento. Apresentar os principais conceitos de comércio em geral e eletrônico. Apresentar técnicas de análise de modelo de negócio. Apresentar as maneiras de como desenvolvermos comércio eletrônico nas redes sociais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906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0584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Ementário:</a:t>
            </a:r>
          </a:p>
          <a:p>
            <a:pPr lvl="1"/>
            <a:r>
              <a:rPr lang="pt-BR" sz="2400" dirty="0"/>
              <a:t>Organizações e Processos. Conceito de Processo. Objetivos da Modelagem de Processos. Método para Modelagem de Processos. </a:t>
            </a:r>
            <a:r>
              <a:rPr lang="pt-BR" sz="2400" dirty="0" err="1"/>
              <a:t>Metamodelos</a:t>
            </a:r>
            <a:r>
              <a:rPr lang="pt-BR" sz="2400" dirty="0"/>
              <a:t>: ERP, BPM, MNOO. Modelo de negócio sustentável: Índice de Sustentabilidade Empresarial. Conceito sobre Comércio Eletrônico. Modalidades de Comércio Eletrônico: E-business, e-commerce, B2C, B2B, Mobile e-business. Etapas e Processos de Comercialização de um produto. Segurança em Comércio Eletrônico. </a:t>
            </a:r>
            <a:r>
              <a:rPr lang="pt-BR" sz="2400" dirty="0" smtClean="0"/>
              <a:t>CRM. Modelagem </a:t>
            </a:r>
            <a:r>
              <a:rPr lang="pt-BR" sz="2400" dirty="0"/>
              <a:t>de serviços de comércio eletrônico. Personalização de serviços de Comércio </a:t>
            </a:r>
            <a:r>
              <a:rPr lang="pt-BR" sz="2400" dirty="0" smtClean="0"/>
              <a:t>eletrônico</a:t>
            </a:r>
            <a:r>
              <a:rPr lang="pt-BR" sz="2400" dirty="0"/>
              <a:t>. Comércio eletrônico no Mercado. Desempenho de serviços de comércio eletrônico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0234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9698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Aulas expositivas, exercícios teóricos, prática com base em estudos de caso, trabalhos em grupo, apresentação de slides e diagramas, pesquisas </a:t>
            </a:r>
            <a:r>
              <a:rPr lang="pt-BR" dirty="0" smtClean="0"/>
              <a:t>na internet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92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305520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Referências:</a:t>
            </a:r>
          </a:p>
          <a:p>
            <a:pPr lvl="1"/>
            <a:r>
              <a:rPr lang="pt-BR" sz="2000" dirty="0"/>
              <a:t>COSTA, G. C. G. Negócios eletrônicos. São Paulo: IBPEX, 2010. </a:t>
            </a:r>
          </a:p>
          <a:p>
            <a:pPr lvl="1"/>
            <a:r>
              <a:rPr lang="pt-BR" sz="2000" dirty="0"/>
              <a:t>ALBERTIN, A. L. Comércio Eletrônico. 5.ed. São Paulo: Atlas, 2004. </a:t>
            </a:r>
          </a:p>
          <a:p>
            <a:pPr lvl="1"/>
            <a:r>
              <a:rPr lang="pt-BR" sz="2000" dirty="0"/>
              <a:t>TURBAN, E.; KING, D. Comércio Eletrônico: estratégia e gestão. São Paulo: Pearson, 2004</a:t>
            </a:r>
            <a:r>
              <a:rPr lang="pt-BR" sz="2000" dirty="0" smtClean="0"/>
              <a:t>.</a:t>
            </a:r>
          </a:p>
          <a:p>
            <a:pPr lvl="1"/>
            <a:r>
              <a:rPr lang="da-DK" sz="2000" dirty="0"/>
              <a:t>DAVE, King et al. Comércio </a:t>
            </a:r>
            <a:r>
              <a:rPr lang="pt-BR" sz="2000" dirty="0"/>
              <a:t>Eletrônico. São Paulo: </a:t>
            </a:r>
            <a:r>
              <a:rPr lang="pt-BR" sz="2000" dirty="0" smtClean="0"/>
              <a:t>Pearson, </a:t>
            </a:r>
            <a:r>
              <a:rPr lang="pt-BR" sz="2000" dirty="0"/>
              <a:t>2004</a:t>
            </a:r>
            <a:r>
              <a:rPr lang="pt-BR" sz="2000" dirty="0" smtClean="0"/>
              <a:t>.</a:t>
            </a:r>
            <a:endParaRPr lang="pt-BR" sz="2000" dirty="0"/>
          </a:p>
          <a:p>
            <a:pPr lvl="1"/>
            <a:r>
              <a:rPr lang="pt-BR" sz="2000" dirty="0"/>
              <a:t>DEITEL, H. M. E-business e e-commerce para </a:t>
            </a:r>
            <a:r>
              <a:rPr lang="pt-BR" sz="2000" dirty="0" smtClean="0"/>
              <a:t>administradores</a:t>
            </a:r>
            <a:r>
              <a:rPr lang="pt-BR" sz="2000" dirty="0"/>
              <a:t>. São Paulo: Pearson, </a:t>
            </a:r>
            <a:r>
              <a:rPr lang="pt-BR" sz="2000" dirty="0" smtClean="0"/>
              <a:t>201</a:t>
            </a:r>
            <a:endParaRPr lang="pt-BR" sz="2000" dirty="0"/>
          </a:p>
          <a:p>
            <a:pPr lvl="1"/>
            <a:r>
              <a:rPr lang="pt-BR" sz="2000" dirty="0"/>
              <a:t>MATTOS, Claudia Aparecida de. Gestão integrada de processos e da tecnologia da informação. São Paulo. Atlas, 2006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84950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Avaliação: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Trabalho em grupo</a:t>
            </a:r>
            <a:r>
              <a:rPr lang="pt-BR" dirty="0" smtClean="0"/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</a:t>
            </a:r>
            <a:r>
              <a:rPr lang="pt-BR" dirty="0">
                <a:solidFill>
                  <a:srgbClr val="FFFFFF"/>
                </a:solidFill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27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1610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01 </a:t>
            </a:r>
            <a:r>
              <a:rPr lang="pt-BR" sz="2200" dirty="0" smtClean="0">
                <a:solidFill>
                  <a:srgbClr val="FFFFFF"/>
                </a:solidFill>
              </a:rPr>
              <a:t>- Apresentação, O papel das novas tecnologias informação;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02 - Comércio eletrônico: Conceitos, Modelos, </a:t>
            </a:r>
            <a:r>
              <a:rPr lang="pt-BR" sz="2200" dirty="0" smtClean="0">
                <a:solidFill>
                  <a:srgbClr val="FFFFFF"/>
                </a:solidFill>
              </a:rPr>
              <a:t>Componentes;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03 </a:t>
            </a:r>
            <a:r>
              <a:rPr lang="pt-BR" sz="2200" dirty="0" smtClean="0">
                <a:solidFill>
                  <a:srgbClr val="FFFFFF"/>
                </a:solidFill>
              </a:rPr>
              <a:t>- </a:t>
            </a:r>
            <a:r>
              <a:rPr lang="pt-BR" sz="2200" dirty="0">
                <a:solidFill>
                  <a:srgbClr val="FFFFFF"/>
                </a:solidFill>
              </a:rPr>
              <a:t>Segurança no comércio </a:t>
            </a:r>
            <a:r>
              <a:rPr lang="pt-BR" sz="2200" dirty="0" smtClean="0">
                <a:solidFill>
                  <a:srgbClr val="FFFFFF"/>
                </a:solidFill>
              </a:rPr>
              <a:t>eletrônico;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04 -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>
                <a:solidFill>
                  <a:srgbClr val="FFFFFF"/>
                </a:solidFill>
              </a:rPr>
              <a:t>Estatísticas do comércio eletrônico nacional e </a:t>
            </a:r>
            <a:r>
              <a:rPr lang="pt-BR" sz="2200" dirty="0" smtClean="0">
                <a:solidFill>
                  <a:srgbClr val="FFFFFF"/>
                </a:solidFill>
              </a:rPr>
              <a:t>internacional;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05 </a:t>
            </a:r>
            <a:r>
              <a:rPr lang="pt-BR" sz="2200" dirty="0">
                <a:solidFill>
                  <a:srgbClr val="FFFFFF"/>
                </a:solidFill>
              </a:rPr>
              <a:t>-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>
                <a:solidFill>
                  <a:srgbClr val="FFFFFF"/>
                </a:solidFill>
              </a:rPr>
              <a:t>CRM: conceitos, seu papel nos negócios eletrônicos.;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06 </a:t>
            </a:r>
            <a:r>
              <a:rPr lang="pt-BR" sz="2200" dirty="0" smtClean="0">
                <a:solidFill>
                  <a:srgbClr val="FFFFFF"/>
                </a:solidFill>
              </a:rPr>
              <a:t>- FERIADO;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07 -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>
                <a:solidFill>
                  <a:srgbClr val="FFFFFF"/>
                </a:solidFill>
              </a:rPr>
              <a:t>O Marketing digital;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08 -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>
                <a:solidFill>
                  <a:srgbClr val="FFFFFF"/>
                </a:solidFill>
              </a:rPr>
              <a:t>Perfil do cliente e a Personalização do comércio </a:t>
            </a:r>
            <a:r>
              <a:rPr lang="pt-BR" sz="2200" dirty="0" smtClean="0">
                <a:solidFill>
                  <a:srgbClr val="FFFFFF"/>
                </a:solidFill>
              </a:rPr>
              <a:t>digital;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09 </a:t>
            </a:r>
            <a:r>
              <a:rPr lang="pt-BR" sz="2200" dirty="0" smtClean="0">
                <a:solidFill>
                  <a:srgbClr val="FFFFFF"/>
                </a:solidFill>
              </a:rPr>
              <a:t>- Revisão;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10 </a:t>
            </a:r>
            <a:r>
              <a:rPr lang="pt-BR" sz="2200" dirty="0" smtClean="0">
                <a:solidFill>
                  <a:srgbClr val="FFFFFF"/>
                </a:solidFill>
              </a:rPr>
              <a:t>- </a:t>
            </a:r>
            <a:r>
              <a:rPr lang="pt-BR" sz="2200" dirty="0">
                <a:solidFill>
                  <a:srgbClr val="FFFFFF"/>
                </a:solidFill>
              </a:rPr>
              <a:t>1ª AVALIAÇÃO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  <a:endParaRPr lang="pt-BR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837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1610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11 - FERIADO;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12 - Modelo de negócio </a:t>
            </a:r>
            <a:r>
              <a:rPr lang="pt-BR" sz="2200" dirty="0" smtClean="0">
                <a:solidFill>
                  <a:srgbClr val="FFFFFF"/>
                </a:solidFill>
              </a:rPr>
              <a:t>sustentável;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13 - FEUCTEC;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14 - FERIADO;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15 </a:t>
            </a:r>
            <a:r>
              <a:rPr lang="pt-BR" sz="2200" dirty="0">
                <a:solidFill>
                  <a:srgbClr val="FFFFFF"/>
                </a:solidFill>
              </a:rPr>
              <a:t>-</a:t>
            </a:r>
            <a:r>
              <a:rPr lang="pt-BR" sz="2200" dirty="0" smtClean="0">
                <a:solidFill>
                  <a:srgbClr val="FFFFFF"/>
                </a:solidFill>
              </a:rPr>
              <a:t> </a:t>
            </a:r>
            <a:r>
              <a:rPr lang="pt-BR" sz="2200" dirty="0">
                <a:solidFill>
                  <a:srgbClr val="FFFFFF"/>
                </a:solidFill>
              </a:rPr>
              <a:t>Gerenciamento de serviços;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16 - </a:t>
            </a:r>
            <a:r>
              <a:rPr lang="pt-BR" sz="2200" dirty="0">
                <a:solidFill>
                  <a:srgbClr val="FFFFFF"/>
                </a:solidFill>
              </a:rPr>
              <a:t>Seminário;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17 - Seminário;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18 - </a:t>
            </a:r>
            <a:r>
              <a:rPr lang="pt-BR" sz="2200" dirty="0">
                <a:solidFill>
                  <a:srgbClr val="FFFFFF"/>
                </a:solidFill>
              </a:rPr>
              <a:t>2ª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19 </a:t>
            </a:r>
            <a:r>
              <a:rPr lang="pt-BR" sz="2200" dirty="0">
                <a:solidFill>
                  <a:srgbClr val="FFFFFF"/>
                </a:solidFill>
              </a:rPr>
              <a:t>-</a:t>
            </a:r>
            <a:r>
              <a:rPr lang="pt-BR" sz="2200" dirty="0" smtClean="0">
                <a:solidFill>
                  <a:srgbClr val="FFFFFF"/>
                </a:solidFill>
              </a:rPr>
              <a:t> Revisão geral.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20 </a:t>
            </a:r>
            <a:r>
              <a:rPr lang="pt-BR" sz="2200" dirty="0">
                <a:solidFill>
                  <a:srgbClr val="FFFFFF"/>
                </a:solidFill>
              </a:rPr>
              <a:t>- 3ª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  <a:endParaRPr lang="pt-BR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216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176</TotalTime>
  <Words>2139</Words>
  <Application>Microsoft Office PowerPoint</Application>
  <PresentationFormat>Apresentação na tela (4:3)</PresentationFormat>
  <Paragraphs>146</Paragraphs>
  <Slides>21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Acesso</vt:lpstr>
      <vt:lpstr>O papel das novas tecnologias da informação</vt:lpstr>
      <vt:lpstr>O papel das novas tecnologias da informação</vt:lpstr>
      <vt:lpstr>O papel das novas tecnologias da informação</vt:lpstr>
      <vt:lpstr>O papel das novas tecnologias da informação</vt:lpstr>
      <vt:lpstr>O papel das novas tecnologias da informação</vt:lpstr>
      <vt:lpstr>O papel das novas tecnologias da informação</vt:lpstr>
      <vt:lpstr>O mercado físico e o virtual</vt:lpstr>
      <vt:lpstr>O mercado físico e o virtual</vt:lpstr>
      <vt:lpstr>O mercado físico e o virtual</vt:lpstr>
      <vt:lpstr>Internet como ferramenta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varajao</cp:lastModifiedBy>
  <cp:revision>18</cp:revision>
  <dcterms:created xsi:type="dcterms:W3CDTF">2014-04-01T21:25:56Z</dcterms:created>
  <dcterms:modified xsi:type="dcterms:W3CDTF">2019-08-11T00:54:34Z</dcterms:modified>
</cp:coreProperties>
</file>