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19"/>
  </p:notesMasterIdLst>
  <p:sldIdLst>
    <p:sldId id="271" r:id="rId4"/>
    <p:sldId id="276" r:id="rId5"/>
    <p:sldId id="288" r:id="rId6"/>
    <p:sldId id="289" r:id="rId7"/>
    <p:sldId id="290" r:id="rId8"/>
    <p:sldId id="291" r:id="rId9"/>
    <p:sldId id="292" r:id="rId10"/>
    <p:sldId id="295" r:id="rId11"/>
    <p:sldId id="294" r:id="rId12"/>
    <p:sldId id="296" r:id="rId13"/>
    <p:sldId id="297" r:id="rId14"/>
    <p:sldId id="299" r:id="rId15"/>
    <p:sldId id="300" r:id="rId16"/>
    <p:sldId id="301" r:id="rId17"/>
    <p:sldId id="287" r:id="rId1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12/08/2017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4:40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0420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4:41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730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3519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4:43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1234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4:15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54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4:10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387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411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4:21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550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196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4:34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345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4:33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8729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8/12/2017 4:37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219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03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Estrutura dos modelos de negócios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508927"/>
          </a:xfrm>
        </p:spPr>
        <p:txBody>
          <a:bodyPr/>
          <a:lstStyle/>
          <a:p>
            <a:pPr algn="just"/>
            <a:r>
              <a:rPr lang="pt-BR" dirty="0" smtClean="0"/>
              <a:t>Varia de </a:t>
            </a:r>
            <a:r>
              <a:rPr lang="pt-BR" dirty="0"/>
              <a:t>acordo com o método utilizado pelas empresas para gerar renda</a:t>
            </a:r>
            <a:r>
              <a:rPr lang="pt-BR" dirty="0" smtClean="0"/>
              <a:t>. Modelos de renda:</a:t>
            </a:r>
          </a:p>
          <a:p>
            <a:pPr lvl="1" algn="just"/>
            <a:r>
              <a:rPr lang="pt-BR" sz="2200" b="1" dirty="0">
                <a:solidFill>
                  <a:srgbClr val="FFFF00"/>
                </a:solidFill>
              </a:rPr>
              <a:t>Taxas de transação:</a:t>
            </a:r>
            <a:r>
              <a:rPr lang="pt-BR" sz="2200" dirty="0"/>
              <a:t> quando uma empresa recebe comissão sobre o volume de transações efetuadas. Por exemplo: </a:t>
            </a:r>
            <a:r>
              <a:rPr lang="pt-BR" sz="2200" dirty="0">
                <a:solidFill>
                  <a:srgbClr val="FFFF00"/>
                </a:solidFill>
              </a:rPr>
              <a:t>o que se paga na compra ou venda de uma casa é chamado de “taxa de transação”</a:t>
            </a:r>
            <a:r>
              <a:rPr lang="pt-BR" sz="2200" dirty="0"/>
              <a:t>.</a:t>
            </a:r>
          </a:p>
          <a:p>
            <a:pPr lvl="1" algn="just"/>
            <a:r>
              <a:rPr lang="pt-BR" sz="2200" b="1" dirty="0">
                <a:solidFill>
                  <a:srgbClr val="FFFF00"/>
                </a:solidFill>
              </a:rPr>
              <a:t>Taxas de assinatura:</a:t>
            </a:r>
            <a:r>
              <a:rPr lang="pt-BR" sz="2200" dirty="0">
                <a:solidFill>
                  <a:srgbClr val="FFFF00"/>
                </a:solidFill>
              </a:rPr>
              <a:t> </a:t>
            </a:r>
            <a:r>
              <a:rPr lang="pt-BR" sz="2200" dirty="0"/>
              <a:t>quando clientes pagam um valor fixo, geralmente mensal, para obter determinados serviços. Um exemplo seria</a:t>
            </a:r>
            <a:r>
              <a:rPr lang="pt-BR" sz="2200" dirty="0">
                <a:solidFill>
                  <a:srgbClr val="FFFF00"/>
                </a:solidFill>
              </a:rPr>
              <a:t> a taxa de acesso a UOL</a:t>
            </a:r>
            <a:r>
              <a:rPr lang="pt-BR" sz="2200" dirty="0"/>
              <a:t>.</a:t>
            </a:r>
          </a:p>
          <a:p>
            <a:pPr lvl="1" algn="just"/>
            <a:r>
              <a:rPr lang="pt-BR" sz="2200" b="1" dirty="0">
                <a:solidFill>
                  <a:srgbClr val="FFFF00"/>
                </a:solidFill>
              </a:rPr>
              <a:t>Taxas de divulgação:</a:t>
            </a:r>
            <a:r>
              <a:rPr lang="pt-BR" sz="2200" dirty="0">
                <a:solidFill>
                  <a:srgbClr val="FFFF00"/>
                </a:solidFill>
              </a:rPr>
              <a:t> </a:t>
            </a:r>
            <a:r>
              <a:rPr lang="pt-BR" sz="2200" dirty="0"/>
              <a:t>quando empresas cobram de outras para exibir propagandas em seus sites. Um exemplo seria o </a:t>
            </a:r>
            <a:r>
              <a:rPr lang="pt-BR" sz="2200" dirty="0">
                <a:solidFill>
                  <a:srgbClr val="FFFF00"/>
                </a:solidFill>
              </a:rPr>
              <a:t>Google.com</a:t>
            </a:r>
            <a:r>
              <a:rPr lang="pt-BR" sz="2200" dirty="0"/>
              <a:t>.</a:t>
            </a:r>
          </a:p>
          <a:p>
            <a:pPr lvl="1" algn="just"/>
            <a:r>
              <a:rPr lang="pt-BR" sz="2200" b="1" dirty="0">
                <a:solidFill>
                  <a:srgbClr val="FFFF00"/>
                </a:solidFill>
              </a:rPr>
              <a:t>Vendas:</a:t>
            </a:r>
            <a:r>
              <a:rPr lang="pt-BR" sz="2200" dirty="0"/>
              <a:t> Quando empresas geram renda pela venda de produtos ou serviços em seus sites. Um exemplo </a:t>
            </a:r>
            <a:r>
              <a:rPr lang="pt-BR" sz="2200" dirty="0">
                <a:solidFill>
                  <a:srgbClr val="FFFF00"/>
                </a:solidFill>
              </a:rPr>
              <a:t>é venda de flores, chocolates, vinhos, etc</a:t>
            </a:r>
            <a:r>
              <a:rPr lang="pt-BR" sz="2200" dirty="0"/>
              <a:t>. pelo Floresonline.com.br</a:t>
            </a:r>
            <a:r>
              <a:rPr lang="pt-BR" sz="2200" dirty="0" smtClean="0"/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8737490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 dos modelos de negócios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772793"/>
          </a:xfrm>
        </p:spPr>
        <p:txBody>
          <a:bodyPr/>
          <a:lstStyle/>
          <a:p>
            <a:r>
              <a:rPr lang="pt-BR" dirty="0"/>
              <a:t>As empresas utilizam seu modelo de renda para descrever como pretendem gerar renda, e seu modelo de negócios para descrever o processo que vão executar para essa obtenção de renda.</a:t>
            </a:r>
          </a:p>
        </p:txBody>
      </p:sp>
    </p:spTree>
    <p:extLst>
      <p:ext uri="{BB962C8B-B14F-4D97-AF65-F5344CB8AC3E}">
        <p14:creationId xmlns:p14="http://schemas.microsoft.com/office/powerpoint/2010/main" val="18318752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0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Modelos de negócios mais comuns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93610" y="943753"/>
            <a:ext cx="8583488" cy="5601533"/>
          </a:xfrm>
        </p:spPr>
        <p:txBody>
          <a:bodyPr/>
          <a:lstStyle/>
          <a:p>
            <a:pPr lvl="0"/>
            <a:r>
              <a:rPr lang="pt-BR" sz="2800" dirty="0">
                <a:solidFill>
                  <a:srgbClr val="FFFF00"/>
                </a:solidFill>
              </a:rPr>
              <a:t>Comércio misto:</a:t>
            </a:r>
            <a:r>
              <a:rPr lang="pt-BR" sz="2800" dirty="0"/>
              <a:t> modelo de Negócio tradicional baseado em instalações físicas e que utiliza a rede como mais um canal de comercialização para os seus produtos. Exemplo: www.saraiva.com.br</a:t>
            </a:r>
          </a:p>
          <a:p>
            <a:pPr lvl="0"/>
            <a:r>
              <a:rPr lang="pt-BR" sz="2800" dirty="0">
                <a:solidFill>
                  <a:srgbClr val="FFFF00"/>
                </a:solidFill>
              </a:rPr>
              <a:t>Comércio virtual: </a:t>
            </a:r>
            <a:r>
              <a:rPr lang="pt-BR" sz="2800" dirty="0"/>
              <a:t>comercialização de produtos/serviços exclusivamente pela Internet. Exemplo: www.submarino.com.br</a:t>
            </a:r>
          </a:p>
          <a:p>
            <a:pPr lvl="0"/>
            <a:r>
              <a:rPr lang="pt-BR" sz="2800" dirty="0">
                <a:solidFill>
                  <a:srgbClr val="FFFF00"/>
                </a:solidFill>
              </a:rPr>
              <a:t>Comércio virtual puro: </a:t>
            </a:r>
            <a:r>
              <a:rPr lang="pt-BR" sz="2800" dirty="0"/>
              <a:t>comercialização de produtos digitais ou serviços cuja entrega seja realizada pela própria Internet. É a forma mais pura de Comércio Eletrônico uma vez que todo o processo do negócio é realizado on-line. Empresas que vendem software, música ou cursos on-line são exemplos. Exemplo: </a:t>
            </a:r>
            <a:r>
              <a:rPr lang="pt-BR" sz="2800" dirty="0" smtClean="0"/>
              <a:t>www.weblinguas.com.br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59854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0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Modelos de negócios mais comuns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93610" y="943753"/>
            <a:ext cx="8583488" cy="5213735"/>
          </a:xfrm>
        </p:spPr>
        <p:txBody>
          <a:bodyPr/>
          <a:lstStyle/>
          <a:p>
            <a:pPr lvl="0"/>
            <a:r>
              <a:rPr lang="pt-BR" sz="2800" dirty="0" smtClean="0">
                <a:solidFill>
                  <a:srgbClr val="FFFF00"/>
                </a:solidFill>
              </a:rPr>
              <a:t>Mercantil</a:t>
            </a:r>
            <a:r>
              <a:rPr lang="pt-BR" sz="2800" dirty="0">
                <a:solidFill>
                  <a:srgbClr val="FFFF00"/>
                </a:solidFill>
              </a:rPr>
              <a:t>: </a:t>
            </a:r>
            <a:r>
              <a:rPr lang="pt-BR" sz="2800" dirty="0"/>
              <a:t>empresas que vendem produtos ou serviços para outras empresas utilizando-se a Internet como canal de comercialização. Exemplo: www.quickpack.com.br</a:t>
            </a:r>
          </a:p>
          <a:p>
            <a:pPr lvl="0"/>
            <a:r>
              <a:rPr lang="pt-BR" sz="2800" dirty="0">
                <a:solidFill>
                  <a:srgbClr val="FFFF00"/>
                </a:solidFill>
              </a:rPr>
              <a:t>Mercantil direto: </a:t>
            </a:r>
            <a:r>
              <a:rPr lang="pt-BR" sz="2800" dirty="0"/>
              <a:t>modelo de negócio de empresas produtoras de mercadorias que se utilizam da web como canal direto de venda para o consumidor final, eliminando total ou parcialmente os intermediários. Exemplos: www.caloi.com.br.</a:t>
            </a:r>
          </a:p>
          <a:p>
            <a:pPr lvl="0"/>
            <a:r>
              <a:rPr lang="pt-BR" sz="2800" dirty="0">
                <a:solidFill>
                  <a:srgbClr val="FFFF00"/>
                </a:solidFill>
              </a:rPr>
              <a:t>Shopping Virtual: </a:t>
            </a:r>
            <a:r>
              <a:rPr lang="pt-BR" sz="2800" dirty="0"/>
              <a:t>site que reúne diversas lojas virtuais. A receita é obtida através de uma taxa mensal + comissão sobre as vendas realizadas ou pagamentos por anúncios. Exemplo: </a:t>
            </a:r>
            <a:r>
              <a:rPr lang="pt-BR" sz="2800" dirty="0" smtClean="0"/>
              <a:t>www.shopfacil.com.br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08007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000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Modelos de negócios mais comuns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93610" y="943753"/>
            <a:ext cx="8583488" cy="3964162"/>
          </a:xfrm>
        </p:spPr>
        <p:txBody>
          <a:bodyPr/>
          <a:lstStyle/>
          <a:p>
            <a:pPr lvl="0"/>
            <a:r>
              <a:rPr lang="pt-BR" sz="2800" dirty="0" smtClean="0">
                <a:solidFill>
                  <a:srgbClr val="FFFF00"/>
                </a:solidFill>
              </a:rPr>
              <a:t>Leilões </a:t>
            </a:r>
            <a:r>
              <a:rPr lang="pt-BR" sz="2800" dirty="0">
                <a:solidFill>
                  <a:srgbClr val="FFFF00"/>
                </a:solidFill>
              </a:rPr>
              <a:t>on-line: </a:t>
            </a:r>
            <a:r>
              <a:rPr lang="pt-BR" sz="2800" dirty="0"/>
              <a:t>ambiente virtual que possibilita a oferta de mercadorias e a realização de lances até se chegar à melhor oferta disponível. Possui variante como o Leilão reverso, onde os vendedores é que fazem os lances, e o menor preço ofertado leva o pedido.</a:t>
            </a:r>
          </a:p>
          <a:p>
            <a:pPr lvl="0"/>
            <a:r>
              <a:rPr lang="pt-BR" sz="2800" dirty="0">
                <a:solidFill>
                  <a:srgbClr val="FFFF00"/>
                </a:solidFill>
              </a:rPr>
              <a:t>Gratuidade:</a:t>
            </a:r>
            <a:r>
              <a:rPr lang="pt-BR" sz="2800" dirty="0"/>
              <a:t> sites oferecem algum serviço/produto gratuitamente para gerar volume de tráfego. É o caso típico dos mecanismos de busca e serviços de correio eletrônico. Exemplo: www.yahoo.com.br; www.hotmail.com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090238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Negócios na Internet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609945"/>
          </a:xfrm>
        </p:spPr>
        <p:txBody>
          <a:bodyPr/>
          <a:lstStyle/>
          <a:p>
            <a:pPr lvl="0"/>
            <a:r>
              <a:rPr lang="pt-BR" dirty="0" smtClean="0"/>
              <a:t>Tipos de E-Commerce;</a:t>
            </a:r>
          </a:p>
          <a:p>
            <a:pPr lvl="0"/>
            <a:r>
              <a:rPr lang="pt-BR" dirty="0" smtClean="0"/>
              <a:t>Processo básico de E-Commerce;</a:t>
            </a:r>
          </a:p>
          <a:p>
            <a:pPr lvl="0"/>
            <a:r>
              <a:rPr lang="pt-BR" dirty="0" smtClean="0"/>
              <a:t>Plano de negócios;</a:t>
            </a:r>
          </a:p>
          <a:p>
            <a:pPr lvl="0"/>
            <a:r>
              <a:rPr lang="pt-BR" dirty="0" smtClean="0"/>
              <a:t>Estrutura dos modelos de negócio;</a:t>
            </a:r>
          </a:p>
          <a:p>
            <a:pPr lvl="0"/>
            <a:r>
              <a:rPr lang="pt-BR" dirty="0" smtClean="0"/>
              <a:t>Modelos de negócio mais comuns.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de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582519"/>
          </a:xfrm>
        </p:spPr>
        <p:txBody>
          <a:bodyPr/>
          <a:lstStyle/>
          <a:p>
            <a:pPr lvl="0"/>
            <a:r>
              <a:rPr lang="pt-BR" sz="2400" dirty="0" smtClean="0"/>
              <a:t>B2B - </a:t>
            </a:r>
            <a:r>
              <a:rPr lang="pt-BR" sz="2400" dirty="0"/>
              <a:t>Business-</a:t>
            </a:r>
            <a:r>
              <a:rPr lang="pt-BR" sz="2400" dirty="0" err="1"/>
              <a:t>to</a:t>
            </a:r>
            <a:r>
              <a:rPr lang="pt-BR" sz="2400" dirty="0"/>
              <a:t>-business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B2C - </a:t>
            </a:r>
            <a:r>
              <a:rPr lang="pt-BR" sz="2400" dirty="0"/>
              <a:t>Business-</a:t>
            </a:r>
            <a:r>
              <a:rPr lang="pt-BR" sz="2400" dirty="0" err="1"/>
              <a:t>to</a:t>
            </a:r>
            <a:r>
              <a:rPr lang="pt-BR" sz="2400" dirty="0"/>
              <a:t>-</a:t>
            </a:r>
            <a:r>
              <a:rPr lang="pt-BR" sz="2400" dirty="0" err="1"/>
              <a:t>consumer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B2B2C - </a:t>
            </a:r>
            <a:r>
              <a:rPr lang="pt-BR" sz="2400" dirty="0"/>
              <a:t>Business-</a:t>
            </a:r>
            <a:r>
              <a:rPr lang="pt-BR" sz="2400" dirty="0" err="1"/>
              <a:t>to</a:t>
            </a:r>
            <a:r>
              <a:rPr lang="pt-BR" sz="2400" dirty="0"/>
              <a:t>-business-</a:t>
            </a:r>
            <a:r>
              <a:rPr lang="pt-BR" sz="2400" dirty="0" err="1"/>
              <a:t>to</a:t>
            </a:r>
            <a:r>
              <a:rPr lang="pt-BR" sz="2400" dirty="0"/>
              <a:t>-</a:t>
            </a:r>
            <a:r>
              <a:rPr lang="pt-BR" sz="2400" dirty="0" err="1"/>
              <a:t>consumer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C2B - </a:t>
            </a:r>
            <a:r>
              <a:rPr lang="pt-BR" sz="2400" dirty="0" err="1"/>
              <a:t>Consumer</a:t>
            </a:r>
            <a:r>
              <a:rPr lang="pt-BR" sz="2400" dirty="0"/>
              <a:t>-</a:t>
            </a:r>
            <a:r>
              <a:rPr lang="pt-BR" sz="2400" dirty="0" err="1"/>
              <a:t>to</a:t>
            </a:r>
            <a:r>
              <a:rPr lang="pt-BR" sz="2400" dirty="0"/>
              <a:t>-business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C2C - </a:t>
            </a:r>
            <a:r>
              <a:rPr lang="pt-BR" sz="2400" dirty="0" err="1"/>
              <a:t>Consumer-to-consumer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G2C - </a:t>
            </a:r>
            <a:r>
              <a:rPr lang="pt-BR" sz="2400" dirty="0" err="1" smtClean="0"/>
              <a:t>government-to-citizen</a:t>
            </a:r>
            <a:r>
              <a:rPr lang="pt-BR" sz="2400" dirty="0" smtClean="0"/>
              <a:t> - E-</a:t>
            </a:r>
            <a:r>
              <a:rPr lang="pt-BR" sz="2400" dirty="0" err="1" smtClean="0"/>
              <a:t>government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G2B </a:t>
            </a:r>
            <a:r>
              <a:rPr lang="pt-BR" sz="2400" dirty="0"/>
              <a:t>- </a:t>
            </a:r>
            <a:r>
              <a:rPr lang="pt-BR" sz="2400" dirty="0" err="1" smtClean="0"/>
              <a:t>government</a:t>
            </a:r>
            <a:r>
              <a:rPr lang="pt-BR" sz="2400" dirty="0" smtClean="0"/>
              <a:t>-</a:t>
            </a:r>
            <a:r>
              <a:rPr lang="pt-BR" sz="2400" dirty="0" err="1" smtClean="0"/>
              <a:t>to</a:t>
            </a:r>
            <a:r>
              <a:rPr lang="pt-BR" sz="2400" dirty="0" smtClean="0"/>
              <a:t>-business </a:t>
            </a:r>
            <a:r>
              <a:rPr lang="pt-BR" sz="2400" dirty="0"/>
              <a:t>- E-</a:t>
            </a:r>
            <a:r>
              <a:rPr lang="pt-BR" sz="2400" dirty="0" err="1"/>
              <a:t>government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M-</a:t>
            </a:r>
            <a:r>
              <a:rPr lang="pt-BR" sz="2400" dirty="0" err="1" smtClean="0"/>
              <a:t>commerce</a:t>
            </a:r>
            <a:r>
              <a:rPr lang="pt-BR" sz="2400" dirty="0" smtClean="0"/>
              <a:t> - </a:t>
            </a:r>
            <a:r>
              <a:rPr lang="pt-BR" sz="2400" dirty="0"/>
              <a:t>Mobile </a:t>
            </a:r>
            <a:r>
              <a:rPr lang="pt-BR" sz="2400" dirty="0" err="1" smtClean="0"/>
              <a:t>commerce</a:t>
            </a:r>
            <a:r>
              <a:rPr lang="pt-BR" sz="2400" dirty="0" smtClean="0"/>
              <a:t>;</a:t>
            </a:r>
          </a:p>
          <a:p>
            <a:pPr lvl="0"/>
            <a:r>
              <a:rPr lang="pt-BR" sz="2400" dirty="0" smtClean="0"/>
              <a:t>E-</a:t>
            </a:r>
            <a:r>
              <a:rPr lang="pt-BR" sz="2400" dirty="0" err="1" smtClean="0"/>
              <a:t>learning</a:t>
            </a:r>
            <a:r>
              <a:rPr lang="pt-BR" sz="2400" dirty="0" smtClean="0"/>
              <a:t> - Eletronic </a:t>
            </a:r>
            <a:r>
              <a:rPr lang="pt-BR" sz="2400" dirty="0" err="1" smtClean="0"/>
              <a:t>learning</a:t>
            </a:r>
            <a:r>
              <a:rPr lang="pt-BR" sz="2400" dirty="0"/>
              <a:t>.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882732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Processo básico de E-Commerce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678204"/>
          </a:xfrm>
        </p:spPr>
        <p:txBody>
          <a:bodyPr/>
          <a:lstStyle/>
          <a:p>
            <a:pPr lvl="0"/>
            <a:r>
              <a:rPr lang="pt-BR" dirty="0"/>
              <a:t>Controle de acesso e </a:t>
            </a:r>
            <a:r>
              <a:rPr lang="pt-BR" dirty="0" smtClean="0"/>
              <a:t>segurança;</a:t>
            </a:r>
          </a:p>
          <a:p>
            <a:pPr lvl="0"/>
            <a:r>
              <a:rPr lang="pt-BR" dirty="0"/>
              <a:t>Administração de </a:t>
            </a:r>
            <a:r>
              <a:rPr lang="pt-BR" dirty="0" smtClean="0"/>
              <a:t>Perfis;</a:t>
            </a:r>
          </a:p>
          <a:p>
            <a:pPr lvl="0"/>
            <a:r>
              <a:rPr lang="pt-BR" dirty="0"/>
              <a:t>Gerenciamento de </a:t>
            </a:r>
            <a:r>
              <a:rPr lang="pt-BR" dirty="0" smtClean="0"/>
              <a:t>busca;</a:t>
            </a:r>
          </a:p>
          <a:p>
            <a:pPr lvl="0"/>
            <a:r>
              <a:rPr lang="pt-BR" dirty="0"/>
              <a:t>Gerenciamento de Conteúdo e Gerenciamento de </a:t>
            </a:r>
            <a:r>
              <a:rPr lang="pt-BR" dirty="0" smtClean="0"/>
              <a:t>Catálogo;</a:t>
            </a:r>
          </a:p>
          <a:p>
            <a:pPr lvl="0"/>
            <a:r>
              <a:rPr lang="pt-BR" dirty="0"/>
              <a:t>Administração de Fluxo de </a:t>
            </a:r>
            <a:r>
              <a:rPr lang="pt-BR" dirty="0" smtClean="0"/>
              <a:t>trabalho;</a:t>
            </a:r>
          </a:p>
          <a:p>
            <a:pPr lvl="0"/>
            <a:r>
              <a:rPr lang="pt-BR" dirty="0"/>
              <a:t>Notificação do </a:t>
            </a:r>
            <a:r>
              <a:rPr lang="pt-BR" dirty="0" smtClean="0"/>
              <a:t>evento;</a:t>
            </a:r>
          </a:p>
          <a:p>
            <a:pPr lvl="0"/>
            <a:r>
              <a:rPr lang="pt-BR" dirty="0"/>
              <a:t>Colaboração e </a:t>
            </a:r>
            <a:r>
              <a:rPr lang="pt-BR" dirty="0" smtClean="0"/>
              <a:t>Comércio;</a:t>
            </a:r>
          </a:p>
          <a:p>
            <a:pPr lvl="0"/>
            <a:r>
              <a:rPr lang="pt-BR" dirty="0" smtClean="0"/>
              <a:t>Pagamento.</a:t>
            </a:r>
          </a:p>
        </p:txBody>
      </p:sp>
    </p:spTree>
    <p:extLst>
      <p:ext uri="{BB962C8B-B14F-4D97-AF65-F5344CB8AC3E}">
        <p14:creationId xmlns:p14="http://schemas.microsoft.com/office/powerpoint/2010/main" val="2462741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 de Negócios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757678"/>
          </a:xfrm>
        </p:spPr>
        <p:txBody>
          <a:bodyPr/>
          <a:lstStyle/>
          <a:p>
            <a:pPr lvl="0" algn="just"/>
            <a:r>
              <a:rPr lang="pt-BR" dirty="0" smtClean="0"/>
              <a:t>É um </a:t>
            </a:r>
            <a:r>
              <a:rPr lang="pt-BR" dirty="0"/>
              <a:t>documento que identifica os objetivos do negócio de uma empresa e define estratégias para que eles sejam </a:t>
            </a:r>
            <a:r>
              <a:rPr lang="pt-BR" dirty="0" smtClean="0"/>
              <a:t>atingidos.</a:t>
            </a:r>
          </a:p>
          <a:p>
            <a:pPr lvl="0" algn="just"/>
            <a:r>
              <a:rPr lang="pt-BR" dirty="0" smtClean="0"/>
              <a:t>São </a:t>
            </a:r>
            <a:r>
              <a:rPr lang="pt-BR" dirty="0"/>
              <a:t>utilizados para diversos </a:t>
            </a:r>
            <a:r>
              <a:rPr lang="pt-BR" dirty="0" smtClean="0"/>
              <a:t>propósitos como por exemplo, </a:t>
            </a:r>
            <a:r>
              <a:rPr lang="pt-BR" dirty="0"/>
              <a:t>para obter capital de investidores ou para reestruturar uma </a:t>
            </a:r>
            <a:r>
              <a:rPr lang="pt-BR" dirty="0" smtClean="0"/>
              <a:t>organização.</a:t>
            </a:r>
          </a:p>
        </p:txBody>
      </p:sp>
    </p:spTree>
    <p:extLst>
      <p:ext uri="{BB962C8B-B14F-4D97-AF65-F5344CB8AC3E}">
        <p14:creationId xmlns:p14="http://schemas.microsoft.com/office/powerpoint/2010/main" val="974591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Casos de Negócios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3200876"/>
          </a:xfrm>
        </p:spPr>
        <p:txBody>
          <a:bodyPr/>
          <a:lstStyle/>
          <a:p>
            <a:pPr lvl="0" algn="just"/>
            <a:r>
              <a:rPr lang="pt-BR" dirty="0" smtClean="0"/>
              <a:t>É um </a:t>
            </a:r>
            <a:r>
              <a:rPr lang="pt-BR" dirty="0"/>
              <a:t>documento utilizado por gerentes para arrecadar fundos destinados a aplicações ou projetos </a:t>
            </a:r>
            <a:r>
              <a:rPr lang="pt-BR" dirty="0" smtClean="0"/>
              <a:t>específicos.</a:t>
            </a:r>
          </a:p>
          <a:p>
            <a:pPr lvl="0" algn="just"/>
            <a:r>
              <a:rPr lang="pt-BR" dirty="0" smtClean="0"/>
              <a:t>Normalmente </a:t>
            </a:r>
            <a:r>
              <a:rPr lang="pt-BR" dirty="0"/>
              <a:t>enfatiza a justificativa de determinados investimentos. Em geral é usado em organizações que desejam iniciar novos </a:t>
            </a:r>
            <a:r>
              <a:rPr lang="pt-BR" dirty="0" smtClean="0"/>
              <a:t>projetos.</a:t>
            </a:r>
          </a:p>
        </p:txBody>
      </p:sp>
    </p:spTree>
    <p:extLst>
      <p:ext uri="{BB962C8B-B14F-4D97-AF65-F5344CB8AC3E}">
        <p14:creationId xmlns:p14="http://schemas.microsoft.com/office/powerpoint/2010/main" val="9923697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Planos x Casos de Negócios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215991"/>
          </a:xfrm>
        </p:spPr>
        <p:txBody>
          <a:bodyPr/>
          <a:lstStyle/>
          <a:p>
            <a:pPr lvl="0" algn="just"/>
            <a:r>
              <a:rPr lang="pt-BR" dirty="0"/>
              <a:t>Deve-se observar que um </a:t>
            </a:r>
            <a:r>
              <a:rPr lang="pt-BR" dirty="0">
                <a:solidFill>
                  <a:srgbClr val="FFFF00"/>
                </a:solidFill>
              </a:rPr>
              <a:t>plano</a:t>
            </a:r>
            <a:r>
              <a:rPr lang="pt-BR" dirty="0"/>
              <a:t> de negócios se concentra na </a:t>
            </a:r>
            <a:r>
              <a:rPr lang="pt-BR" dirty="0">
                <a:solidFill>
                  <a:srgbClr val="FFFF00"/>
                </a:solidFill>
              </a:rPr>
              <a:t>viabilidade</a:t>
            </a:r>
            <a:r>
              <a:rPr lang="pt-BR" dirty="0"/>
              <a:t> da empresa; já um </a:t>
            </a:r>
            <a:r>
              <a:rPr lang="pt-BR" dirty="0">
                <a:solidFill>
                  <a:srgbClr val="FFC000"/>
                </a:solidFill>
              </a:rPr>
              <a:t>caso</a:t>
            </a:r>
            <a:r>
              <a:rPr lang="pt-BR" dirty="0"/>
              <a:t> de negócios concentra-se em </a:t>
            </a:r>
            <a:r>
              <a:rPr lang="pt-BR" dirty="0">
                <a:solidFill>
                  <a:srgbClr val="FFC000"/>
                </a:solidFill>
              </a:rPr>
              <a:t>justificar</a:t>
            </a:r>
            <a:r>
              <a:rPr lang="pt-BR" dirty="0"/>
              <a:t> investimentos, administrar </a:t>
            </a:r>
            <a:r>
              <a:rPr lang="pt-BR" dirty="0">
                <a:solidFill>
                  <a:srgbClr val="FFC000"/>
                </a:solidFill>
              </a:rPr>
              <a:t>riscos</a:t>
            </a:r>
            <a:r>
              <a:rPr lang="pt-BR" dirty="0"/>
              <a:t> e adaptar-se à missão da empresa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30020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000" dirty="0">
                <a:effectLst/>
              </a:rPr>
              <a:t>Plano de negócios para uma empresa.com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93610" y="943753"/>
            <a:ext cx="8583488" cy="5179880"/>
          </a:xfrm>
        </p:spPr>
        <p:txBody>
          <a:bodyPr/>
          <a:lstStyle/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/>
              <a:t>Descrição da organização e definição da missão.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/>
              <a:t>A equipe de gerenciamento: </a:t>
            </a:r>
            <a:r>
              <a:rPr lang="pt-BR" sz="3000" spc="-100" dirty="0">
                <a:solidFill>
                  <a:srgbClr val="FFFF00"/>
                </a:solidFill>
              </a:rPr>
              <a:t>quem são os membros, qual sua experiência etc.?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/>
              <a:t>O mercado e seus consumidores: </a:t>
            </a:r>
            <a:r>
              <a:rPr lang="pt-BR" sz="3000" spc="-100" dirty="0">
                <a:solidFill>
                  <a:srgbClr val="FFFF00"/>
                </a:solidFill>
              </a:rPr>
              <a:t>quem são os consumidores potenciais (sua localização, dados demográficos etc.), qual o tamanho do mercado e como a organização e seus produtos pretendem atendê-lo? Qual é a proposta de valor percebida?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/>
              <a:t>O setor e a concorrência: </a:t>
            </a:r>
            <a:r>
              <a:rPr lang="pt-BR" sz="3000" spc="-100" dirty="0">
                <a:solidFill>
                  <a:srgbClr val="FFFF00"/>
                </a:solidFill>
              </a:rPr>
              <a:t>com quais empresas e produtos o negócio em mira vai competir? Qual é a vantagem competitiva desse projeto?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/>
              <a:t>Produto/Serviço: </a:t>
            </a:r>
            <a:r>
              <a:rPr lang="pt-BR" sz="3000" spc="-100" dirty="0">
                <a:solidFill>
                  <a:srgbClr val="FFFF00"/>
                </a:solidFill>
              </a:rPr>
              <a:t>Quais são as características do produto e/ou serviços a serem oferecidos e como eles serão desenvolvidos</a:t>
            </a:r>
            <a:r>
              <a:rPr lang="pt-BR" sz="3000" spc="-100" dirty="0" smtClean="0">
                <a:solidFill>
                  <a:srgbClr val="FFFF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89986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553998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sz="4000" dirty="0">
                <a:effectLst/>
              </a:rPr>
              <a:t>Plano de negócios para uma empresa.com</a:t>
            </a:r>
            <a:endParaRPr lang="pt-BR" sz="40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93610" y="943753"/>
            <a:ext cx="8583488" cy="5549211"/>
          </a:xfrm>
        </p:spPr>
        <p:txBody>
          <a:bodyPr/>
          <a:lstStyle/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 smtClean="0"/>
              <a:t>Plano de marketing e venda: </a:t>
            </a:r>
            <a:r>
              <a:rPr lang="pt-BR" sz="3000" spc="-100" dirty="0" smtClean="0">
                <a:solidFill>
                  <a:srgbClr val="FFFF00"/>
                </a:solidFill>
              </a:rPr>
              <a:t>como as ações de marketing e vendas serão executadas? Quais são os planos de propaganda e promoção? Como será prestado o serviço de atendimento ao cliente? Será preciso pesquisa de mercado? Em caso positivo, como realizá-la?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 smtClean="0"/>
              <a:t>Operações: </a:t>
            </a:r>
            <a:r>
              <a:rPr lang="pt-BR" sz="3000" spc="-100" dirty="0" smtClean="0">
                <a:solidFill>
                  <a:srgbClr val="FFFF00"/>
                </a:solidFill>
              </a:rPr>
              <a:t>como os negócios serão conduzidos? Quais operações serão levadas a cabo internamente e quais serão terceirizadas?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 smtClean="0"/>
              <a:t>Planos e projeções financeiras: </a:t>
            </a:r>
            <a:r>
              <a:rPr lang="pt-BR" sz="3000" spc="-100" dirty="0" smtClean="0">
                <a:solidFill>
                  <a:srgbClr val="FFFF00"/>
                </a:solidFill>
              </a:rPr>
              <a:t>quais será o modelo de geração de renda, o fluxo de caixa, o custo do financiamento etc.?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 smtClean="0"/>
              <a:t>Análise de risco: </a:t>
            </a:r>
            <a:r>
              <a:rPr lang="pt-BR" sz="3000" spc="-100" dirty="0" smtClean="0">
                <a:solidFill>
                  <a:srgbClr val="FFFF00"/>
                </a:solidFill>
              </a:rPr>
              <a:t>quão arriscada parece ser essa iniciativa? Que eventualidades podem ocorrer?</a:t>
            </a:r>
          </a:p>
          <a:p>
            <a:pPr marL="396000" lvl="0" algn="just">
              <a:lnSpc>
                <a:spcPct val="80000"/>
              </a:lnSpc>
              <a:spcBef>
                <a:spcPts val="0"/>
              </a:spcBef>
            </a:pPr>
            <a:r>
              <a:rPr lang="pt-BR" sz="3000" spc="-100" dirty="0" smtClean="0"/>
              <a:t>Análise tecnológica: </a:t>
            </a:r>
            <a:r>
              <a:rPr lang="pt-BR" sz="3000" spc="-100" dirty="0" smtClean="0">
                <a:solidFill>
                  <a:srgbClr val="FFFF00"/>
                </a:solidFill>
              </a:rPr>
              <a:t>qual é a tecnologia necessária e como ela será obtida?</a:t>
            </a:r>
            <a:endParaRPr lang="pt-BR" sz="3000" spc="-1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2328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241</TotalTime>
  <Words>2519</Words>
  <Application>Microsoft Office PowerPoint</Application>
  <PresentationFormat>Apresentação na tela (4:3)</PresentationFormat>
  <Paragraphs>125</Paragraphs>
  <Slides>15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  <vt:lpstr>Tipos de E-Commerce</vt:lpstr>
      <vt:lpstr>Processo básico de E-Commerce</vt:lpstr>
      <vt:lpstr>Plano de Negócios</vt:lpstr>
      <vt:lpstr>Casos de Negócios</vt:lpstr>
      <vt:lpstr>Planos x Casos de Negócios</vt:lpstr>
      <vt:lpstr>Plano de negócios para uma empresa.com</vt:lpstr>
      <vt:lpstr>Plano de negócios para uma empresa.com</vt:lpstr>
      <vt:lpstr>Estrutura dos modelos de negócios</vt:lpstr>
      <vt:lpstr>Estrutura dos modelos de negócios</vt:lpstr>
      <vt:lpstr>Modelos de negócios mais comuns</vt:lpstr>
      <vt:lpstr>Modelos de negócios mais comuns</vt:lpstr>
      <vt:lpstr>Modelos de negócios mais comuns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varajao</cp:lastModifiedBy>
  <cp:revision>37</cp:revision>
  <dcterms:created xsi:type="dcterms:W3CDTF">2014-04-01T21:25:56Z</dcterms:created>
  <dcterms:modified xsi:type="dcterms:W3CDTF">2017-08-12T19:44:20Z</dcterms:modified>
</cp:coreProperties>
</file>