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1" r:id="rId2"/>
    <p:sldMasterId id="2147483713" r:id="rId3"/>
  </p:sldMasterIdLst>
  <p:notesMasterIdLst>
    <p:notesMasterId r:id="rId29"/>
  </p:notesMasterIdLst>
  <p:sldIdLst>
    <p:sldId id="271" r:id="rId4"/>
    <p:sldId id="273" r:id="rId5"/>
    <p:sldId id="276" r:id="rId6"/>
    <p:sldId id="295" r:id="rId7"/>
    <p:sldId id="296" r:id="rId8"/>
    <p:sldId id="297" r:id="rId9"/>
    <p:sldId id="292" r:id="rId10"/>
    <p:sldId id="293" r:id="rId11"/>
    <p:sldId id="294" r:id="rId12"/>
    <p:sldId id="275" r:id="rId13"/>
    <p:sldId id="277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72" r:id="rId28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0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F8387-B346-44E9-B812-7CCA2F9143B4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F318-06C5-4E00-BDA5-65F6C116D7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22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49851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86335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42286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36458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73832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0612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03012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20371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08286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38713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8857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12:25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36193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34892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24403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44128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40656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200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3619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12:31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3619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3619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12:24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67150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12:33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36193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12:24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36193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5433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538989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23775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2968801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62833551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8331675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157697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425161994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3805459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1098575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61604137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494604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612642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58580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524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613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7090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59347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NEGÓCIOS NA INTERNET</a:t>
            </a:r>
            <a:endParaRPr lang="pt-BR" dirty="0"/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06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Ataques à segurança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5" name="Imagem 4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5" y="1124744"/>
            <a:ext cx="8928990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5614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Ataques à segurança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087273"/>
          </a:xfrm>
        </p:spPr>
        <p:txBody>
          <a:bodyPr/>
          <a:lstStyle/>
          <a:p>
            <a:pPr algn="just"/>
            <a:r>
              <a:rPr lang="pt-PT" dirty="0"/>
              <a:t>Alguns ataques quando bem sucedidos, podem causar prejuizos financeiros enormes, principalmente para as empresas, deixar atividade e serviços indisponíveis e, até mesmo, paralisar recursos críticos de telecomunicações.</a:t>
            </a:r>
            <a:endParaRPr lang="pt-BR" dirty="0"/>
          </a:p>
          <a:p>
            <a:pPr algn="just"/>
            <a:r>
              <a:rPr lang="pt-PT" dirty="0"/>
              <a:t>Em decorrência desses problemas, surgiram diversas empresas com as mais variadas soluções para combater a inegurança ou, pelo menos, diminuir os riscos à segurança da informação</a:t>
            </a:r>
            <a:r>
              <a:rPr lang="pt-PT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30506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Desconfiança no e-commerce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087273"/>
          </a:xfrm>
        </p:spPr>
        <p:txBody>
          <a:bodyPr/>
          <a:lstStyle/>
          <a:p>
            <a:pPr algn="just"/>
            <a:r>
              <a:rPr lang="pt-BR" dirty="0"/>
              <a:t>Algumas pesquisas mostram que ainda é grande o número de pessoas que tem medo de realizar compras pela Internet usando cartões de crédito ou transferência eletrônica.</a:t>
            </a:r>
          </a:p>
          <a:p>
            <a:r>
              <a:rPr lang="pt-BR" dirty="0"/>
              <a:t>Isto explicaria até mesmo a elevada taxa de compras efetuadas através de boletos bancários que girava em torno de 20% segundo o relatório </a:t>
            </a:r>
            <a:r>
              <a:rPr lang="pt-BR" i="1" dirty="0" err="1"/>
              <a:t>Webshoppers</a:t>
            </a:r>
            <a:r>
              <a:rPr lang="pt-BR" dirty="0"/>
              <a:t> de 2014. Em 2015 e 2016 esta taxa variou próximo a 9% segundo o mesmo relatório.</a:t>
            </a:r>
          </a:p>
        </p:txBody>
      </p:sp>
    </p:spTree>
    <p:extLst>
      <p:ext uri="{BB962C8B-B14F-4D97-AF65-F5344CB8AC3E}">
        <p14:creationId xmlns:p14="http://schemas.microsoft.com/office/powerpoint/2010/main" val="32742568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Desconfiança no e-commerce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628960"/>
          </a:xfrm>
        </p:spPr>
        <p:txBody>
          <a:bodyPr/>
          <a:lstStyle/>
          <a:p>
            <a:pPr algn="just"/>
            <a:r>
              <a:rPr lang="pt-BR" dirty="0"/>
              <a:t>A questão da segurança no e-commerce ainda é uma grande barreira para o desenvolvimento do comércio eletrônico no Brasil.</a:t>
            </a:r>
          </a:p>
          <a:p>
            <a:pPr algn="just"/>
            <a:r>
              <a:rPr lang="pt-BR" dirty="0"/>
              <a:t>Afinal de contas, para muita gente, comprar pela Internet ainda é uma coisa nova, principalmente nas classes C, D e </a:t>
            </a:r>
            <a:r>
              <a:rPr lang="pt-BR" dirty="0" err="1"/>
              <a:t>E</a:t>
            </a:r>
            <a:r>
              <a:rPr lang="pt-BR" dirty="0"/>
              <a:t> que ingressaram a bem pouco tempo neste mercado.</a:t>
            </a:r>
          </a:p>
          <a:p>
            <a:pPr algn="just"/>
            <a:r>
              <a:rPr lang="pt-BR" dirty="0"/>
              <a:t>Por isso, conquistar essa confiança é um desafio tão importante para o administrador de uma loja virtual.</a:t>
            </a:r>
          </a:p>
        </p:txBody>
      </p:sp>
    </p:spTree>
    <p:extLst>
      <p:ext uri="{BB962C8B-B14F-4D97-AF65-F5344CB8AC3E}">
        <p14:creationId xmlns:p14="http://schemas.microsoft.com/office/powerpoint/2010/main" val="8303108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Desconfiança no e-commerce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644075"/>
          </a:xfrm>
        </p:spPr>
        <p:txBody>
          <a:bodyPr/>
          <a:lstStyle/>
          <a:p>
            <a:pPr algn="just"/>
            <a:r>
              <a:rPr lang="pt-BR" dirty="0"/>
              <a:t>A importância da segurança no e-commerce </a:t>
            </a:r>
            <a:r>
              <a:rPr lang="pt-BR" dirty="0" smtClean="0"/>
              <a:t>passa </a:t>
            </a:r>
            <a:r>
              <a:rPr lang="pt-BR" dirty="0"/>
              <a:t>também por proteger o cliente das ações dos bandidos virtuais.</a:t>
            </a:r>
          </a:p>
          <a:p>
            <a:pPr algn="just"/>
            <a:r>
              <a:rPr lang="pt-BR" dirty="0"/>
              <a:t>Os problemas da segurança </a:t>
            </a:r>
            <a:r>
              <a:rPr lang="pt-BR" dirty="0" smtClean="0"/>
              <a:t>envolvem o </a:t>
            </a:r>
            <a:r>
              <a:rPr lang="pt-BR" dirty="0"/>
              <a:t>lojista que por muitas vezes vê seu site invadido e seus dados roubados ou adulterados, e também o </a:t>
            </a:r>
            <a:r>
              <a:rPr lang="pt-BR" dirty="0" smtClean="0"/>
              <a:t>consumidor</a:t>
            </a:r>
            <a:r>
              <a:rPr lang="pt-BR" dirty="0"/>
              <a:t>, que pode ter seus dados pessoais roubados e usados de forma fraudulenta.</a:t>
            </a:r>
          </a:p>
        </p:txBody>
      </p:sp>
    </p:spTree>
    <p:extLst>
      <p:ext uri="{BB962C8B-B14F-4D97-AF65-F5344CB8AC3E}">
        <p14:creationId xmlns:p14="http://schemas.microsoft.com/office/powerpoint/2010/main" val="37731628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Os riscos que uma loja virtual corre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681008"/>
          </a:xfrm>
        </p:spPr>
        <p:txBody>
          <a:bodyPr/>
          <a:lstStyle/>
          <a:p>
            <a:pPr algn="just"/>
            <a:r>
              <a:rPr lang="pt-BR" dirty="0"/>
              <a:t>Nos dias de hoje, um e-commerce está sujeito a basicamente quatro tipos de ameaças:</a:t>
            </a:r>
          </a:p>
          <a:p>
            <a:pPr lvl="1" algn="just"/>
            <a:r>
              <a:rPr lang="pt-BR" dirty="0"/>
              <a:t>Invasão do site para dano na estrutura do site;</a:t>
            </a:r>
          </a:p>
          <a:p>
            <a:pPr lvl="1" algn="just"/>
            <a:r>
              <a:rPr lang="pt-BR" dirty="0"/>
              <a:t>Invasão para uso de recursos do sistema;</a:t>
            </a:r>
          </a:p>
          <a:p>
            <a:pPr lvl="1" algn="just"/>
            <a:r>
              <a:rPr lang="pt-BR" dirty="0"/>
              <a:t>Invasão para o roubo de informações do banco de dados de pagamento;</a:t>
            </a:r>
          </a:p>
          <a:p>
            <a:pPr lvl="1" algn="just"/>
            <a:r>
              <a:rPr lang="pt-BR" dirty="0"/>
              <a:t>Invasão para roubo de outros tipos de dados, como mailing da loja.</a:t>
            </a:r>
          </a:p>
        </p:txBody>
      </p:sp>
    </p:spTree>
    <p:extLst>
      <p:ext uri="{BB962C8B-B14F-4D97-AF65-F5344CB8AC3E}">
        <p14:creationId xmlns:p14="http://schemas.microsoft.com/office/powerpoint/2010/main" val="33569393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Os riscos que uma loja virtual corre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5072158"/>
          </a:xfrm>
        </p:spPr>
        <p:txBody>
          <a:bodyPr/>
          <a:lstStyle/>
          <a:p>
            <a:pPr algn="just"/>
            <a:r>
              <a:rPr lang="pt-BR" dirty="0"/>
              <a:t>No primeiro caso, trata-se de uma invasão que tem como objetivo causar dano à estrutura do site, </a:t>
            </a:r>
            <a:r>
              <a:rPr lang="pt-BR" dirty="0" smtClean="0"/>
              <a:t>onde </a:t>
            </a:r>
            <a:r>
              <a:rPr lang="pt-BR" dirty="0"/>
              <a:t>o invasor modifica as páginas de um site.</a:t>
            </a:r>
          </a:p>
          <a:p>
            <a:pPr algn="just"/>
            <a:r>
              <a:rPr lang="pt-BR" dirty="0"/>
              <a:t>A internet está cheia de programas maliciosos, conhecidos como “</a:t>
            </a:r>
            <a:r>
              <a:rPr lang="pt-BR" i="1" dirty="0" err="1"/>
              <a:t>malwares</a:t>
            </a:r>
            <a:r>
              <a:rPr lang="pt-BR" dirty="0"/>
              <a:t>” que tem como principal objetivo se instalarem no servidor onde a loja virtual está instalada e invadir o banco de dados para furtar informações e promover modificações de informações.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8329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Os riscos que uma loja virtual corre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2659190"/>
          </a:xfrm>
        </p:spPr>
        <p:txBody>
          <a:bodyPr/>
          <a:lstStyle/>
          <a:p>
            <a:pPr algn="just"/>
            <a:r>
              <a:rPr lang="pt-BR" dirty="0"/>
              <a:t>Como em muitas plataformas as informações sobre cartões de crédito não ficam armazenadas no servidor da loja e sim no banco de dados do facilitador, gateway de pagamento ou agente financeiro final, um outro alvo da invasão pode ser os dados de e-mail da loja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6335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Como proteger o seu e-commerce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087273"/>
          </a:xfrm>
        </p:spPr>
        <p:txBody>
          <a:bodyPr/>
          <a:lstStyle/>
          <a:p>
            <a:pPr algn="just"/>
            <a:r>
              <a:rPr lang="pt-BR" dirty="0"/>
              <a:t>Em qualquer ambiente em que se processem dados pessoais ou empresariais, é necessário que o ambiente seja protegido por uma certificação digital.</a:t>
            </a:r>
          </a:p>
          <a:p>
            <a:pPr algn="just"/>
            <a:r>
              <a:rPr lang="pt-BR" dirty="0"/>
              <a:t>A função de um certificado digital é criptografar e </a:t>
            </a:r>
            <a:r>
              <a:rPr lang="pt-BR" dirty="0" err="1"/>
              <a:t>descriptografar</a:t>
            </a:r>
            <a:r>
              <a:rPr lang="pt-BR" dirty="0"/>
              <a:t> os dados que transitam nestas operações, garantindo assim que, mesmo sendo interceptadas, estas informações não possam ser usadas de forma fraudulenta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30369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Como proteger o seu e-commerce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087273"/>
          </a:xfrm>
        </p:spPr>
        <p:txBody>
          <a:bodyPr/>
          <a:lstStyle/>
          <a:p>
            <a:pPr algn="just"/>
            <a:r>
              <a:rPr lang="pt-BR" dirty="0"/>
              <a:t>Além de toda esta questão sobre certificados de segurança, é importante também, para garantir a segurança da sua loja virtual, que ela esteja hospedada em um provedor que siga as boas práticas de segurança na Internet.</a:t>
            </a:r>
          </a:p>
          <a:p>
            <a:pPr algn="just"/>
            <a:r>
              <a:rPr lang="pt-BR" dirty="0"/>
              <a:t>Porém de nada adianta cercar o seu e-commerce de certificações se o provedor onde ele é hospedado não se preocupa com segurança e o mantém cheio de vulnerabilidades.</a:t>
            </a:r>
          </a:p>
        </p:txBody>
      </p:sp>
    </p:spTree>
    <p:extLst>
      <p:ext uri="{BB962C8B-B14F-4D97-AF65-F5344CB8AC3E}">
        <p14:creationId xmlns:p14="http://schemas.microsoft.com/office/powerpoint/2010/main" val="27604414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354765"/>
          </a:xfrm>
        </p:spPr>
        <p:txBody>
          <a:bodyPr/>
          <a:lstStyle/>
          <a:p>
            <a:pPr lvl="0"/>
            <a:r>
              <a:rPr lang="pt-BR" dirty="0" smtClean="0"/>
              <a:t>Cadeia de Valor</a:t>
            </a:r>
          </a:p>
          <a:p>
            <a:pPr lvl="0"/>
            <a:r>
              <a:rPr lang="pt-BR" dirty="0" smtClean="0"/>
              <a:t>Segurança </a:t>
            </a:r>
            <a:r>
              <a:rPr lang="pt-BR" dirty="0" smtClean="0"/>
              <a:t>no e-commerce</a:t>
            </a:r>
          </a:p>
          <a:p>
            <a:pPr lvl="1"/>
            <a:r>
              <a:rPr lang="pt-BR" dirty="0" smtClean="0"/>
              <a:t>Ataques à segurança</a:t>
            </a:r>
          </a:p>
          <a:p>
            <a:pPr lvl="1"/>
            <a:r>
              <a:rPr lang="pt-BR" dirty="0" smtClean="0"/>
              <a:t>Desconfiança no e-commerce</a:t>
            </a:r>
          </a:p>
          <a:p>
            <a:pPr lvl="1"/>
            <a:r>
              <a:rPr lang="pt-BR" dirty="0" smtClean="0"/>
              <a:t>Os riscos que uma loja virtual corre</a:t>
            </a:r>
          </a:p>
          <a:p>
            <a:pPr lvl="1"/>
            <a:r>
              <a:rPr lang="pt-BR" dirty="0" smtClean="0"/>
              <a:t>Como proteger o seu e-commerce</a:t>
            </a:r>
          </a:p>
          <a:p>
            <a:pPr lvl="1"/>
            <a:r>
              <a:rPr lang="pt-BR" dirty="0" smtClean="0"/>
              <a:t>Tipos de fraudes com cartões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81581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Tipos de fraudes com cartões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2819233"/>
          </a:xfrm>
        </p:spPr>
        <p:txBody>
          <a:bodyPr/>
          <a:lstStyle/>
          <a:p>
            <a:pPr algn="just"/>
            <a:r>
              <a:rPr lang="pt-PT" dirty="0"/>
              <a:t>Podemos dividir as fraudes com cartões de crédito em lojas virtuais, em três categorias principais:</a:t>
            </a:r>
            <a:endParaRPr lang="pt-BR" dirty="0"/>
          </a:p>
          <a:p>
            <a:pPr lvl="1"/>
            <a:r>
              <a:rPr lang="pt-PT" dirty="0"/>
              <a:t>Fraude Efetiva</a:t>
            </a:r>
            <a:endParaRPr lang="pt-BR" dirty="0"/>
          </a:p>
          <a:p>
            <a:pPr lvl="1"/>
            <a:r>
              <a:rPr lang="pt-PT" dirty="0"/>
              <a:t>Auto-Fraude</a:t>
            </a:r>
            <a:endParaRPr lang="pt-BR" dirty="0"/>
          </a:p>
          <a:p>
            <a:pPr lvl="1"/>
            <a:r>
              <a:rPr lang="pt-PT" dirty="0"/>
              <a:t>Fraude </a:t>
            </a:r>
            <a:r>
              <a:rPr lang="pt-PT" dirty="0" smtClean="0"/>
              <a:t>Amiga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74869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Tipos de fraudes com cartões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665893"/>
          </a:xfrm>
        </p:spPr>
        <p:txBody>
          <a:bodyPr/>
          <a:lstStyle/>
          <a:p>
            <a:r>
              <a:rPr lang="pt-PT" dirty="0" smtClean="0"/>
              <a:t>Fraude Efetiva:</a:t>
            </a:r>
          </a:p>
          <a:p>
            <a:pPr lvl="1" algn="just"/>
            <a:r>
              <a:rPr lang="pt-PT" dirty="0" smtClean="0"/>
              <a:t>Um estelionatário </a:t>
            </a:r>
            <a:r>
              <a:rPr lang="pt-PT" dirty="0"/>
              <a:t>acessa a loja virtual e </a:t>
            </a:r>
            <a:r>
              <a:rPr lang="pt-PT" dirty="0" smtClean="0"/>
              <a:t>compra com </a:t>
            </a:r>
            <a:r>
              <a:rPr lang="pt-PT" dirty="0"/>
              <a:t>um cartão de crédito roubado ou </a:t>
            </a:r>
            <a:r>
              <a:rPr lang="pt-PT" dirty="0" smtClean="0"/>
              <a:t>clonado.</a:t>
            </a:r>
          </a:p>
          <a:p>
            <a:pPr lvl="1" algn="just"/>
            <a:r>
              <a:rPr lang="pt-PT" dirty="0" smtClean="0"/>
              <a:t>Por </a:t>
            </a:r>
            <a:r>
              <a:rPr lang="pt-PT" dirty="0"/>
              <a:t>ter obtido de alguma forma todos os dados necessários à compra, o processo flui normalmente sem que seja levantada qualquer dúvida quanto a validade daquele pagamento</a:t>
            </a:r>
            <a:r>
              <a:rPr lang="pt-PT" dirty="0" smtClean="0"/>
              <a:t>.</a:t>
            </a:r>
          </a:p>
          <a:p>
            <a:pPr lvl="1" algn="just"/>
            <a:r>
              <a:rPr lang="pt-PT" dirty="0" smtClean="0"/>
              <a:t>O titular recebe a fatura e cancela junto a operadora alegando não reconhecer, gerando o chamado </a:t>
            </a:r>
            <a:r>
              <a:rPr lang="pt-PT" i="1" dirty="0" smtClean="0"/>
              <a:t>chargeback</a:t>
            </a:r>
            <a:r>
              <a:rPr lang="pt-PT" dirty="0" smtClean="0"/>
              <a:t>.</a:t>
            </a:r>
          </a:p>
          <a:p>
            <a:pPr lvl="1" algn="just"/>
            <a:r>
              <a:rPr lang="pt-PT" dirty="0" smtClean="0"/>
              <a:t>O lojista fica com o prejuizo.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62336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Tipos de fraudes com cartões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2856167"/>
          </a:xfrm>
        </p:spPr>
        <p:txBody>
          <a:bodyPr/>
          <a:lstStyle/>
          <a:p>
            <a:r>
              <a:rPr lang="pt-PT" dirty="0" smtClean="0"/>
              <a:t>Auto-Fraude:</a:t>
            </a:r>
          </a:p>
          <a:p>
            <a:pPr lvl="1" algn="just"/>
            <a:r>
              <a:rPr lang="pt-PT" dirty="0" smtClean="0"/>
              <a:t>Temos </a:t>
            </a:r>
            <a:r>
              <a:rPr lang="pt-PT" dirty="0"/>
              <a:t>o verdadeiro </a:t>
            </a:r>
            <a:r>
              <a:rPr lang="pt-PT" dirty="0" smtClean="0"/>
              <a:t>titular </a:t>
            </a:r>
            <a:r>
              <a:rPr lang="pt-PT" dirty="0"/>
              <a:t>do cartão, agindo de má fé, efetuando a compra na loja virtual e ao receber o extrato, simulando uma fraude autêntica, liga para a administradora de cartões de crédito alegando não reconhecer a compra e exigindo o estorno do lançamento na fatura.</a:t>
            </a: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7113550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Tipos de fraudes com cartões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579715"/>
          </a:xfrm>
        </p:spPr>
        <p:txBody>
          <a:bodyPr/>
          <a:lstStyle/>
          <a:p>
            <a:r>
              <a:rPr lang="pt-PT" dirty="0" smtClean="0"/>
              <a:t>Fraude Amiga:</a:t>
            </a:r>
          </a:p>
          <a:p>
            <a:pPr lvl="1" algn="just"/>
            <a:r>
              <a:rPr lang="pt-PT" dirty="0" smtClean="0"/>
              <a:t>Situação </a:t>
            </a:r>
            <a:r>
              <a:rPr lang="pt-PT" dirty="0"/>
              <a:t>em que a compra é feita por uma pessoas relacionada ao titular do cartão e que tem acesso a todas as informações para concretização da compra, como por exemplo, parentes próximos como filhos, esposa, marido ou irmãos.</a:t>
            </a:r>
            <a:endParaRPr lang="pt-BR" dirty="0"/>
          </a:p>
          <a:p>
            <a:pPr lvl="1" algn="just"/>
            <a:r>
              <a:rPr lang="pt-PT" dirty="0" smtClean="0"/>
              <a:t>Não </a:t>
            </a:r>
            <a:r>
              <a:rPr lang="pt-PT" dirty="0"/>
              <a:t>existe má fé propriamente dita, mas a falta de conhecimento do titular do cartão sobre aquela conta, leva ao pedido de cancelamento da mesma e o seu consequente </a:t>
            </a:r>
            <a:r>
              <a:rPr lang="pt-PT" i="1" dirty="0"/>
              <a:t>chargeback</a:t>
            </a:r>
            <a:r>
              <a:rPr lang="pt-PT" dirty="0" smtClean="0"/>
              <a:t>.</a:t>
            </a:r>
          </a:p>
          <a:p>
            <a:pPr lvl="1" algn="just"/>
            <a:r>
              <a:rPr lang="pt-PT" dirty="0" smtClean="0"/>
              <a:t>O titular normalmente reconhece a compra.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70137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Tipos de fraudes com cartões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493538"/>
          </a:xfrm>
        </p:spPr>
        <p:txBody>
          <a:bodyPr/>
          <a:lstStyle/>
          <a:p>
            <a:pPr algn="just"/>
            <a:r>
              <a:rPr lang="pt-PT" i="1" dirty="0" smtClean="0"/>
              <a:t>Chargeback </a:t>
            </a:r>
            <a:r>
              <a:rPr lang="pt-PT" dirty="0"/>
              <a:t>por desacordo </a:t>
            </a:r>
            <a:r>
              <a:rPr lang="pt-PT" dirty="0" smtClean="0"/>
              <a:t>comercial:</a:t>
            </a:r>
          </a:p>
          <a:p>
            <a:pPr lvl="1" algn="just"/>
            <a:r>
              <a:rPr lang="pt-PT" dirty="0" smtClean="0"/>
              <a:t>Ocorre </a:t>
            </a:r>
            <a:r>
              <a:rPr lang="pt-PT" dirty="0"/>
              <a:t>quando o cliente alega que houve um </a:t>
            </a:r>
            <a:r>
              <a:rPr lang="pt-PT" dirty="0" smtClean="0"/>
              <a:t>problema </a:t>
            </a:r>
            <a:r>
              <a:rPr lang="pt-PT" dirty="0"/>
              <a:t>qualquer na transação comercial como, por exemplo, erro no preenchimento dos dados do comprador, divergência de assinatura ou insatisfação do cliente com o produto que foi comprado na loja virtual.</a:t>
            </a:r>
            <a:endParaRPr lang="pt-BR" dirty="0"/>
          </a:p>
          <a:p>
            <a:pPr lvl="1" algn="just"/>
            <a:r>
              <a:rPr lang="pt-PT" dirty="0"/>
              <a:t>As situações em que ocorrem fraudes com cartões de crédito em lojas virtuais são variadas, mas um bom sistema de análise de operações e um antifraude podem ajudar em muito</a:t>
            </a:r>
            <a:r>
              <a:rPr lang="pt-PT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9471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163395"/>
          </a:xfrm>
        </p:spPr>
        <p:txBody>
          <a:bodyPr/>
          <a:lstStyle/>
          <a:p>
            <a:r>
              <a:rPr lang="pt-BR" sz="2800" dirty="0" smtClean="0"/>
              <a:t>VARAJÃO</a:t>
            </a:r>
            <a:r>
              <a:rPr lang="pt-BR" sz="2800" dirty="0"/>
              <a:t>, F. F.. </a:t>
            </a:r>
            <a:r>
              <a:rPr lang="pt-BR" sz="2800" i="1" dirty="0" smtClean="0"/>
              <a:t>Negócios na Internet</a:t>
            </a:r>
            <a:r>
              <a:rPr lang="pt-BR" sz="2800" dirty="0" smtClean="0"/>
              <a:t>. </a:t>
            </a:r>
            <a:r>
              <a:rPr lang="pt-BR" sz="2800" dirty="0"/>
              <a:t>FIC – Faculdades Integradas </a:t>
            </a:r>
            <a:r>
              <a:rPr lang="pt-BR" sz="2800" dirty="0" err="1"/>
              <a:t>Campograndenses</a:t>
            </a:r>
            <a:r>
              <a:rPr lang="pt-BR" sz="2800" dirty="0"/>
              <a:t>. Rio de Janeiro, </a:t>
            </a:r>
            <a:r>
              <a:rPr lang="pt-BR" sz="2800" dirty="0" smtClean="0"/>
              <a:t>2017. </a:t>
            </a:r>
            <a:r>
              <a:rPr lang="pt-BR" sz="2800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3214891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Cadeia de Valor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200876"/>
          </a:xfrm>
        </p:spPr>
        <p:txBody>
          <a:bodyPr/>
          <a:lstStyle/>
          <a:p>
            <a:pPr algn="just"/>
            <a:r>
              <a:rPr lang="pt-BR" dirty="0" smtClean="0"/>
              <a:t>É um </a:t>
            </a:r>
            <a:r>
              <a:rPr lang="pt-BR" dirty="0"/>
              <a:t>modelo de estruturação das atividades desenvolvidas pelas empresas, visando garantir a máxima qualidade do serviço e produto ao cliente final, além de criar vantagem competitiva no </a:t>
            </a:r>
            <a:r>
              <a:rPr lang="pt-BR" dirty="0" smtClean="0"/>
              <a:t>mercado;</a:t>
            </a:r>
          </a:p>
          <a:p>
            <a:pPr algn="just"/>
            <a:r>
              <a:rPr lang="pt-BR" dirty="0" smtClean="0"/>
              <a:t>Envolve as atividades primárias e as de apoio da empresa;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70248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Cadeia de Valor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1026" name="Picture 2" descr="A imagem 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59"/>
          <a:stretch/>
        </p:blipFill>
        <p:spPr bwMode="auto">
          <a:xfrm>
            <a:off x="188385" y="1052736"/>
            <a:ext cx="8848111" cy="4501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0320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Cadeia de Valor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087273"/>
          </a:xfrm>
        </p:spPr>
        <p:txBody>
          <a:bodyPr/>
          <a:lstStyle/>
          <a:p>
            <a:pPr algn="just"/>
            <a:r>
              <a:rPr lang="pt-BR" dirty="0"/>
              <a:t>Apesar das atividades de valor serem pontos </a:t>
            </a:r>
            <a:r>
              <a:rPr lang="pt-BR" dirty="0" smtClean="0"/>
              <a:t>fundamentais </a:t>
            </a:r>
            <a:r>
              <a:rPr lang="pt-BR" dirty="0"/>
              <a:t>para a identificação da cadeia de valor de uma </a:t>
            </a:r>
            <a:r>
              <a:rPr lang="pt-BR" dirty="0" smtClean="0"/>
              <a:t>empresa, </a:t>
            </a:r>
            <a:r>
              <a:rPr lang="pt-BR" dirty="0"/>
              <a:t>elas não são </a:t>
            </a:r>
            <a:r>
              <a:rPr lang="pt-BR" dirty="0" smtClean="0"/>
              <a:t>independentes;</a:t>
            </a:r>
          </a:p>
          <a:p>
            <a:pPr algn="just"/>
            <a:r>
              <a:rPr lang="pt-BR" dirty="0" smtClean="0"/>
              <a:t>As </a:t>
            </a:r>
            <a:r>
              <a:rPr lang="pt-BR" dirty="0"/>
              <a:t>atividades de valor estão relacionadas por meio de elos dentro da cadeia de valores, ou seja, são relações entre o modo como uma atividade de valor é executada e o custo ou o desempenho de uma </a:t>
            </a:r>
            <a:r>
              <a:rPr lang="pt-BR" dirty="0" smtClean="0"/>
              <a:t>outra;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79723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Cadeia de Valor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530471"/>
          </a:xfrm>
        </p:spPr>
        <p:txBody>
          <a:bodyPr/>
          <a:lstStyle/>
          <a:p>
            <a:pPr algn="just"/>
            <a:r>
              <a:rPr lang="pt-BR" dirty="0"/>
              <a:t>Os elos são numerosos, e alguns são comuns a várias empresas. Os elos mais óbvios são aqueles entre atividades de apoio e atividades </a:t>
            </a:r>
            <a:r>
              <a:rPr lang="pt-BR" dirty="0" smtClean="0"/>
              <a:t>primárias;</a:t>
            </a:r>
          </a:p>
          <a:p>
            <a:pPr algn="just"/>
            <a:r>
              <a:rPr lang="pt-BR" dirty="0"/>
              <a:t>Um correto gerenciamento de uma cadeia de valor, na maioria das vezes, se torna um diferencial competitivo, na medida em que colabora para a melhoria da rentabilidade do empreendimento, por meio da identificação e eliminação de atividades que não adicionam valor ao </a:t>
            </a:r>
            <a:r>
              <a:rPr lang="pt-BR" dirty="0" smtClean="0"/>
              <a:t>produto.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115158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Inversão da cadeia de valor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181202" y="1700808"/>
            <a:ext cx="8583488" cy="3547969"/>
            <a:chOff x="0" y="0"/>
            <a:chExt cx="5424928" cy="1529616"/>
          </a:xfrm>
        </p:grpSpPr>
        <p:sp>
          <p:nvSpPr>
            <p:cNvPr id="5" name="Retângulo de cantos arredondados 4"/>
            <p:cNvSpPr/>
            <p:nvPr/>
          </p:nvSpPr>
          <p:spPr>
            <a:xfrm>
              <a:off x="34120" y="177421"/>
              <a:ext cx="750570" cy="42291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Competências essenciais internas</a:t>
              </a:r>
              <a:endPara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" name="Retângulo de cantos arredondados 5"/>
            <p:cNvSpPr/>
            <p:nvPr/>
          </p:nvSpPr>
          <p:spPr>
            <a:xfrm>
              <a:off x="1194179" y="177421"/>
              <a:ext cx="750570" cy="42291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Infraestrutura e processos rígidos</a:t>
              </a:r>
              <a:endPara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" name="Retângulo de cantos arredondados 6"/>
            <p:cNvSpPr/>
            <p:nvPr/>
          </p:nvSpPr>
          <p:spPr>
            <a:xfrm>
              <a:off x="2340591" y="177421"/>
              <a:ext cx="750627" cy="42308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Produtos e serviços</a:t>
              </a:r>
              <a:endParaRPr lang="pt-BR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" name="Retângulo de cantos arredondados 7"/>
            <p:cNvSpPr/>
            <p:nvPr/>
          </p:nvSpPr>
          <p:spPr>
            <a:xfrm>
              <a:off x="3500651" y="177421"/>
              <a:ext cx="750627" cy="42308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Canais</a:t>
              </a:r>
              <a:endPara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" name="Retângulo de cantos arredondados 8"/>
            <p:cNvSpPr/>
            <p:nvPr/>
          </p:nvSpPr>
          <p:spPr>
            <a:xfrm>
              <a:off x="4660711" y="177421"/>
              <a:ext cx="750627" cy="42308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Clientes</a:t>
              </a:r>
              <a:endPara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10" name="Conector de seta reta 9"/>
            <p:cNvCxnSpPr/>
            <p:nvPr/>
          </p:nvCxnSpPr>
          <p:spPr>
            <a:xfrm>
              <a:off x="825690" y="382138"/>
              <a:ext cx="33401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Conector de seta reta 10"/>
            <p:cNvCxnSpPr/>
            <p:nvPr/>
          </p:nvCxnSpPr>
          <p:spPr>
            <a:xfrm>
              <a:off x="1978926" y="382138"/>
              <a:ext cx="33401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onector de seta reta 11"/>
            <p:cNvCxnSpPr/>
            <p:nvPr/>
          </p:nvCxnSpPr>
          <p:spPr>
            <a:xfrm>
              <a:off x="3132161" y="382138"/>
              <a:ext cx="33437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Conector de seta reta 12"/>
            <p:cNvCxnSpPr/>
            <p:nvPr/>
          </p:nvCxnSpPr>
          <p:spPr>
            <a:xfrm>
              <a:off x="4285397" y="368490"/>
              <a:ext cx="33437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Retângulo de cantos arredondados 13"/>
            <p:cNvSpPr/>
            <p:nvPr/>
          </p:nvSpPr>
          <p:spPr>
            <a:xfrm>
              <a:off x="34120" y="1106706"/>
              <a:ext cx="750570" cy="42291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Necessidades dos clientes</a:t>
              </a:r>
              <a:endPara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5" name="Retângulo de cantos arredondados 14"/>
            <p:cNvSpPr/>
            <p:nvPr/>
          </p:nvSpPr>
          <p:spPr>
            <a:xfrm>
              <a:off x="1194179" y="1106706"/>
              <a:ext cx="750570" cy="42291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Canais integrados</a:t>
              </a:r>
              <a:endPara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6" name="Retângulo de cantos arredondados 15"/>
            <p:cNvSpPr/>
            <p:nvPr/>
          </p:nvSpPr>
          <p:spPr>
            <a:xfrm>
              <a:off x="2354239" y="1106706"/>
              <a:ext cx="750570" cy="42291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Produtos e serviços</a:t>
              </a:r>
              <a:endPara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7" name="Retângulo de cantos arredondados 16"/>
            <p:cNvSpPr/>
            <p:nvPr/>
          </p:nvSpPr>
          <p:spPr>
            <a:xfrm>
              <a:off x="3514299" y="1106706"/>
              <a:ext cx="750570" cy="42291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Infraestrutura e processos flexíveis</a:t>
              </a:r>
              <a:endPara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8" name="Retângulo de cantos arredondados 17"/>
            <p:cNvSpPr/>
            <p:nvPr/>
          </p:nvSpPr>
          <p:spPr>
            <a:xfrm>
              <a:off x="4674358" y="1106706"/>
              <a:ext cx="750570" cy="42291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Competências essenciais internas e terceirizadas</a:t>
              </a:r>
              <a:endPara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19" name="Conector de seta reta 18"/>
            <p:cNvCxnSpPr/>
            <p:nvPr/>
          </p:nvCxnSpPr>
          <p:spPr>
            <a:xfrm>
              <a:off x="825690" y="1311422"/>
              <a:ext cx="33401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Conector de seta reta 19"/>
            <p:cNvCxnSpPr/>
            <p:nvPr/>
          </p:nvCxnSpPr>
          <p:spPr>
            <a:xfrm>
              <a:off x="1978926" y="1311422"/>
              <a:ext cx="33401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Conector de seta reta 20"/>
            <p:cNvCxnSpPr/>
            <p:nvPr/>
          </p:nvCxnSpPr>
          <p:spPr>
            <a:xfrm>
              <a:off x="3145809" y="1311422"/>
              <a:ext cx="33401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Conector de seta reta 21"/>
            <p:cNvCxnSpPr/>
            <p:nvPr/>
          </p:nvCxnSpPr>
          <p:spPr>
            <a:xfrm>
              <a:off x="4299045" y="1297775"/>
              <a:ext cx="33401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Caixa de texto 33"/>
            <p:cNvSpPr txBox="1"/>
            <p:nvPr/>
          </p:nvSpPr>
          <p:spPr>
            <a:xfrm>
              <a:off x="47767" y="0"/>
              <a:ext cx="2000203" cy="17742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450215" algn="just">
                <a:spcAft>
                  <a:spcPts val="0"/>
                </a:spcAft>
              </a:pPr>
              <a:r>
                <a:rPr lang="pt-BR" sz="1200" b="1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Projeto de negócio tradicional</a:t>
              </a:r>
              <a:endPara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4" name="Caixa de texto 34"/>
            <p:cNvSpPr txBox="1"/>
            <p:nvPr/>
          </p:nvSpPr>
          <p:spPr>
            <a:xfrm>
              <a:off x="0" y="929285"/>
              <a:ext cx="1501844" cy="17742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450215" algn="just">
                <a:spcAft>
                  <a:spcPts val="0"/>
                </a:spcAft>
              </a:pPr>
              <a:r>
                <a:rPr lang="pt-BR" sz="1200" b="1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Projeto de e-business</a:t>
              </a:r>
              <a:endPara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20556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Segurança no e-commerce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102388"/>
          </a:xfrm>
        </p:spPr>
        <p:txBody>
          <a:bodyPr/>
          <a:lstStyle/>
          <a:p>
            <a:pPr algn="just"/>
            <a:r>
              <a:rPr lang="pt-BR" dirty="0" smtClean="0"/>
              <a:t>Segurança da informação assim como no e-commerce, envolve </a:t>
            </a:r>
            <a:r>
              <a:rPr lang="pt-BR" dirty="0"/>
              <a:t>um conjunto de medidas necessárias por garantir que a confidencialidade, integridade e disponibilidade das informações de uma organização ou indivíduo de forma a preservar esta informação de acordo com necessidades específicas.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58279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Ataques à segurança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530471"/>
          </a:xfrm>
        </p:spPr>
        <p:txBody>
          <a:bodyPr/>
          <a:lstStyle/>
          <a:p>
            <a:pPr algn="just"/>
            <a:r>
              <a:rPr lang="pt-PT" dirty="0"/>
              <a:t>Assim como houve um crescimento grande e rápido do uso da internet</a:t>
            </a:r>
            <a:r>
              <a:rPr lang="pt-PT" dirty="0" smtClean="0"/>
              <a:t>, </a:t>
            </a:r>
            <a:r>
              <a:rPr lang="pt-PT" dirty="0"/>
              <a:t>também aumentou o número de ataques à segurança da informação na internet</a:t>
            </a:r>
            <a:r>
              <a:rPr lang="pt-PT" dirty="0" smtClean="0"/>
              <a:t>.</a:t>
            </a:r>
          </a:p>
          <a:p>
            <a:pPr algn="just"/>
            <a:r>
              <a:rPr lang="pt-PT" dirty="0"/>
              <a:t>Segundo dados do Centro de Estudos, Respostas e Tratamento de Incidentes de Segurança no Brasil (Cert.br), as tentativas de ataques na internet no País</a:t>
            </a:r>
            <a:r>
              <a:rPr lang="pt-PT" dirty="0" smtClean="0"/>
              <a:t>,</a:t>
            </a:r>
            <a:r>
              <a:rPr lang="pt-PT" dirty="0"/>
              <a:t> atingiram mais de 647mil em 2016, porém este número já foi pior, como em 2014 que ultrapassou 1,047 milhões.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38702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FEUC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Tema FEUC" id="{B2B82C96-EDA3-4194-BBCE-6970A3170711}" vid="{16526833-0511-4A6E-8BAA-C595FC14324E}"/>
    </a:ext>
  </a:extLst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FEUC</Template>
  <TotalTime>501</TotalTime>
  <Words>4009</Words>
  <Application>Microsoft Office PowerPoint</Application>
  <PresentationFormat>Apresentação na tela (4:3)</PresentationFormat>
  <Paragraphs>191</Paragraphs>
  <Slides>25</Slides>
  <Notes>24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Tema FEUC</vt:lpstr>
      <vt:lpstr>Branco com fonte Courier para slides de código</vt:lpstr>
      <vt:lpstr>1_Branco com fonte Courier para slides de código</vt:lpstr>
      <vt:lpstr>NEGÓCIOS NA INTERNET</vt:lpstr>
      <vt:lpstr>Conteúdo</vt:lpstr>
      <vt:lpstr>Cadeia de Valor</vt:lpstr>
      <vt:lpstr>Cadeia de Valor</vt:lpstr>
      <vt:lpstr>Cadeia de Valor</vt:lpstr>
      <vt:lpstr>Cadeia de Valor</vt:lpstr>
      <vt:lpstr>Inversão da cadeia de valor</vt:lpstr>
      <vt:lpstr>Segurança no e-commerce</vt:lpstr>
      <vt:lpstr>Ataques à segurança</vt:lpstr>
      <vt:lpstr>Ataques à segurança</vt:lpstr>
      <vt:lpstr>Ataques à segurança</vt:lpstr>
      <vt:lpstr>Desconfiança no e-commerce</vt:lpstr>
      <vt:lpstr>Desconfiança no e-commerce</vt:lpstr>
      <vt:lpstr>Desconfiança no e-commerce</vt:lpstr>
      <vt:lpstr>Os riscos que uma loja virtual corre</vt:lpstr>
      <vt:lpstr>Os riscos que uma loja virtual corre</vt:lpstr>
      <vt:lpstr>Os riscos que uma loja virtual corre</vt:lpstr>
      <vt:lpstr>Como proteger o seu e-commerce</vt:lpstr>
      <vt:lpstr>Como proteger o seu e-commerce</vt:lpstr>
      <vt:lpstr>Tipos de fraudes com cartões</vt:lpstr>
      <vt:lpstr>Tipos de fraudes com cartões</vt:lpstr>
      <vt:lpstr>Tipos de fraudes com cartões</vt:lpstr>
      <vt:lpstr>Tipos de fraudes com cartões</vt:lpstr>
      <vt:lpstr>Tipos de fraudes com cartões</vt:lpstr>
      <vt:lpstr>Referências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Negócios na Internet</dc:title>
  <dc:creator>Varajão</dc:creator>
  <cp:lastModifiedBy>Fabricio de Freitas Varajão</cp:lastModifiedBy>
  <cp:revision>99</cp:revision>
  <dcterms:created xsi:type="dcterms:W3CDTF">2014-04-01T21:25:56Z</dcterms:created>
  <dcterms:modified xsi:type="dcterms:W3CDTF">2019-09-19T15:34:18Z</dcterms:modified>
</cp:coreProperties>
</file>