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24"/>
  </p:notesMasterIdLst>
  <p:sldIdLst>
    <p:sldId id="271" r:id="rId4"/>
    <p:sldId id="273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72" r:id="rId23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>
      <p:cViewPr varScale="1">
        <p:scale>
          <a:sx n="66" d="100"/>
          <a:sy n="66" d="100"/>
        </p:scale>
        <p:origin x="48" y="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15/11/2017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4985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882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098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2567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2766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19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56314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567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581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715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200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743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6943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9674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0783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6245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1364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4790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11/15/2017 8:28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25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NEGÓCIOS NA INTERNET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07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CRM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56276"/>
          </a:xfrm>
        </p:spPr>
        <p:txBody>
          <a:bodyPr/>
          <a:lstStyle/>
          <a:p>
            <a:r>
              <a:rPr lang="pt-BR" dirty="0"/>
              <a:t>Em termos tecnológicos a plataforma apresenta as seguintes características:</a:t>
            </a:r>
          </a:p>
          <a:p>
            <a:pPr lvl="1"/>
            <a:r>
              <a:rPr lang="pt-BR" dirty="0"/>
              <a:t>Vendas – SFA - Sales Force </a:t>
            </a:r>
            <a:r>
              <a:rPr lang="pt-BR" dirty="0" smtClean="0"/>
              <a:t>Automation</a:t>
            </a:r>
            <a:endParaRPr lang="pt-BR" dirty="0"/>
          </a:p>
          <a:p>
            <a:pPr lvl="1"/>
            <a:r>
              <a:rPr lang="pt-BR" dirty="0" smtClean="0"/>
              <a:t>Serviço </a:t>
            </a:r>
            <a:r>
              <a:rPr lang="pt-BR" dirty="0"/>
              <a:t>ao </a:t>
            </a:r>
            <a:r>
              <a:rPr lang="pt-BR" dirty="0" smtClean="0"/>
              <a:t>cliente</a:t>
            </a:r>
          </a:p>
          <a:p>
            <a:pPr lvl="1"/>
            <a:r>
              <a:rPr lang="pt-BR" dirty="0" smtClean="0"/>
              <a:t>Marketing</a:t>
            </a:r>
          </a:p>
          <a:p>
            <a:pPr lvl="1"/>
            <a:r>
              <a:rPr lang="pt-BR" dirty="0" smtClean="0"/>
              <a:t>Coerência e interoperacionalidade</a:t>
            </a:r>
          </a:p>
          <a:p>
            <a:pPr lvl="1"/>
            <a:r>
              <a:rPr lang="pt-BR" dirty="0" smtClean="0"/>
              <a:t>Melhor gestão dos recursos existentes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98410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CRM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795159"/>
          </a:xfrm>
        </p:spPr>
        <p:txBody>
          <a:bodyPr/>
          <a:lstStyle/>
          <a:p>
            <a:pPr lvl="0"/>
            <a:r>
              <a:rPr lang="pt-BR" b="1" dirty="0"/>
              <a:t>CRM </a:t>
            </a:r>
            <a:r>
              <a:rPr lang="pt-BR" b="1" dirty="0" smtClean="0"/>
              <a:t>Operacional:</a:t>
            </a:r>
            <a:endParaRPr lang="pt-BR" dirty="0"/>
          </a:p>
          <a:p>
            <a:pPr lvl="1"/>
            <a:r>
              <a:rPr lang="pt-BR" dirty="0" smtClean="0"/>
              <a:t>É a </a:t>
            </a:r>
            <a:r>
              <a:rPr lang="pt-BR" dirty="0"/>
              <a:t>aplicação da tecnologia de informação para melhorar a eficiência do relacionamento entre os clientes e a empresa. Prevê a integração de todos os produtos de tecnologia para proporcionar o melhor atendimento ao cliente. Envolve todas as interações realizadas com os clientes e a coleta de dados sobre eles. As interações podem se dar pelos canais convencionais, como atendimento no balcão da empresa, visitas de vendedores externos, ligações ao </a:t>
            </a:r>
            <a:r>
              <a:rPr lang="pt-BR" dirty="0" err="1"/>
              <a:t>call</a:t>
            </a:r>
            <a:r>
              <a:rPr lang="pt-BR" dirty="0"/>
              <a:t>-center, visitas ao site da empresa na internet, centrais de vendas e pós-vendas etc.</a:t>
            </a:r>
          </a:p>
        </p:txBody>
      </p:sp>
    </p:spTree>
    <p:extLst>
      <p:ext uri="{BB962C8B-B14F-4D97-AF65-F5344CB8AC3E}">
        <p14:creationId xmlns:p14="http://schemas.microsoft.com/office/powerpoint/2010/main" val="22274307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CRM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631763"/>
          </a:xfrm>
        </p:spPr>
        <p:txBody>
          <a:bodyPr/>
          <a:lstStyle/>
          <a:p>
            <a:pPr lvl="0"/>
            <a:r>
              <a:rPr lang="pt-BR" b="1" dirty="0"/>
              <a:t>CRM </a:t>
            </a:r>
            <a:r>
              <a:rPr lang="pt-BR" b="1" dirty="0" smtClean="0"/>
              <a:t>Analítico:</a:t>
            </a:r>
            <a:endParaRPr lang="pt-BR" dirty="0"/>
          </a:p>
          <a:p>
            <a:pPr lvl="1"/>
            <a:r>
              <a:rPr lang="pt-BR" dirty="0" smtClean="0"/>
              <a:t>Componente do </a:t>
            </a:r>
            <a:r>
              <a:rPr lang="pt-BR" dirty="0"/>
              <a:t>CRM que permite identificar e acompanhar diferentes tipos de clientes dentro da carteira de uma empresa e de posse destas informações, determinar qual a estratégia a seguir para atender às diferentes necessidades dos clientes identificados. Normalmente utiliza recursos de mineração de dados para localizar padrões de diferenciação entre os clientes</a:t>
            </a:r>
          </a:p>
        </p:txBody>
      </p:sp>
    </p:spTree>
    <p:extLst>
      <p:ext uri="{BB962C8B-B14F-4D97-AF65-F5344CB8AC3E}">
        <p14:creationId xmlns:p14="http://schemas.microsoft.com/office/powerpoint/2010/main" val="3756119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CRM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631763"/>
          </a:xfrm>
        </p:spPr>
        <p:txBody>
          <a:bodyPr/>
          <a:lstStyle/>
          <a:p>
            <a:pPr lvl="0"/>
            <a:r>
              <a:rPr lang="pt-BR" b="1" dirty="0"/>
              <a:t>CRM </a:t>
            </a:r>
            <a:r>
              <a:rPr lang="pt-BR" b="1" dirty="0" smtClean="0"/>
              <a:t>Colaborativo:</a:t>
            </a:r>
            <a:endParaRPr lang="pt-BR" dirty="0"/>
          </a:p>
          <a:p>
            <a:pPr lvl="1"/>
            <a:r>
              <a:rPr lang="pt-BR" dirty="0" smtClean="0"/>
              <a:t>É a </a:t>
            </a:r>
            <a:r>
              <a:rPr lang="pt-BR" dirty="0"/>
              <a:t>aplicação da tecnologia de informação que permite a automação, a integração e o compartilhamento das informações dos clientes entre todos os pontos de contato do cliente com a empresa. Estes pontos de contato devem estar preparados para interagir com o cliente e disseminar as informações levantadas para os sistemas do CRM operacional.</a:t>
            </a:r>
          </a:p>
        </p:txBody>
      </p:sp>
    </p:spTree>
    <p:extLst>
      <p:ext uri="{BB962C8B-B14F-4D97-AF65-F5344CB8AC3E}">
        <p14:creationId xmlns:p14="http://schemas.microsoft.com/office/powerpoint/2010/main" val="10645290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SCM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530471"/>
          </a:xfrm>
        </p:spPr>
        <p:txBody>
          <a:bodyPr/>
          <a:lstStyle/>
          <a:p>
            <a:pPr lvl="0"/>
            <a:r>
              <a:rPr lang="pt-BR" dirty="0"/>
              <a:t>É uma ferramenta que possibilita à empresa gerenciar a cadeia de suprimentos com maior eficácia e eficiência</a:t>
            </a:r>
            <a:r>
              <a:rPr lang="pt-BR" dirty="0" smtClean="0"/>
              <a:t>.</a:t>
            </a:r>
          </a:p>
          <a:p>
            <a:r>
              <a:rPr lang="pt-BR" dirty="0"/>
              <a:t>O alinhamento das empresas que trazem produtos ou serviços ao mercado tem sido chamado de cadeia de </a:t>
            </a:r>
            <a:r>
              <a:rPr lang="pt-BR" dirty="0" smtClean="0"/>
              <a:t>abastecimento / suprimentos </a:t>
            </a:r>
            <a:r>
              <a:rPr lang="pt-BR" dirty="0"/>
              <a:t>(</a:t>
            </a:r>
            <a:r>
              <a:rPr lang="pt-BR" i="1" dirty="0" err="1"/>
              <a:t>supply</a:t>
            </a:r>
            <a:r>
              <a:rPr lang="pt-BR" i="1" dirty="0"/>
              <a:t> </a:t>
            </a:r>
            <a:r>
              <a:rPr lang="pt-BR" i="1" dirty="0" err="1"/>
              <a:t>chain</a:t>
            </a:r>
            <a:r>
              <a:rPr lang="pt-BR" dirty="0"/>
              <a:t>). Muitas pessoas usam o termo como um substituto ou sinônimo para Logística. No entanto, a definição de </a:t>
            </a:r>
            <a:r>
              <a:rPr lang="pt-BR" i="1" dirty="0" err="1"/>
              <a:t>Supply</a:t>
            </a:r>
            <a:r>
              <a:rPr lang="pt-BR" i="1" dirty="0"/>
              <a:t> Chain Management </a:t>
            </a:r>
            <a:r>
              <a:rPr lang="pt-BR" dirty="0"/>
              <a:t>é mais ampla do que o de Logística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18709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SCM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215991"/>
          </a:xfrm>
        </p:spPr>
        <p:txBody>
          <a:bodyPr/>
          <a:lstStyle/>
          <a:p>
            <a:pPr lvl="0"/>
            <a:r>
              <a:rPr lang="pt-BR" dirty="0"/>
              <a:t>Enquanto a Logística representa uma integração interna de atividades, o SCM representa sua integração externa, pois estende a coordenação dos fluxos de materiais e informações aos fornecedores e ao cliente final.</a:t>
            </a:r>
          </a:p>
        </p:txBody>
      </p:sp>
    </p:spTree>
    <p:extLst>
      <p:ext uri="{BB962C8B-B14F-4D97-AF65-F5344CB8AC3E}">
        <p14:creationId xmlns:p14="http://schemas.microsoft.com/office/powerpoint/2010/main" val="4990841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SCM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518160"/>
          </a:xfrm>
        </p:spPr>
        <p:txBody>
          <a:bodyPr/>
          <a:lstStyle/>
          <a:p>
            <a:pPr lvl="0"/>
            <a:r>
              <a:rPr lang="pt-BR" dirty="0" smtClean="0"/>
              <a:t>Ajudam a:</a:t>
            </a:r>
          </a:p>
          <a:p>
            <a:pPr lvl="1"/>
            <a:r>
              <a:rPr lang="pt-BR" dirty="0"/>
              <a:t>Decidir o que e quando produzir, estocar e transportar.</a:t>
            </a:r>
          </a:p>
          <a:p>
            <a:pPr lvl="1"/>
            <a:r>
              <a:rPr lang="pt-BR" dirty="0"/>
              <a:t>Comunicar pedidos rapidamente.</a:t>
            </a:r>
          </a:p>
          <a:p>
            <a:pPr lvl="1"/>
            <a:r>
              <a:rPr lang="pt-BR" dirty="0"/>
              <a:t>Acompanhar o andamento dos pedidos.</a:t>
            </a:r>
          </a:p>
          <a:p>
            <a:pPr lvl="1"/>
            <a:r>
              <a:rPr lang="pt-BR" dirty="0"/>
              <a:t>Verificar a disponibilidade e monitorar os níveis de estoque.</a:t>
            </a:r>
          </a:p>
          <a:p>
            <a:pPr lvl="1"/>
            <a:r>
              <a:rPr lang="pt-BR" dirty="0"/>
              <a:t>Reduzir custos de estoque, transporte e armazenamento.</a:t>
            </a:r>
          </a:p>
          <a:p>
            <a:pPr lvl="1"/>
            <a:r>
              <a:rPr lang="pt-BR" dirty="0"/>
              <a:t>Planejar a produção com base na demanda real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53271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Relação entre SCM x ERP </a:t>
            </a: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x</a:t>
            </a: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 CRM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383547" y="2060848"/>
            <a:ext cx="7840650" cy="2894480"/>
            <a:chOff x="-205277" y="0"/>
            <a:chExt cx="3797562" cy="121359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6" name="Elipse 5"/>
            <p:cNvSpPr/>
            <p:nvPr/>
          </p:nvSpPr>
          <p:spPr>
            <a:xfrm>
              <a:off x="0" y="35626"/>
              <a:ext cx="1199407" cy="6353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4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SCM</a:t>
              </a:r>
              <a:endPara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Elipse 6"/>
            <p:cNvSpPr/>
            <p:nvPr/>
          </p:nvSpPr>
          <p:spPr>
            <a:xfrm>
              <a:off x="1193470" y="35626"/>
              <a:ext cx="1199407" cy="6353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4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ERP</a:t>
              </a:r>
              <a:endPara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Elipse 7"/>
            <p:cNvSpPr/>
            <p:nvPr/>
          </p:nvSpPr>
          <p:spPr>
            <a:xfrm>
              <a:off x="2392878" y="35626"/>
              <a:ext cx="1199407" cy="635330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4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CRM</a:t>
              </a:r>
              <a:endPara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9" name="Conector de seta reta 8"/>
            <p:cNvCxnSpPr/>
            <p:nvPr/>
          </p:nvCxnSpPr>
          <p:spPr>
            <a:xfrm flipV="1">
              <a:off x="0" y="712192"/>
              <a:ext cx="1193165" cy="5715"/>
            </a:xfrm>
            <a:prstGeom prst="straightConnector1">
              <a:avLst/>
            </a:prstGeom>
            <a:grpFill/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onector de seta reta 9"/>
            <p:cNvCxnSpPr/>
            <p:nvPr/>
          </p:nvCxnSpPr>
          <p:spPr>
            <a:xfrm flipV="1">
              <a:off x="1196603" y="709387"/>
              <a:ext cx="1193165" cy="5715"/>
            </a:xfrm>
            <a:prstGeom prst="straightConnector1">
              <a:avLst/>
            </a:prstGeom>
            <a:grpFill/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 flipV="1">
              <a:off x="2392878" y="703777"/>
              <a:ext cx="1193165" cy="5715"/>
            </a:xfrm>
            <a:prstGeom prst="straightConnector1">
              <a:avLst/>
            </a:prstGeom>
            <a:grpFill/>
            <a:ln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>
              <a:off x="1193470" y="0"/>
              <a:ext cx="5410" cy="1050966"/>
            </a:xfrm>
            <a:prstGeom prst="line">
              <a:avLst/>
            </a:prstGeom>
            <a:grpFill/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>
              <a:off x="2392878" y="0"/>
              <a:ext cx="5410" cy="1050966"/>
            </a:xfrm>
            <a:prstGeom prst="line">
              <a:avLst/>
            </a:prstGeom>
            <a:grpFill/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ixa de texto 11"/>
            <p:cNvSpPr txBox="1"/>
            <p:nvPr/>
          </p:nvSpPr>
          <p:spPr>
            <a:xfrm>
              <a:off x="-205277" y="789709"/>
              <a:ext cx="1366082" cy="42388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450215" algn="ctr">
                <a:spcAft>
                  <a:spcPts val="0"/>
                </a:spcAft>
              </a:pPr>
              <a:r>
                <a:rPr lang="pt-BR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Processos Externos</a:t>
              </a:r>
            </a:p>
            <a:p>
              <a:pPr indent="450215" algn="ctr">
                <a:spcAft>
                  <a:spcPts val="0"/>
                </a:spcAft>
              </a:pPr>
              <a:r>
                <a:rPr lang="pt-BR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Fornecedores</a:t>
              </a:r>
            </a:p>
          </p:txBody>
        </p:sp>
        <p:sp>
          <p:nvSpPr>
            <p:cNvPr id="15" name="Caixa de texto 12"/>
            <p:cNvSpPr txBox="1"/>
            <p:nvPr/>
          </p:nvSpPr>
          <p:spPr>
            <a:xfrm>
              <a:off x="1017843" y="780967"/>
              <a:ext cx="1333207" cy="42388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450215" algn="ctr">
                <a:spcAft>
                  <a:spcPts val="0"/>
                </a:spcAft>
              </a:pPr>
              <a:r>
                <a:rPr lang="pt-BR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Processos Internos</a:t>
              </a:r>
            </a:p>
            <a:p>
              <a:pPr indent="450215" algn="ctr">
                <a:spcAft>
                  <a:spcPts val="0"/>
                </a:spcAft>
              </a:pPr>
              <a:r>
                <a:rPr lang="pt-BR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Operações</a:t>
              </a:r>
            </a:p>
          </p:txBody>
        </p:sp>
        <p:sp>
          <p:nvSpPr>
            <p:cNvPr id="16" name="Caixa de texto 13"/>
            <p:cNvSpPr txBox="1"/>
            <p:nvPr/>
          </p:nvSpPr>
          <p:spPr>
            <a:xfrm>
              <a:off x="2259795" y="793129"/>
              <a:ext cx="1284725" cy="26698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450215" algn="ctr">
                <a:spcAft>
                  <a:spcPts val="0"/>
                </a:spcAft>
              </a:pPr>
              <a:r>
                <a:rPr lang="pt-BR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Processos Externos</a:t>
              </a:r>
            </a:p>
            <a:p>
              <a:pPr indent="450215" algn="ctr">
                <a:spcAft>
                  <a:spcPts val="0"/>
                </a:spcAft>
              </a:pPr>
              <a:r>
                <a:rPr lang="pt-BR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Clientes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9408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Relação entre SCM x ERP x CRM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087273"/>
          </a:xfrm>
        </p:spPr>
        <p:txBody>
          <a:bodyPr/>
          <a:lstStyle/>
          <a:p>
            <a:r>
              <a:rPr lang="pt-PT" dirty="0"/>
              <a:t>Os sistemas SCM e CRM complementam os sistemas ERP com funcionalidades que potencializam os processos externos com fornecedores e cliente.</a:t>
            </a:r>
            <a:endParaRPr lang="pt-BR" dirty="0"/>
          </a:p>
          <a:p>
            <a:r>
              <a:rPr lang="pt-PT" dirty="0"/>
              <a:t>Os ERP são voltados para os processos internos da organização, sendo conhecidos como sistemas de </a:t>
            </a:r>
            <a:r>
              <a:rPr lang="pt-PT" i="1" dirty="0"/>
              <a:t>Back Office</a:t>
            </a:r>
            <a:r>
              <a:rPr lang="pt-PT" dirty="0"/>
              <a:t> (ou retaguarda), assim como os sistemas SCM. Por outro lado, os sistemas CRM são de </a:t>
            </a:r>
            <a:r>
              <a:rPr lang="pt-PT" i="1" dirty="0"/>
              <a:t>Front Office</a:t>
            </a:r>
            <a:r>
              <a:rPr lang="pt-PT" dirty="0"/>
              <a:t> (ou de linha de frente</a:t>
            </a:r>
            <a:r>
              <a:rPr lang="pt-PT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63116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Inversão da cadeia de valor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81202" y="1700808"/>
            <a:ext cx="8583488" cy="3547969"/>
            <a:chOff x="0" y="0"/>
            <a:chExt cx="5424928" cy="1529616"/>
          </a:xfrm>
        </p:grpSpPr>
        <p:sp>
          <p:nvSpPr>
            <p:cNvPr id="5" name="Retângulo de cantos arredondados 4"/>
            <p:cNvSpPr/>
            <p:nvPr/>
          </p:nvSpPr>
          <p:spPr>
            <a:xfrm>
              <a:off x="34120" y="177421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Competências essenciais internas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" name="Retângulo de cantos arredondados 5"/>
            <p:cNvSpPr/>
            <p:nvPr/>
          </p:nvSpPr>
          <p:spPr>
            <a:xfrm>
              <a:off x="1194179" y="177421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Infraestrutura e processos rígidos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" name="Retângulo de cantos arredondados 6"/>
            <p:cNvSpPr/>
            <p:nvPr/>
          </p:nvSpPr>
          <p:spPr>
            <a:xfrm>
              <a:off x="2340591" y="177421"/>
              <a:ext cx="750627" cy="42308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Produtos e serviços</a:t>
              </a:r>
              <a:endParaRPr lang="pt-BR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" name="Retângulo de cantos arredondados 7"/>
            <p:cNvSpPr/>
            <p:nvPr/>
          </p:nvSpPr>
          <p:spPr>
            <a:xfrm>
              <a:off x="3500651" y="177421"/>
              <a:ext cx="750627" cy="42308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Canais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" name="Retângulo de cantos arredondados 8"/>
            <p:cNvSpPr/>
            <p:nvPr/>
          </p:nvSpPr>
          <p:spPr>
            <a:xfrm>
              <a:off x="4660711" y="177421"/>
              <a:ext cx="750627" cy="42308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Clientes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Conector de seta reta 9"/>
            <p:cNvCxnSpPr/>
            <p:nvPr/>
          </p:nvCxnSpPr>
          <p:spPr>
            <a:xfrm>
              <a:off x="825690" y="382138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>
              <a:off x="1978926" y="382138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ector de seta reta 11"/>
            <p:cNvCxnSpPr/>
            <p:nvPr/>
          </p:nvCxnSpPr>
          <p:spPr>
            <a:xfrm>
              <a:off x="3132161" y="382138"/>
              <a:ext cx="3343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Conector de seta reta 12"/>
            <p:cNvCxnSpPr/>
            <p:nvPr/>
          </p:nvCxnSpPr>
          <p:spPr>
            <a:xfrm>
              <a:off x="4285397" y="368490"/>
              <a:ext cx="33437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etângulo de cantos arredondados 13"/>
            <p:cNvSpPr/>
            <p:nvPr/>
          </p:nvSpPr>
          <p:spPr>
            <a:xfrm>
              <a:off x="34120" y="1106706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Necessidades dos clientes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" name="Retângulo de cantos arredondados 14"/>
            <p:cNvSpPr/>
            <p:nvPr/>
          </p:nvSpPr>
          <p:spPr>
            <a:xfrm>
              <a:off x="1194179" y="1106706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Canais integrados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6" name="Retângulo de cantos arredondados 15"/>
            <p:cNvSpPr/>
            <p:nvPr/>
          </p:nvSpPr>
          <p:spPr>
            <a:xfrm>
              <a:off x="2354239" y="1106706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Produtos e serviços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7" name="Retângulo de cantos arredondados 16"/>
            <p:cNvSpPr/>
            <p:nvPr/>
          </p:nvSpPr>
          <p:spPr>
            <a:xfrm>
              <a:off x="3514299" y="1106706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Infraestrutura e processos flexíveis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8" name="Retângulo de cantos arredondados 17"/>
            <p:cNvSpPr/>
            <p:nvPr/>
          </p:nvSpPr>
          <p:spPr>
            <a:xfrm>
              <a:off x="4674358" y="1106706"/>
              <a:ext cx="750570" cy="42291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pt-BR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Competências essenciais internas e terceirizadas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19" name="Conector de seta reta 18"/>
            <p:cNvCxnSpPr/>
            <p:nvPr/>
          </p:nvCxnSpPr>
          <p:spPr>
            <a:xfrm>
              <a:off x="825690" y="1311422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ector de seta reta 19"/>
            <p:cNvCxnSpPr/>
            <p:nvPr/>
          </p:nvCxnSpPr>
          <p:spPr>
            <a:xfrm>
              <a:off x="1978926" y="1311422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ector de seta reta 20"/>
            <p:cNvCxnSpPr/>
            <p:nvPr/>
          </p:nvCxnSpPr>
          <p:spPr>
            <a:xfrm>
              <a:off x="3145809" y="1311422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ector de seta reta 21"/>
            <p:cNvCxnSpPr/>
            <p:nvPr/>
          </p:nvCxnSpPr>
          <p:spPr>
            <a:xfrm>
              <a:off x="4299045" y="1297775"/>
              <a:ext cx="33401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Caixa de texto 33"/>
            <p:cNvSpPr txBox="1"/>
            <p:nvPr/>
          </p:nvSpPr>
          <p:spPr>
            <a:xfrm>
              <a:off x="47767" y="0"/>
              <a:ext cx="2000203" cy="17742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450215" algn="just">
                <a:spcAft>
                  <a:spcPts val="0"/>
                </a:spcAft>
              </a:pPr>
              <a:r>
                <a:rPr lang="pt-BR" sz="12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Projeto de negócio tradicional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" name="Caixa de texto 34"/>
            <p:cNvSpPr txBox="1"/>
            <p:nvPr/>
          </p:nvSpPr>
          <p:spPr>
            <a:xfrm>
              <a:off x="0" y="929285"/>
              <a:ext cx="1501844" cy="17742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450215" algn="just">
                <a:spcAft>
                  <a:spcPts val="0"/>
                </a:spcAft>
              </a:pPr>
              <a:r>
                <a:rPr lang="pt-BR" sz="1200" b="1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Projeto de e-business</a:t>
              </a:r>
              <a:endPara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92711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1865126"/>
          </a:xfrm>
        </p:spPr>
        <p:txBody>
          <a:bodyPr/>
          <a:lstStyle/>
          <a:p>
            <a:pPr lvl="0"/>
            <a:r>
              <a:rPr lang="pt-BR" dirty="0" smtClean="0"/>
              <a:t>Sistemas Integrados</a:t>
            </a:r>
          </a:p>
          <a:p>
            <a:pPr lvl="1"/>
            <a:r>
              <a:rPr lang="pt-BR" dirty="0" smtClean="0"/>
              <a:t>ERP</a:t>
            </a:r>
          </a:p>
          <a:p>
            <a:pPr lvl="1"/>
            <a:r>
              <a:rPr lang="pt-BR" dirty="0" smtClean="0"/>
              <a:t>CRM</a:t>
            </a:r>
          </a:p>
          <a:p>
            <a:pPr lvl="1"/>
            <a:r>
              <a:rPr lang="pt-BR" dirty="0" smtClean="0"/>
              <a:t>SCM</a:t>
            </a:r>
          </a:p>
        </p:txBody>
      </p:sp>
    </p:spTree>
    <p:extLst>
      <p:ext uri="{BB962C8B-B14F-4D97-AF65-F5344CB8AC3E}">
        <p14:creationId xmlns:p14="http://schemas.microsoft.com/office/powerpoint/2010/main" val="26881581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163395"/>
          </a:xfrm>
        </p:spPr>
        <p:txBody>
          <a:bodyPr/>
          <a:lstStyle/>
          <a:p>
            <a:r>
              <a:rPr lang="pt-BR" sz="2800" dirty="0" smtClean="0"/>
              <a:t>VARAJÃO</a:t>
            </a:r>
            <a:r>
              <a:rPr lang="pt-BR" sz="2800" dirty="0"/>
              <a:t>, F. F.. </a:t>
            </a:r>
            <a:r>
              <a:rPr lang="pt-BR" sz="2800" i="1" dirty="0" smtClean="0"/>
              <a:t>Negócios na Internet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214891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ERP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99365"/>
          </a:xfrm>
        </p:spPr>
        <p:txBody>
          <a:bodyPr/>
          <a:lstStyle/>
          <a:p>
            <a:pPr lvl="0"/>
            <a:r>
              <a:rPr lang="pt-BR" i="1" dirty="0"/>
              <a:t>Enterprise </a:t>
            </a:r>
            <a:r>
              <a:rPr lang="pt-BR" i="1" dirty="0" err="1"/>
              <a:t>Resource</a:t>
            </a:r>
            <a:r>
              <a:rPr lang="pt-BR" i="1" dirty="0"/>
              <a:t> Planning</a:t>
            </a:r>
            <a:r>
              <a:rPr lang="pt-BR" dirty="0"/>
              <a:t> ou em português </a:t>
            </a:r>
            <a:r>
              <a:rPr lang="pt-BR" i="1" dirty="0"/>
              <a:t>Planejamento de Recursos </a:t>
            </a:r>
            <a:r>
              <a:rPr lang="pt-BR" i="1" dirty="0" smtClean="0"/>
              <a:t>Empresariais</a:t>
            </a:r>
          </a:p>
          <a:p>
            <a:r>
              <a:rPr lang="pt-BR" dirty="0" smtClean="0"/>
              <a:t>Coletam </a:t>
            </a:r>
            <a:r>
              <a:rPr lang="pt-BR" dirty="0"/>
              <a:t>dados de vários processos de negócio </a:t>
            </a:r>
            <a:r>
              <a:rPr lang="pt-BR" dirty="0" smtClean="0"/>
              <a:t>(produção</a:t>
            </a:r>
            <a:r>
              <a:rPr lang="pt-BR" dirty="0"/>
              <a:t>, </a:t>
            </a:r>
            <a:r>
              <a:rPr lang="pt-BR" dirty="0" smtClean="0"/>
              <a:t>finanças, vendas, marketing, </a:t>
            </a:r>
            <a:r>
              <a:rPr lang="pt-BR" dirty="0" err="1" smtClean="0"/>
              <a:t>rh</a:t>
            </a:r>
            <a:r>
              <a:rPr lang="pt-BR" dirty="0" smtClean="0"/>
              <a:t>) </a:t>
            </a:r>
            <a:r>
              <a:rPr lang="pt-BR" dirty="0"/>
              <a:t>armazenando-os em um único repositório </a:t>
            </a:r>
            <a:r>
              <a:rPr lang="pt-BR" dirty="0" smtClean="0"/>
              <a:t>central.</a:t>
            </a:r>
          </a:p>
          <a:p>
            <a:r>
              <a:rPr lang="pt-BR" dirty="0" smtClean="0"/>
              <a:t>A </a:t>
            </a:r>
            <a:r>
              <a:rPr lang="pt-BR" dirty="0"/>
              <a:t>integração pode ser vista sob </a:t>
            </a:r>
            <a:r>
              <a:rPr lang="pt-BR" dirty="0" smtClean="0"/>
              <a:t>perspectivas diferentes: funcional e sistêmica.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70240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ERP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644075"/>
          </a:xfrm>
        </p:spPr>
        <p:txBody>
          <a:bodyPr/>
          <a:lstStyle/>
          <a:p>
            <a:r>
              <a:rPr lang="pt-BR" dirty="0"/>
              <a:t>Possuem flexibilidade para responder rapidamente às solicitações do cliente e, ao mesmo tempo, produzir e manter em estoque apenas o necessário para atender aos pedidos existentes</a:t>
            </a:r>
            <a:r>
              <a:rPr lang="pt-BR" dirty="0" smtClean="0"/>
              <a:t>.</a:t>
            </a:r>
          </a:p>
          <a:p>
            <a:r>
              <a:rPr lang="pt-BR" dirty="0"/>
              <a:t>Mantém dados atualizados sobre vendas, estoque e produção, panorama geral da empresa: lucratividade e despesas em cada </a:t>
            </a:r>
            <a:r>
              <a:rPr lang="pt-BR" dirty="0" smtClean="0"/>
              <a:t>unidade.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32155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ERP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3200876"/>
          </a:xfrm>
        </p:spPr>
        <p:txBody>
          <a:bodyPr/>
          <a:lstStyle/>
          <a:p>
            <a:r>
              <a:rPr lang="pt-BR" dirty="0"/>
              <a:t>Entre as mudanças mais palpáveis que um sistema de ERP proporciona a uma corporação, está a maior confiabilidade dos dados, agora monitorados em tempo real, e a diminuição do retrabalho</a:t>
            </a:r>
            <a:r>
              <a:rPr lang="pt-BR" dirty="0" smtClean="0"/>
              <a:t>.</a:t>
            </a:r>
          </a:p>
          <a:p>
            <a:r>
              <a:rPr lang="pt-BR" dirty="0"/>
              <a:t>A tomada de decisões também ganha uma outra </a:t>
            </a:r>
            <a:r>
              <a:rPr lang="pt-BR" dirty="0" smtClean="0"/>
              <a:t>dinâmica.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9764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ERP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5195268"/>
          </a:xfrm>
        </p:spPr>
        <p:txBody>
          <a:bodyPr/>
          <a:lstStyle/>
          <a:p>
            <a:r>
              <a:rPr lang="pt-BR" dirty="0"/>
              <a:t>Segundo uma </a:t>
            </a:r>
            <a:r>
              <a:rPr lang="pt-BR" dirty="0" smtClean="0"/>
              <a:t>pesquisa</a:t>
            </a:r>
            <a:r>
              <a:rPr lang="pt-BR" sz="2400" dirty="0" smtClean="0"/>
              <a:t>*</a:t>
            </a:r>
            <a:r>
              <a:rPr lang="pt-BR" dirty="0" smtClean="0"/>
              <a:t>, os </a:t>
            </a:r>
            <a:r>
              <a:rPr lang="pt-BR" dirty="0"/>
              <a:t>principais fatores críticos de sucesso para um projeto de implantação de um ERP </a:t>
            </a:r>
            <a:r>
              <a:rPr lang="pt-BR" dirty="0" smtClean="0"/>
              <a:t>são:</a:t>
            </a:r>
          </a:p>
          <a:p>
            <a:pPr lvl="1"/>
            <a:r>
              <a:rPr lang="pt-BR" dirty="0" smtClean="0"/>
              <a:t>Envolvimento </a:t>
            </a:r>
            <a:r>
              <a:rPr lang="pt-BR" dirty="0"/>
              <a:t>dos usuários; Apoio da direção; Definição clara de necessidades; Planejamento adequado; Expectativas realistas; Marcos intermediários; Equipe competente; Comprometimento; Visão e objetivos claros; Equipe dedicada; Infraestrutura adequada; Constante qualificação da equipe usuária; Presença de Consultoria Externa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sz="1050" dirty="0" smtClean="0"/>
          </a:p>
          <a:p>
            <a:pPr marL="0" indent="0">
              <a:buNone/>
            </a:pPr>
            <a:r>
              <a:rPr lang="pt-BR" sz="2000" dirty="0" smtClean="0"/>
              <a:t>* </a:t>
            </a:r>
            <a:r>
              <a:rPr lang="pt-BR" sz="2000" i="1" dirty="0" err="1"/>
              <a:t>Chaos</a:t>
            </a:r>
            <a:r>
              <a:rPr lang="pt-BR" sz="2000" i="1" dirty="0"/>
              <a:t> e </a:t>
            </a:r>
            <a:r>
              <a:rPr lang="pt-BR" sz="2000" i="1" dirty="0" err="1"/>
              <a:t>Unfinished</a:t>
            </a:r>
            <a:r>
              <a:rPr lang="pt-BR" sz="2000" i="1" dirty="0"/>
              <a:t> </a:t>
            </a:r>
            <a:r>
              <a:rPr lang="pt-BR" sz="2000" i="1" dirty="0" err="1"/>
              <a:t>Voyages</a:t>
            </a:r>
            <a:r>
              <a:rPr lang="pt-BR" sz="2000" dirty="0"/>
              <a:t> (1995)</a:t>
            </a:r>
          </a:p>
        </p:txBody>
      </p:sp>
    </p:spTree>
    <p:extLst>
      <p:ext uri="{BB962C8B-B14F-4D97-AF65-F5344CB8AC3E}">
        <p14:creationId xmlns:p14="http://schemas.microsoft.com/office/powerpoint/2010/main" val="37081793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CRM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2757678"/>
          </a:xfrm>
        </p:spPr>
        <p:txBody>
          <a:bodyPr/>
          <a:lstStyle/>
          <a:p>
            <a:r>
              <a:rPr lang="pt-BR" i="1" dirty="0" err="1"/>
              <a:t>Customer</a:t>
            </a:r>
            <a:r>
              <a:rPr lang="pt-BR" i="1" dirty="0"/>
              <a:t> </a:t>
            </a:r>
            <a:r>
              <a:rPr lang="pt-BR" i="1" dirty="0" err="1"/>
              <a:t>Relationship</a:t>
            </a:r>
            <a:r>
              <a:rPr lang="pt-BR" i="1" dirty="0"/>
              <a:t> Management</a:t>
            </a:r>
            <a:r>
              <a:rPr lang="pt-BR" dirty="0"/>
              <a:t> ou em português </a:t>
            </a:r>
            <a:r>
              <a:rPr lang="pt-BR" i="1" dirty="0"/>
              <a:t>Gerenciamento do Relacionamento com </a:t>
            </a:r>
            <a:r>
              <a:rPr lang="pt-BR" i="1" dirty="0" smtClean="0"/>
              <a:t>Cliente.</a:t>
            </a:r>
          </a:p>
          <a:p>
            <a:r>
              <a:rPr lang="pt-BR" dirty="0" smtClean="0"/>
              <a:t>É uma </a:t>
            </a:r>
            <a:r>
              <a:rPr lang="pt-BR" dirty="0"/>
              <a:t>estratégia de gestão de relacionamento com os clientes e voltada ao entendimento e antecipação das suas </a:t>
            </a:r>
            <a:r>
              <a:rPr lang="pt-BR" dirty="0" smtClean="0"/>
              <a:t>necessidades.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31723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CRM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530471"/>
          </a:xfrm>
        </p:spPr>
        <p:txBody>
          <a:bodyPr/>
          <a:lstStyle/>
          <a:p>
            <a:r>
              <a:rPr lang="pt-BR" dirty="0" smtClean="0"/>
              <a:t>É utilizado </a:t>
            </a:r>
            <a:r>
              <a:rPr lang="pt-BR" dirty="0"/>
              <a:t>para coletar os dados dos clientes, armazená-los e facilitar cruzamentos desses dados. Apesar de ser um grande desafio, a identificação do cliente feita pela empresa é um fator decisivo nas iniciativas de relacionamento “</a:t>
            </a:r>
            <a:r>
              <a:rPr lang="pt-BR" i="1" dirty="0" err="1"/>
              <a:t>one</a:t>
            </a:r>
            <a:r>
              <a:rPr lang="pt-BR" i="1" dirty="0"/>
              <a:t> </a:t>
            </a:r>
            <a:r>
              <a:rPr lang="pt-BR" i="1" dirty="0" err="1"/>
              <a:t>to</a:t>
            </a:r>
            <a:r>
              <a:rPr lang="pt-BR" i="1" dirty="0"/>
              <a:t> </a:t>
            </a:r>
            <a:r>
              <a:rPr lang="pt-BR" i="1" dirty="0" err="1"/>
              <a:t>one</a:t>
            </a:r>
            <a:r>
              <a:rPr lang="pt-BR" dirty="0" smtClean="0"/>
              <a:t>”.</a:t>
            </a:r>
          </a:p>
          <a:p>
            <a:r>
              <a:rPr lang="pt-BR" dirty="0" smtClean="0"/>
              <a:t>É uma </a:t>
            </a:r>
            <a:r>
              <a:rPr lang="pt-BR" dirty="0"/>
              <a:t>ferramenta voltada para o processo de foco no cliente, aquisição, transação, atendimento, retenção e construção de relacionamento de longo prazo com os clientes.</a:t>
            </a:r>
          </a:p>
        </p:txBody>
      </p:sp>
    </p:spTree>
    <p:extLst>
      <p:ext uri="{BB962C8B-B14F-4D97-AF65-F5344CB8AC3E}">
        <p14:creationId xmlns:p14="http://schemas.microsoft.com/office/powerpoint/2010/main" val="3345057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CRM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55496" cy="4973669"/>
          </a:xfrm>
        </p:spPr>
        <p:txBody>
          <a:bodyPr/>
          <a:lstStyle/>
          <a:p>
            <a:r>
              <a:rPr lang="pt-BR" dirty="0"/>
              <a:t>Segundo </a:t>
            </a:r>
            <a:r>
              <a:rPr lang="pt-BR" dirty="0" err="1"/>
              <a:t>Kottler</a:t>
            </a:r>
            <a:r>
              <a:rPr lang="pt-BR" dirty="0"/>
              <a:t> (1999), conquistar clientes novos custa entre 5 a 7 vezes mais caro do que manter os mesmos clientes que já possui. Por isso, utilizar ferramentas como o CRM, que permitam a fidelização de um cliente, são estratégias corporativas a definir e implementar.</a:t>
            </a:r>
          </a:p>
          <a:p>
            <a:r>
              <a:rPr lang="pt-BR" dirty="0"/>
              <a:t>O objetivo é o de alcançar maior qualidade, um contato mais significativo, através de uma melhor informação, de melhor </a:t>
            </a:r>
            <a:r>
              <a:rPr lang="pt-BR" i="1" dirty="0"/>
              <a:t>timing</a:t>
            </a:r>
            <a:r>
              <a:rPr lang="pt-BR" dirty="0"/>
              <a:t>, e acima de tudo, de uma cultura empresarial mais proativa e com </a:t>
            </a:r>
            <a:r>
              <a:rPr lang="pt-BR" dirty="0" smtClean="0"/>
              <a:t>reação.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7434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565</TotalTime>
  <Words>3096</Words>
  <Application>Microsoft Office PowerPoint</Application>
  <PresentationFormat>Apresentação na tela (4:3)</PresentationFormat>
  <Paragraphs>165</Paragraphs>
  <Slides>20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Times New Roman</vt:lpstr>
      <vt:lpstr>Wingdings</vt:lpstr>
      <vt:lpstr>Tema FEUC</vt:lpstr>
      <vt:lpstr>Branco com fonte Courier para slides de código</vt:lpstr>
      <vt:lpstr>1_Branco com fonte Courier para slides de código</vt:lpstr>
      <vt:lpstr>NEGÓCIOS NA INTERNET</vt:lpstr>
      <vt:lpstr>Conteúdo</vt:lpstr>
      <vt:lpstr>ERP</vt:lpstr>
      <vt:lpstr>ERP</vt:lpstr>
      <vt:lpstr>ERP</vt:lpstr>
      <vt:lpstr>ERP</vt:lpstr>
      <vt:lpstr>CRM</vt:lpstr>
      <vt:lpstr>CRM</vt:lpstr>
      <vt:lpstr>CRM</vt:lpstr>
      <vt:lpstr>CRM</vt:lpstr>
      <vt:lpstr>CRM</vt:lpstr>
      <vt:lpstr>CRM</vt:lpstr>
      <vt:lpstr>CRM</vt:lpstr>
      <vt:lpstr>SCM</vt:lpstr>
      <vt:lpstr>SCM</vt:lpstr>
      <vt:lpstr>SCM</vt:lpstr>
      <vt:lpstr>Relação entre SCM x ERP x CRM</vt:lpstr>
      <vt:lpstr>Relação entre SCM x ERP x CRM</vt:lpstr>
      <vt:lpstr>Inversão da cadeia de valor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Negócios na Internet</dc:title>
  <dc:creator>Varajão</dc:creator>
  <cp:lastModifiedBy>varajao</cp:lastModifiedBy>
  <cp:revision>108</cp:revision>
  <dcterms:created xsi:type="dcterms:W3CDTF">2014-04-01T21:25:56Z</dcterms:created>
  <dcterms:modified xsi:type="dcterms:W3CDTF">2017-11-15T22:33:34Z</dcterms:modified>
</cp:coreProperties>
</file>