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 id="2147483711" r:id="rId2"/>
    <p:sldMasterId id="2147483713" r:id="rId3"/>
  </p:sldMasterIdLst>
  <p:notesMasterIdLst>
    <p:notesMasterId r:id="rId24"/>
  </p:notesMasterIdLst>
  <p:sldIdLst>
    <p:sldId id="271" r:id="rId4"/>
    <p:sldId id="276" r:id="rId5"/>
    <p:sldId id="277" r:id="rId6"/>
    <p:sldId id="278" r:id="rId7"/>
    <p:sldId id="279" r:id="rId8"/>
    <p:sldId id="280" r:id="rId9"/>
    <p:sldId id="281" r:id="rId10"/>
    <p:sldId id="282" r:id="rId11"/>
    <p:sldId id="283" r:id="rId12"/>
    <p:sldId id="286" r:id="rId13"/>
    <p:sldId id="264" r:id="rId14"/>
    <p:sldId id="269" r:id="rId15"/>
    <p:sldId id="268" r:id="rId16"/>
    <p:sldId id="270" r:id="rId17"/>
    <p:sldId id="262" r:id="rId18"/>
    <p:sldId id="265" r:id="rId19"/>
    <p:sldId id="272" r:id="rId20"/>
    <p:sldId id="273" r:id="rId21"/>
    <p:sldId id="263" r:id="rId22"/>
    <p:sldId id="287" r:id="rId23"/>
  </p:sldIdLst>
  <p:sldSz cx="9144000" cy="6858000" type="screen4x3"/>
  <p:notesSz cx="6858000" cy="9144000"/>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33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5F8387-B346-44E9-B812-7CCA2F9143B4}" type="datetimeFigureOut">
              <a:rPr lang="pt-BR" smtClean="0"/>
              <a:t>10/08/2019</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F7F318-06C5-4E00-BDA5-65F6C116D7CC}" type="slidenum">
              <a:rPr lang="pt-BR" smtClean="0"/>
              <a:t>‹nº›</a:t>
            </a:fld>
            <a:endParaRPr lang="pt-BR"/>
          </a:p>
        </p:txBody>
      </p:sp>
    </p:spTree>
    <p:extLst>
      <p:ext uri="{BB962C8B-B14F-4D97-AF65-F5344CB8AC3E}">
        <p14:creationId xmlns:p14="http://schemas.microsoft.com/office/powerpoint/2010/main" val="3810229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8/10/2019 9:46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a:t>
            </a:fld>
            <a:endParaRPr lang="en-US" sz="1200" b="0" i="0">
              <a:latin typeface="Calibri"/>
              <a:ea typeface="+mn-ea"/>
              <a:cs typeface="+mn-cs"/>
            </a:endParaRPr>
          </a:p>
        </p:txBody>
      </p:sp>
    </p:spTree>
    <p:extLst>
      <p:ext uri="{BB962C8B-B14F-4D97-AF65-F5344CB8AC3E}">
        <p14:creationId xmlns:p14="http://schemas.microsoft.com/office/powerpoint/2010/main" val="2951619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8/10/2019 9:46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20</a:t>
            </a:fld>
            <a:endParaRPr lang="en-US" sz="1200" b="0" i="0">
              <a:latin typeface="Calibri"/>
              <a:ea typeface="+mn-ea"/>
              <a:cs typeface="+mn-cs"/>
            </a:endParaRPr>
          </a:p>
        </p:txBody>
      </p:sp>
    </p:spTree>
    <p:extLst>
      <p:ext uri="{BB962C8B-B14F-4D97-AF65-F5344CB8AC3E}">
        <p14:creationId xmlns:p14="http://schemas.microsoft.com/office/powerpoint/2010/main" val="2704378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8/10/2019 9:46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a:t>
            </a:fld>
            <a:endParaRPr lang="en-US" sz="1200" b="0" i="0">
              <a:latin typeface="Calibri"/>
              <a:ea typeface="+mn-ea"/>
              <a:cs typeface="+mn-cs"/>
            </a:endParaRPr>
          </a:p>
        </p:txBody>
      </p:sp>
    </p:spTree>
    <p:extLst>
      <p:ext uri="{BB962C8B-B14F-4D97-AF65-F5344CB8AC3E}">
        <p14:creationId xmlns:p14="http://schemas.microsoft.com/office/powerpoint/2010/main" val="3474985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8/10/2019 9:46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a:t>
            </a:fld>
            <a:endParaRPr lang="en-US" sz="1200" b="0" i="0">
              <a:latin typeface="Calibri"/>
              <a:ea typeface="+mn-ea"/>
              <a:cs typeface="+mn-cs"/>
            </a:endParaRPr>
          </a:p>
        </p:txBody>
      </p:sp>
    </p:spTree>
    <p:extLst>
      <p:ext uri="{BB962C8B-B14F-4D97-AF65-F5344CB8AC3E}">
        <p14:creationId xmlns:p14="http://schemas.microsoft.com/office/powerpoint/2010/main" val="433186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8/10/2019 9:46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5</a:t>
            </a:fld>
            <a:endParaRPr lang="en-US" sz="1200" b="0" i="0">
              <a:latin typeface="Calibri"/>
              <a:ea typeface="+mn-ea"/>
              <a:cs typeface="+mn-cs"/>
            </a:endParaRPr>
          </a:p>
        </p:txBody>
      </p:sp>
    </p:spTree>
    <p:extLst>
      <p:ext uri="{BB962C8B-B14F-4D97-AF65-F5344CB8AC3E}">
        <p14:creationId xmlns:p14="http://schemas.microsoft.com/office/powerpoint/2010/main" val="642494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8/10/2019 9:46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6</a:t>
            </a:fld>
            <a:endParaRPr lang="en-US" sz="1200" b="0" i="0">
              <a:latin typeface="Calibri"/>
              <a:ea typeface="+mn-ea"/>
              <a:cs typeface="+mn-cs"/>
            </a:endParaRPr>
          </a:p>
        </p:txBody>
      </p:sp>
    </p:spTree>
    <p:extLst>
      <p:ext uri="{BB962C8B-B14F-4D97-AF65-F5344CB8AC3E}">
        <p14:creationId xmlns:p14="http://schemas.microsoft.com/office/powerpoint/2010/main" val="85116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8/10/2019 9:46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7</a:t>
            </a:fld>
            <a:endParaRPr lang="en-US" sz="1200" b="0" i="0">
              <a:latin typeface="Calibri"/>
              <a:ea typeface="+mn-ea"/>
              <a:cs typeface="+mn-cs"/>
            </a:endParaRPr>
          </a:p>
        </p:txBody>
      </p:sp>
    </p:spTree>
    <p:extLst>
      <p:ext uri="{BB962C8B-B14F-4D97-AF65-F5344CB8AC3E}">
        <p14:creationId xmlns:p14="http://schemas.microsoft.com/office/powerpoint/2010/main" val="4251368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8/10/2019 9:46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8</a:t>
            </a:fld>
            <a:endParaRPr lang="en-US" sz="1200" b="0" i="0">
              <a:latin typeface="Calibri"/>
              <a:ea typeface="+mn-ea"/>
              <a:cs typeface="+mn-cs"/>
            </a:endParaRPr>
          </a:p>
        </p:txBody>
      </p:sp>
    </p:spTree>
    <p:extLst>
      <p:ext uri="{BB962C8B-B14F-4D97-AF65-F5344CB8AC3E}">
        <p14:creationId xmlns:p14="http://schemas.microsoft.com/office/powerpoint/2010/main" val="3598085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8/10/2019 9:46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9</a:t>
            </a:fld>
            <a:endParaRPr lang="en-US" sz="1200" b="0" i="0">
              <a:latin typeface="Calibri"/>
              <a:ea typeface="+mn-ea"/>
              <a:cs typeface="+mn-cs"/>
            </a:endParaRPr>
          </a:p>
        </p:txBody>
      </p:sp>
    </p:spTree>
    <p:extLst>
      <p:ext uri="{BB962C8B-B14F-4D97-AF65-F5344CB8AC3E}">
        <p14:creationId xmlns:p14="http://schemas.microsoft.com/office/powerpoint/2010/main" val="4280768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8/10/2019 9:46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10</a:t>
            </a:fld>
            <a:endParaRPr lang="en-US" sz="1200" b="0" i="0">
              <a:latin typeface="Calibri"/>
              <a:ea typeface="+mn-ea"/>
              <a:cs typeface="+mn-cs"/>
            </a:endParaRPr>
          </a:p>
        </p:txBody>
      </p:sp>
    </p:spTree>
    <p:extLst>
      <p:ext uri="{BB962C8B-B14F-4D97-AF65-F5344CB8AC3E}">
        <p14:creationId xmlns:p14="http://schemas.microsoft.com/office/powerpoint/2010/main" val="2671515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a:p>
        </p:txBody>
      </p:sp>
    </p:spTree>
    <p:extLst>
      <p:ext uri="{BB962C8B-B14F-4D97-AF65-F5344CB8AC3E}">
        <p14:creationId xmlns:p14="http://schemas.microsoft.com/office/powerpoint/2010/main" val="394538989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ítulo e Conteúdo">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bwMode="white"/>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39423775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ítulo e Conteúdo">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bwMode="white"/>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4" name="Espaço Reservado para Texto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pt-BR" noProof="0" smtClean="0"/>
              <a:t>Clique para editar o texto mestre</a:t>
            </a:r>
          </a:p>
        </p:txBody>
      </p:sp>
    </p:spTree>
    <p:extLst>
      <p:ext uri="{BB962C8B-B14F-4D97-AF65-F5344CB8AC3E}">
        <p14:creationId xmlns:p14="http://schemas.microsoft.com/office/powerpoint/2010/main" val="182968801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lides &quot;especiais&quot; 2_Demo, Vídeo etc.">
    <p:spTree>
      <p:nvGrpSpPr>
        <p:cNvPr id="1" name=""/>
        <p:cNvGrpSpPr/>
        <p:nvPr/>
      </p:nvGrpSpPr>
      <p:grpSpPr>
        <a:xfrm>
          <a:off x="0" y="0"/>
          <a:ext cx="0" cy="0"/>
          <a:chOff x="0" y="0"/>
          <a:chExt cx="0" cy="0"/>
        </a:xfrm>
      </p:grpSpPr>
      <p:sp>
        <p:nvSpPr>
          <p:cNvPr id="2" name="Título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a:p>
        </p:txBody>
      </p:sp>
      <p:sp>
        <p:nvSpPr>
          <p:cNvPr id="7" name="Espaço Reservado para Texto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pt-BR" noProof="0" smtClean="0"/>
              <a:t>clique para…</a:t>
            </a:r>
          </a:p>
        </p:txBody>
      </p:sp>
    </p:spTree>
    <p:extLst>
      <p:ext uri="{BB962C8B-B14F-4D97-AF65-F5344CB8AC3E}">
        <p14:creationId xmlns:p14="http://schemas.microsoft.com/office/powerpoint/2010/main" val="1628335512"/>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ar para slides com Código de Software">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a:xfrm>
            <a:off x="722313" y="1905000"/>
            <a:ext cx="8040688" cy="2533001"/>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8331675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Usar para slides com Código de Software">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a:xfrm>
            <a:off x="722313" y="1905000"/>
            <a:ext cx="8040688" cy="2533001"/>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46157697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lides &quot;especiais&quot; 1_Demo, Vídeo etc.">
    <p:spTree>
      <p:nvGrpSpPr>
        <p:cNvPr id="1" name=""/>
        <p:cNvGrpSpPr/>
        <p:nvPr/>
      </p:nvGrpSpPr>
      <p:grpSpPr>
        <a:xfrm>
          <a:off x="0" y="0"/>
          <a:ext cx="0" cy="0"/>
          <a:chOff x="0" y="0"/>
          <a:chExt cx="0" cy="0"/>
        </a:xfrm>
      </p:grpSpPr>
      <p:sp>
        <p:nvSpPr>
          <p:cNvPr id="2" name="Título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1368955" y="4695527"/>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dirty="0"/>
          </a:p>
        </p:txBody>
      </p:sp>
      <p:sp>
        <p:nvSpPr>
          <p:cNvPr id="7" name="Espaço Reservado para Texto 6"/>
          <p:cNvSpPr>
            <a:spLocks noGrp="1"/>
          </p:cNvSpPr>
          <p:nvPr>
            <p:ph type="body" sz="quarter" idx="10" hasCustomPrompt="1"/>
          </p:nvPr>
        </p:nvSpPr>
        <p:spPr>
          <a:xfrm>
            <a:off x="722049" y="2355850"/>
            <a:ext cx="7690114" cy="2153270"/>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88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pt-BR" noProof="0" dirty="0" smtClean="0"/>
              <a:t>clique para…</a:t>
            </a:r>
          </a:p>
        </p:txBody>
      </p:sp>
    </p:spTree>
    <p:extLst>
      <p:ext uri="{BB962C8B-B14F-4D97-AF65-F5344CB8AC3E}">
        <p14:creationId xmlns:p14="http://schemas.microsoft.com/office/powerpoint/2010/main" val="425161994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dirty="0"/>
          </a:p>
        </p:txBody>
      </p:sp>
      <p:sp>
        <p:nvSpPr>
          <p:cNvPr id="6" name="Espaço Reservado para Texto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238054594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3" name="Espaço Reservado para Conteúdo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310985755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3" name="Espaço Reservado para Conteúdo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4" name="Espaço Reservado para Conteúdo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261604137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noProof="0" smtClean="0"/>
              <a:t>Clique para editar o título mestre</a:t>
            </a:r>
            <a:endParaRPr lang="pt-BR" noProof="0"/>
          </a:p>
        </p:txBody>
      </p:sp>
      <p:sp>
        <p:nvSpPr>
          <p:cNvPr id="3" name="Espaço Reservado para Texto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pt-BR" noProof="0" smtClean="0"/>
              <a:t>Clique para editar o texto mestre</a:t>
            </a:r>
          </a:p>
        </p:txBody>
      </p:sp>
      <p:sp>
        <p:nvSpPr>
          <p:cNvPr id="4" name="Espaço Reservado para Conteúdo 3"/>
          <p:cNvSpPr>
            <a:spLocks noGrp="1"/>
          </p:cNvSpPr>
          <p:nvPr>
            <p:ph sz="half" idx="2"/>
          </p:nvPr>
        </p:nvSpPr>
        <p:spPr>
          <a:xfrm>
            <a:off x="380999" y="2174875"/>
            <a:ext cx="4114800" cy="1855893"/>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5" name="Espaço Reservado para Texto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pt-BR" noProof="0" smtClean="0"/>
              <a:t>Clique para editar o texto mestre</a:t>
            </a:r>
          </a:p>
        </p:txBody>
      </p:sp>
      <p:sp>
        <p:nvSpPr>
          <p:cNvPr id="6" name="Espaço Reservado para Conteúdo 5"/>
          <p:cNvSpPr>
            <a:spLocks noGrp="1"/>
          </p:cNvSpPr>
          <p:nvPr>
            <p:ph sz="quarter" idx="4"/>
          </p:nvPr>
        </p:nvSpPr>
        <p:spPr>
          <a:xfrm>
            <a:off x="4645026" y="2174875"/>
            <a:ext cx="4117974" cy="1855893"/>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244946047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Tree>
    <p:extLst>
      <p:ext uri="{BB962C8B-B14F-4D97-AF65-F5344CB8AC3E}">
        <p14:creationId xmlns:p14="http://schemas.microsoft.com/office/powerpoint/2010/main" val="216126422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758580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Imprime em ESCALA DE CINZA">
    <p:spTree>
      <p:nvGrpSpPr>
        <p:cNvPr id="1" name=""/>
        <p:cNvGrpSpPr/>
        <p:nvPr/>
      </p:nvGrpSpPr>
      <p:grpSpPr>
        <a:xfrm>
          <a:off x="0" y="0"/>
          <a:ext cx="0" cy="0"/>
          <a:chOff x="0" y="0"/>
          <a:chExt cx="0" cy="0"/>
        </a:xfrm>
      </p:grpSpPr>
    </p:spTree>
    <p:extLst>
      <p:ext uri="{BB962C8B-B14F-4D97-AF65-F5344CB8AC3E}">
        <p14:creationId xmlns:p14="http://schemas.microsoft.com/office/powerpoint/2010/main" val="44375240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14.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381000" y="230188"/>
            <a:ext cx="8382000" cy="1329595"/>
          </a:xfrm>
          <a:prstGeom prst="rect">
            <a:avLst/>
          </a:prstGeom>
        </p:spPr>
        <p:txBody>
          <a:bodyPr vert="horz" wrap="square" lIns="0" tIns="0" rIns="0" bIns="0" rtlCol="0" anchor="t">
            <a:spAutoFit/>
          </a:bodyPr>
          <a:lstStyle/>
          <a:p>
            <a:r>
              <a:rPr lang="pt-BR" noProof="0" dirty="0" smtClean="0"/>
              <a:t>Clique para editar o estilo do título Mestre</a:t>
            </a:r>
            <a:endParaRPr lang="pt-BR" noProof="0" dirty="0"/>
          </a:p>
        </p:txBody>
      </p:sp>
      <p:sp>
        <p:nvSpPr>
          <p:cNvPr id="3" name="Espaço Reservado para Texto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pt-BR" noProof="0" dirty="0" smtClean="0"/>
              <a:t>Clique para editar os estilos do texto Mestre</a:t>
            </a:r>
          </a:p>
          <a:p>
            <a:pPr lvl="1"/>
            <a:r>
              <a:rPr lang="pt-BR" noProof="0" dirty="0" smtClean="0"/>
              <a:t>Segundo nível</a:t>
            </a:r>
          </a:p>
          <a:p>
            <a:pPr lvl="2"/>
            <a:r>
              <a:rPr lang="pt-BR" noProof="0" dirty="0" smtClean="0"/>
              <a:t>Terceiro nível</a:t>
            </a:r>
          </a:p>
          <a:p>
            <a:pPr lvl="3"/>
            <a:r>
              <a:rPr lang="pt-BR" noProof="0" dirty="0" smtClean="0"/>
              <a:t>Quarto nível</a:t>
            </a:r>
          </a:p>
          <a:p>
            <a:pPr lvl="4"/>
            <a:r>
              <a:rPr lang="pt-BR" noProof="0" dirty="0" smtClean="0"/>
              <a:t>Quinto nível</a:t>
            </a:r>
            <a:endParaRPr lang="pt-BR" noProof="0" dirty="0"/>
          </a:p>
        </p:txBody>
      </p:sp>
      <p:pic>
        <p:nvPicPr>
          <p:cNvPr id="4" name="Imagem 3" descr="footer_graphic.png"/>
          <p:cNvPicPr>
            <a:picLocks noChangeAspect="1"/>
          </p:cNvPicPr>
          <p:nvPr/>
        </p:nvPicPr>
        <p:blipFill>
          <a:blip r:embed="rId15"/>
          <a:stretch>
            <a:fillRect/>
          </a:stretch>
        </p:blipFill>
        <p:spPr>
          <a:xfrm>
            <a:off x="0" y="5435827"/>
            <a:ext cx="9144000" cy="1420586"/>
          </a:xfrm>
          <a:prstGeom prst="rect">
            <a:avLst/>
          </a:prstGeom>
        </p:spPr>
      </p:pic>
      <p:pic>
        <p:nvPicPr>
          <p:cNvPr id="6" name="Picture 4" descr="banner_prof"/>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100392" y="6093296"/>
            <a:ext cx="1006475" cy="804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613365"/>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Imagem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Espaço Reservado para Título 1"/>
          <p:cNvSpPr>
            <a:spLocks noGrp="1"/>
          </p:cNvSpPr>
          <p:nvPr>
            <p:ph type="title"/>
          </p:nvPr>
        </p:nvSpPr>
        <p:spPr>
          <a:xfrm>
            <a:off x="381000" y="230188"/>
            <a:ext cx="8382000" cy="1329595"/>
          </a:xfrm>
          <a:prstGeom prst="rect">
            <a:avLst/>
          </a:prstGeom>
        </p:spPr>
        <p:txBody>
          <a:bodyPr vert="horz" wrap="square" lIns="0" tIns="0" rIns="0" bIns="0" rtlCol="0" anchor="t">
            <a:spAutoFit/>
          </a:bodyPr>
          <a:lstStyle/>
          <a:p>
            <a:r>
              <a:rPr lang="pt-BR" noProof="0" smtClean="0"/>
              <a:t>Clique para editar o estilo do título Mestre</a:t>
            </a:r>
            <a:endParaRPr lang="pt-BR" noProof="0"/>
          </a:p>
        </p:txBody>
      </p:sp>
      <p:sp>
        <p:nvSpPr>
          <p:cNvPr id="3" name="Espaço Reservado para Texto 2"/>
          <p:cNvSpPr>
            <a:spLocks noGrp="1"/>
          </p:cNvSpPr>
          <p:nvPr>
            <p:ph type="body" idx="1"/>
          </p:nvPr>
        </p:nvSpPr>
        <p:spPr>
          <a:xfrm>
            <a:off x="722312" y="1905000"/>
            <a:ext cx="8040688" cy="2533001"/>
          </a:xfrm>
          <a:prstGeom prst="rect">
            <a:avLst/>
          </a:prstGeom>
        </p:spPr>
        <p:txBody>
          <a:bodyPr vert="horz" wrap="square" lIns="0" tIns="0" rIns="0" bIns="0" rtlCol="0">
            <a:sp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2570900033"/>
      </p:ext>
    </p:extLst>
  </p:cSld>
  <p:clrMap bg1="lt1" tx1="dk1" bg2="lt2" tx2="dk2" accent1="accent1" accent2="accent2" accent3="accent3" accent4="accent4" accent5="accent5" accent6="accent6" hlink="hlink" folHlink="folHlink"/>
  <p:sldLayoutIdLst>
    <p:sldLayoutId id="2147483712"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Imagem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Espaço Reservado para Título 1"/>
          <p:cNvSpPr>
            <a:spLocks noGrp="1"/>
          </p:cNvSpPr>
          <p:nvPr>
            <p:ph type="title"/>
          </p:nvPr>
        </p:nvSpPr>
        <p:spPr>
          <a:xfrm>
            <a:off x="381000" y="230188"/>
            <a:ext cx="8382000" cy="1329595"/>
          </a:xfrm>
          <a:prstGeom prst="rect">
            <a:avLst/>
          </a:prstGeom>
        </p:spPr>
        <p:txBody>
          <a:bodyPr vert="horz" wrap="square" lIns="0" tIns="0" rIns="0" bIns="0" rtlCol="0" anchor="t">
            <a:spAutoFit/>
          </a:bodyPr>
          <a:lstStyle/>
          <a:p>
            <a:r>
              <a:rPr lang="pt-BR" noProof="0" smtClean="0"/>
              <a:t>Clique para editar o estilo do título Mestre</a:t>
            </a:r>
            <a:endParaRPr lang="pt-BR" noProof="0"/>
          </a:p>
        </p:txBody>
      </p:sp>
      <p:sp>
        <p:nvSpPr>
          <p:cNvPr id="3" name="Espaço Reservado para Texto 2"/>
          <p:cNvSpPr>
            <a:spLocks noGrp="1"/>
          </p:cNvSpPr>
          <p:nvPr>
            <p:ph type="body" idx="1"/>
          </p:nvPr>
        </p:nvSpPr>
        <p:spPr>
          <a:xfrm>
            <a:off x="722312" y="1905000"/>
            <a:ext cx="8040688" cy="2533001"/>
          </a:xfrm>
          <a:prstGeom prst="rect">
            <a:avLst/>
          </a:prstGeom>
        </p:spPr>
        <p:txBody>
          <a:bodyPr vert="horz" wrap="square" lIns="0" tIns="0" rIns="0" bIns="0" rtlCol="0">
            <a:sp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1593475409"/>
      </p:ext>
    </p:extLst>
  </p:cSld>
  <p:clrMap bg1="lt1" tx1="dk1" bg2="lt2" tx2="dk2" accent1="accent1" accent2="accent2" accent3="accent3" accent4="accent4" accent5="accent5" accent6="accent6" hlink="hlink" folHlink="folHlink"/>
  <p:sldLayoutIdLst>
    <p:sldLayoutId id="2147483714"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varajao@gmail.com"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www.varajao.com.br/"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www.feuc.br/index.php/graduacao-computacao-projeto-pedagogico"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fontAlgn="auto">
              <a:spcAft>
                <a:spcPts val="0"/>
              </a:spcAft>
              <a:defRPr/>
            </a:pPr>
            <a:r>
              <a:rPr lang="pt-BR" dirty="0" smtClean="0"/>
              <a:t>PLANEJAMENTO ESTRATÉGICO DE TI</a:t>
            </a:r>
            <a:endParaRPr lang="pt-BR" dirty="0"/>
          </a:p>
        </p:txBody>
      </p:sp>
      <p:sp>
        <p:nvSpPr>
          <p:cNvPr id="5" name="Subtítulo 2"/>
          <p:cNvSpPr>
            <a:spLocks noGrp="1"/>
          </p:cNvSpPr>
          <p:nvPr>
            <p:ph type="subTitle" idx="1"/>
          </p:nvPr>
        </p:nvSpPr>
        <p:spPr>
          <a:xfrm>
            <a:off x="730249" y="4344988"/>
            <a:ext cx="7681913" cy="1748308"/>
          </a:xfrm>
        </p:spPr>
        <p:txBody>
          <a:bodyPr>
            <a:normAutofit/>
          </a:bodyPr>
          <a:lstStyle/>
          <a:p>
            <a:pPr marL="0" indent="0" algn="l">
              <a:lnSpc>
                <a:spcPct val="90000"/>
              </a:lnSpc>
              <a:spcBef>
                <a:spcPts val="0"/>
              </a:spcBef>
              <a:buNone/>
            </a:pPr>
            <a:r>
              <a:rPr lang="pt-BR" sz="4000" b="0" dirty="0" smtClean="0">
                <a:solidFill>
                  <a:srgbClr val="FFFFFF">
                    <a:tint val="75000"/>
                  </a:srgbClr>
                </a:solidFill>
              </a:rPr>
              <a:t>Aula: 01</a:t>
            </a:r>
          </a:p>
          <a:p>
            <a:pPr marL="0" indent="0" algn="l">
              <a:lnSpc>
                <a:spcPct val="90000"/>
              </a:lnSpc>
              <a:spcBef>
                <a:spcPts val="0"/>
              </a:spcBef>
              <a:buNone/>
            </a:pPr>
            <a:r>
              <a:rPr lang="pt-BR" b="0" i="0" dirty="0" smtClean="0">
                <a:solidFill>
                  <a:srgbClr val="FFFFFF">
                    <a:tint val="75000"/>
                  </a:srgbClr>
                </a:solidFill>
              </a:rPr>
              <a:t>Prof.: Fabrício </a:t>
            </a:r>
            <a:r>
              <a:rPr lang="pt-BR" b="0" i="0" dirty="0" err="1" smtClean="0">
                <a:solidFill>
                  <a:srgbClr val="FFFFFF">
                    <a:tint val="75000"/>
                  </a:srgbClr>
                </a:solidFill>
              </a:rPr>
              <a:t>Varajão</a:t>
            </a:r>
            <a:endParaRPr lang="pt-BR" b="0" i="0" dirty="0" smtClean="0">
              <a:solidFill>
                <a:srgbClr val="FFFFFF">
                  <a:tint val="75000"/>
                </a:srgb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Acesso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2215991"/>
          </a:xfrm>
        </p:spPr>
        <p:txBody>
          <a:bodyPr/>
          <a:lstStyle/>
          <a:p>
            <a:pPr marL="393192" indent="-393192" defTabSz="914400">
              <a:spcBef>
                <a:spcPts val="768"/>
              </a:spcBef>
              <a:buClr>
                <a:srgbClr val="FFFFFF"/>
              </a:buClr>
            </a:pPr>
            <a:r>
              <a:rPr lang="pt-BR" dirty="0">
                <a:solidFill>
                  <a:srgbClr val="FFFFFF"/>
                </a:solidFill>
              </a:rPr>
              <a:t>Caso tenha dificuldade </a:t>
            </a:r>
            <a:r>
              <a:rPr lang="pt-BR" dirty="0" smtClean="0">
                <a:solidFill>
                  <a:srgbClr val="FFFFFF"/>
                </a:solidFill>
              </a:rPr>
              <a:t>faça </a:t>
            </a:r>
            <a:r>
              <a:rPr lang="pt-BR" dirty="0">
                <a:solidFill>
                  <a:srgbClr val="FFFFFF"/>
                </a:solidFill>
              </a:rPr>
              <a:t>contato com o seu professor no e-mail </a:t>
            </a:r>
            <a:r>
              <a:rPr lang="pt-BR" dirty="0">
                <a:solidFill>
                  <a:srgbClr val="FFFFFF"/>
                </a:solidFill>
                <a:hlinkClick r:id="rId3"/>
              </a:rPr>
              <a:t>varajao@gmail.com</a:t>
            </a:r>
            <a:r>
              <a:rPr lang="pt-BR" dirty="0">
                <a:solidFill>
                  <a:srgbClr val="FFFFFF"/>
                </a:solidFill>
              </a:rPr>
              <a:t> ou acesse o site </a:t>
            </a:r>
            <a:r>
              <a:rPr lang="pt-BR" dirty="0">
                <a:solidFill>
                  <a:srgbClr val="FFFFFF"/>
                </a:solidFill>
                <a:hlinkClick r:id="rId4"/>
              </a:rPr>
              <a:t>varajao.com.br</a:t>
            </a:r>
            <a:r>
              <a:rPr lang="pt-BR" dirty="0">
                <a:solidFill>
                  <a:srgbClr val="FFFFFF"/>
                </a:solidFill>
              </a:rPr>
              <a:t> e use o formulário de contato (indique matrícula, nome e seu e-mail, além de descrever o problema).</a:t>
            </a:r>
          </a:p>
        </p:txBody>
      </p:sp>
    </p:spTree>
    <p:extLst>
      <p:ext uri="{BB962C8B-B14F-4D97-AF65-F5344CB8AC3E}">
        <p14:creationId xmlns:p14="http://schemas.microsoft.com/office/powerpoint/2010/main" val="48469995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pPr fontAlgn="auto">
              <a:spcAft>
                <a:spcPts val="0"/>
              </a:spcAft>
              <a:defRPr/>
            </a:pPr>
            <a:r>
              <a:rPr lang="pt-BR" altLang="pt-BR" sz="4000" dirty="0" smtClean="0"/>
              <a:t>Tecnologia da Informação</a:t>
            </a:r>
            <a:endParaRPr lang="pt-BR" altLang="pt-BR" sz="4000" dirty="0"/>
          </a:p>
        </p:txBody>
      </p:sp>
      <p:sp>
        <p:nvSpPr>
          <p:cNvPr id="2053" name="Rectangle 5"/>
          <p:cNvSpPr>
            <a:spLocks noGrp="1" noChangeArrowheads="1"/>
          </p:cNvSpPr>
          <p:nvPr>
            <p:ph idx="1"/>
          </p:nvPr>
        </p:nvSpPr>
        <p:spPr/>
        <p:txBody>
          <a:bodyPr rtlCol="0">
            <a:noAutofit/>
          </a:bodyPr>
          <a:lstStyle/>
          <a:p>
            <a:pPr indent="449580" algn="just" fontAlgn="auto">
              <a:spcAft>
                <a:spcPts val="0"/>
              </a:spcAft>
              <a:defRPr/>
            </a:pPr>
            <a:r>
              <a:rPr lang="pt-BR" dirty="0" smtClean="0">
                <a:latin typeface="+mj-lt"/>
                <a:ea typeface="Times New Roman" panose="02020603050405020304" pitchFamily="18" charset="0"/>
              </a:rPr>
              <a:t>Tecnologia da Informação, ou simplesmente TI, é o conjunto de recursos tecnológicos e computacionais para a geração e uso da informação.  </a:t>
            </a:r>
          </a:p>
          <a:p>
            <a:pPr indent="449580" algn="just" fontAlgn="auto">
              <a:spcAft>
                <a:spcPts val="0"/>
              </a:spcAft>
              <a:tabLst>
                <a:tab pos="457200" algn="l"/>
              </a:tabLst>
              <a:defRPr/>
            </a:pPr>
            <a:r>
              <a:rPr lang="pt-BR" dirty="0" smtClean="0">
                <a:latin typeface="+mj-lt"/>
                <a:ea typeface="Times New Roman" panose="02020603050405020304" pitchFamily="18" charset="0"/>
              </a:rPr>
              <a:t>Este conjunto de recursos desempenha uma ou mais tarefas de processamento das informações do SI, tal como coletar, transmitir, armazenar, recuperar, manipular e exibir dados.</a:t>
            </a:r>
            <a:endParaRPr lang="pt-BR" altLang="pt-BR" dirty="0">
              <a:latin typeface="+mj-lt"/>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381000" y="230188"/>
            <a:ext cx="8382000" cy="553998"/>
          </a:xfrm>
        </p:spPr>
        <p:txBody>
          <a:bodyPr/>
          <a:lstStyle/>
          <a:p>
            <a:pPr fontAlgn="auto">
              <a:spcAft>
                <a:spcPts val="0"/>
              </a:spcAft>
              <a:defRPr/>
            </a:pPr>
            <a:r>
              <a:rPr lang="pt-BR" altLang="pt-BR" sz="4000" dirty="0" smtClean="0"/>
              <a:t>Benefícios da TI</a:t>
            </a:r>
            <a:endParaRPr lang="pt-BR" altLang="pt-BR" sz="4000" dirty="0"/>
          </a:p>
        </p:txBody>
      </p:sp>
      <p:sp>
        <p:nvSpPr>
          <p:cNvPr id="2053" name="Rectangle 5"/>
          <p:cNvSpPr>
            <a:spLocks noGrp="1" noChangeArrowheads="1"/>
          </p:cNvSpPr>
          <p:nvPr>
            <p:ph idx="1"/>
          </p:nvPr>
        </p:nvSpPr>
        <p:spPr/>
        <p:txBody>
          <a:bodyPr rtlCol="0">
            <a:noAutofit/>
          </a:bodyPr>
          <a:lstStyle/>
          <a:p>
            <a:pPr fontAlgn="auto">
              <a:spcAft>
                <a:spcPts val="0"/>
              </a:spcAft>
              <a:defRPr/>
            </a:pPr>
            <a:r>
              <a:rPr lang="pt-BR" dirty="0" smtClean="0"/>
              <a:t>Capacidade </a:t>
            </a:r>
            <a:r>
              <a:rPr lang="pt-BR" dirty="0"/>
              <a:t>de melhorar a qualidade e a disponibilidade de informações e conhecimentos importantes para a empresa, seus clientes e fornecedores.</a:t>
            </a:r>
          </a:p>
          <a:p>
            <a:pPr fontAlgn="auto">
              <a:spcAft>
                <a:spcPts val="0"/>
              </a:spcAft>
              <a:defRPr/>
            </a:pPr>
            <a:r>
              <a:rPr lang="pt-BR" dirty="0"/>
              <a:t>A tecnologia aperfeiçoa ou adiciona eficiência a uma tarefa. É uma facilitadora, é um componente, ela não cria diretamente a satisfação.</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pPr fontAlgn="auto">
              <a:spcAft>
                <a:spcPts val="0"/>
              </a:spcAft>
              <a:defRPr/>
            </a:pPr>
            <a:r>
              <a:rPr lang="pt-BR" altLang="pt-BR" sz="4000" dirty="0" smtClean="0"/>
              <a:t>Sistemas de Informação</a:t>
            </a:r>
            <a:endParaRPr lang="pt-BR" altLang="pt-BR" sz="4000" dirty="0"/>
          </a:p>
        </p:txBody>
      </p:sp>
      <p:sp>
        <p:nvSpPr>
          <p:cNvPr id="8195" name="Rectangle 5"/>
          <p:cNvSpPr>
            <a:spLocks noGrp="1" noChangeArrowheads="1"/>
          </p:cNvSpPr>
          <p:nvPr>
            <p:ph idx="1"/>
          </p:nvPr>
        </p:nvSpPr>
        <p:spPr>
          <a:xfrm>
            <a:off x="457200" y="1600200"/>
            <a:ext cx="8435975" cy="4525963"/>
          </a:xfrm>
        </p:spPr>
        <p:txBody>
          <a:bodyPr/>
          <a:lstStyle/>
          <a:p>
            <a:r>
              <a:rPr lang="pt-BR" altLang="pt-BR" sz="2800" smtClean="0"/>
              <a:t>Um sistema de informação, ou simplesmente SI, é um conjunto de componentes inter-relacionados trabalhando juntos para coletar, recuperar, processar, armazenar e distribuir informação com a finalidade de facilitar o planejamento, o controle, a coordenação, a análise e o processo decisório em empresas e outras organizações.</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pPr fontAlgn="auto">
              <a:spcAft>
                <a:spcPts val="0"/>
              </a:spcAft>
              <a:defRPr/>
            </a:pPr>
            <a:r>
              <a:rPr lang="pt-BR" altLang="pt-BR" sz="4000" dirty="0" smtClean="0"/>
              <a:t>Sistemas de Informação</a:t>
            </a:r>
            <a:endParaRPr lang="pt-BR" altLang="pt-BR" sz="4000" dirty="0"/>
          </a:p>
        </p:txBody>
      </p:sp>
      <p:sp>
        <p:nvSpPr>
          <p:cNvPr id="2053" name="Rectangle 5"/>
          <p:cNvSpPr>
            <a:spLocks noGrp="1" noChangeArrowheads="1"/>
          </p:cNvSpPr>
          <p:nvPr>
            <p:ph idx="1"/>
          </p:nvPr>
        </p:nvSpPr>
        <p:spPr>
          <a:xfrm>
            <a:off x="457200" y="1600200"/>
            <a:ext cx="8362950" cy="4525963"/>
          </a:xfrm>
        </p:spPr>
        <p:txBody>
          <a:bodyPr rtlCol="0">
            <a:normAutofit/>
          </a:bodyPr>
          <a:lstStyle/>
          <a:p>
            <a:pPr fontAlgn="auto">
              <a:spcAft>
                <a:spcPts val="0"/>
              </a:spcAft>
              <a:defRPr/>
            </a:pPr>
            <a:r>
              <a:rPr lang="pt-BR" sz="2800" dirty="0" smtClean="0"/>
              <a:t>Numa perspectiva gerencial e de negócios, um SI é uma solução organizacional e administrativa, baseada na TI, para desafios e problemas criados num ambiente de negócios.</a:t>
            </a:r>
          </a:p>
          <a:p>
            <a:pPr fontAlgn="auto">
              <a:spcAft>
                <a:spcPts val="0"/>
              </a:spcAft>
              <a:defRPr/>
            </a:pPr>
            <a:r>
              <a:rPr lang="pt-BR" sz="2800" dirty="0" smtClean="0"/>
              <a:t>Abrange aspectos técnicos e questões relativas ao fluxo de trabalho, pessoas e informações envolvidas, incluindo o uso de </a:t>
            </a:r>
            <a:r>
              <a:rPr lang="pt-BR" sz="2800" i="1" dirty="0" smtClean="0"/>
              <a:t>hardware</a:t>
            </a:r>
            <a:r>
              <a:rPr lang="pt-BR" sz="2800" dirty="0" smtClean="0"/>
              <a:t> e </a:t>
            </a:r>
            <a:r>
              <a:rPr lang="pt-BR" sz="2800" i="1" dirty="0" smtClean="0"/>
              <a:t>software</a:t>
            </a:r>
            <a:r>
              <a:rPr lang="pt-BR" sz="2800" dirty="0" smtClean="0"/>
              <a:t>, telecomunicações, automação, recursos multimídia, utilizados pela organização para fornecer dados, informações e conhecimento.</a:t>
            </a:r>
            <a:endParaRPr lang="pt-BR" altLang="pt-BR" sz="2800" dirty="0" smtClean="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pPr fontAlgn="auto">
              <a:spcAft>
                <a:spcPts val="0"/>
              </a:spcAft>
              <a:defRPr/>
            </a:pPr>
            <a:r>
              <a:rPr lang="pt-BR" altLang="pt-BR" sz="4000" dirty="0" smtClean="0"/>
              <a:t>Componentes dos SI</a:t>
            </a:r>
            <a:endParaRPr lang="pt-BR" altLang="pt-BR" sz="4000" dirty="0"/>
          </a:p>
        </p:txBody>
      </p:sp>
      <p:pic>
        <p:nvPicPr>
          <p:cNvPr id="10243" name="Picture 4"/>
          <p:cNvPicPr>
            <a:picLocks noChangeAspect="1" noChangeArrowheads="1"/>
          </p:cNvPicPr>
          <p:nvPr/>
        </p:nvPicPr>
        <p:blipFill>
          <a:blip r:embed="rId2">
            <a:extLst>
              <a:ext uri="{28A0092B-C50C-407E-A947-70E740481C1C}">
                <a14:useLocalDpi xmlns:a14="http://schemas.microsoft.com/office/drawing/2010/main" val="0"/>
              </a:ext>
            </a:extLst>
          </a:blip>
          <a:srcRect l="1031"/>
          <a:stretch>
            <a:fillRect/>
          </a:stretch>
        </p:blipFill>
        <p:spPr bwMode="auto">
          <a:xfrm>
            <a:off x="2457450" y="1773238"/>
            <a:ext cx="4275138" cy="392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pPr fontAlgn="auto">
              <a:spcAft>
                <a:spcPts val="0"/>
              </a:spcAft>
              <a:defRPr/>
            </a:pPr>
            <a:r>
              <a:rPr lang="pt-BR" altLang="pt-BR" sz="4000" dirty="0" smtClean="0"/>
              <a:t>Conhecimentos em S.I.</a:t>
            </a:r>
            <a:endParaRPr lang="pt-BR" altLang="pt-BR" sz="4000" dirty="0"/>
          </a:p>
        </p:txBody>
      </p:sp>
      <p:grpSp>
        <p:nvGrpSpPr>
          <p:cNvPr id="11267" name="Group 4"/>
          <p:cNvGrpSpPr>
            <a:grpSpLocks/>
          </p:cNvGrpSpPr>
          <p:nvPr/>
        </p:nvGrpSpPr>
        <p:grpSpPr bwMode="auto">
          <a:xfrm>
            <a:off x="971550" y="2133600"/>
            <a:ext cx="7200900" cy="2782888"/>
            <a:chOff x="3141" y="9491"/>
            <a:chExt cx="6300" cy="2340"/>
          </a:xfrm>
        </p:grpSpPr>
        <p:sp>
          <p:nvSpPr>
            <p:cNvPr id="11268" name="Text Box 5"/>
            <p:cNvSpPr txBox="1">
              <a:spLocks noChangeArrowheads="1"/>
            </p:cNvSpPr>
            <p:nvPr/>
          </p:nvSpPr>
          <p:spPr bwMode="auto">
            <a:xfrm>
              <a:off x="5481" y="10931"/>
              <a:ext cx="1620" cy="900"/>
            </a:xfrm>
            <a:prstGeom prst="rect">
              <a:avLst/>
            </a:prstGeom>
            <a:solidFill>
              <a:srgbClr val="CCFFCC"/>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BR" altLang="ko-KR" sz="1600">
                  <a:solidFill>
                    <a:schemeClr val="bg1"/>
                  </a:solidFill>
                  <a:ea typeface="Batang" panose="02030600000101010101" pitchFamily="18" charset="-127"/>
                </a:rPr>
                <a:t>Conhecimento em Sistemas de Informação</a:t>
              </a:r>
              <a:endParaRPr lang="pt-BR" altLang="pt-BR" sz="3600">
                <a:solidFill>
                  <a:schemeClr val="bg1"/>
                </a:solidFill>
              </a:endParaRPr>
            </a:p>
          </p:txBody>
        </p:sp>
        <p:sp>
          <p:nvSpPr>
            <p:cNvPr id="11269" name="Text Box 6"/>
            <p:cNvSpPr txBox="1">
              <a:spLocks noChangeArrowheads="1"/>
            </p:cNvSpPr>
            <p:nvPr/>
          </p:nvSpPr>
          <p:spPr bwMode="auto">
            <a:xfrm>
              <a:off x="5481" y="9491"/>
              <a:ext cx="1620" cy="900"/>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BR" altLang="ko-KR" sz="1600">
                  <a:solidFill>
                    <a:schemeClr val="bg1"/>
                  </a:solidFill>
                  <a:ea typeface="Batang" panose="02030600000101010101" pitchFamily="18" charset="-127"/>
                </a:rPr>
                <a:t>Habilidades para análise e solução de problemas</a:t>
              </a:r>
              <a:endParaRPr lang="pt-BR" altLang="pt-BR" sz="3600">
                <a:solidFill>
                  <a:schemeClr val="bg1"/>
                </a:solidFill>
              </a:endParaRPr>
            </a:p>
          </p:txBody>
        </p:sp>
        <p:sp>
          <p:nvSpPr>
            <p:cNvPr id="11270" name="Text Box 7"/>
            <p:cNvSpPr txBox="1">
              <a:spLocks noChangeArrowheads="1"/>
            </p:cNvSpPr>
            <p:nvPr/>
          </p:nvSpPr>
          <p:spPr bwMode="auto">
            <a:xfrm>
              <a:off x="7821" y="10931"/>
              <a:ext cx="1620" cy="900"/>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BR" altLang="ko-KR" sz="1600">
                  <a:solidFill>
                    <a:schemeClr val="bg1"/>
                  </a:solidFill>
                  <a:ea typeface="Batang" panose="02030600000101010101" pitchFamily="18" charset="-127"/>
                </a:rPr>
                <a:t>Habilidades para tecnologia de informação</a:t>
              </a:r>
              <a:endParaRPr lang="pt-BR" altLang="pt-BR" sz="3600">
                <a:solidFill>
                  <a:schemeClr val="bg1"/>
                </a:solidFill>
              </a:endParaRPr>
            </a:p>
          </p:txBody>
        </p:sp>
        <p:sp>
          <p:nvSpPr>
            <p:cNvPr id="11271" name="Text Box 8"/>
            <p:cNvSpPr txBox="1">
              <a:spLocks noChangeArrowheads="1"/>
            </p:cNvSpPr>
            <p:nvPr/>
          </p:nvSpPr>
          <p:spPr bwMode="auto">
            <a:xfrm>
              <a:off x="3141" y="10931"/>
              <a:ext cx="1620" cy="900"/>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BR" altLang="ko-KR" sz="1600">
                  <a:solidFill>
                    <a:schemeClr val="bg1"/>
                  </a:solidFill>
                  <a:ea typeface="Batang" panose="02030600000101010101" pitchFamily="18" charset="-127"/>
                </a:rPr>
                <a:t>Habilidades para comportamento organizacional e individual</a:t>
              </a:r>
              <a:endParaRPr lang="pt-BR" altLang="pt-BR" sz="3600">
                <a:solidFill>
                  <a:schemeClr val="bg1"/>
                </a:solidFill>
              </a:endParaRPr>
            </a:p>
          </p:txBody>
        </p:sp>
        <p:sp>
          <p:nvSpPr>
            <p:cNvPr id="11272" name="Line 9"/>
            <p:cNvSpPr>
              <a:spLocks noChangeShapeType="1"/>
            </p:cNvSpPr>
            <p:nvPr/>
          </p:nvSpPr>
          <p:spPr bwMode="auto">
            <a:xfrm>
              <a:off x="7101" y="11291"/>
              <a:ext cx="720" cy="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endParaRPr lang="pt-BR"/>
            </a:p>
          </p:txBody>
        </p:sp>
        <p:sp>
          <p:nvSpPr>
            <p:cNvPr id="11273" name="Line 10"/>
            <p:cNvSpPr>
              <a:spLocks noChangeShapeType="1"/>
            </p:cNvSpPr>
            <p:nvPr/>
          </p:nvSpPr>
          <p:spPr bwMode="auto">
            <a:xfrm>
              <a:off x="4761" y="11291"/>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1274" name="Line 11"/>
            <p:cNvSpPr>
              <a:spLocks noChangeShapeType="1"/>
            </p:cNvSpPr>
            <p:nvPr/>
          </p:nvSpPr>
          <p:spPr bwMode="auto">
            <a:xfrm>
              <a:off x="6261" y="10391"/>
              <a:ext cx="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gr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Evolução da TI nas organizações</a:t>
            </a:r>
            <a:endParaRPr lang="pt-BR" dirty="0"/>
          </a:p>
        </p:txBody>
      </p:sp>
      <p:sp>
        <p:nvSpPr>
          <p:cNvPr id="3" name="Espaço Reservado para Conteúdo 2"/>
          <p:cNvSpPr>
            <a:spLocks noGrp="1"/>
          </p:cNvSpPr>
          <p:nvPr>
            <p:ph idx="1"/>
          </p:nvPr>
        </p:nvSpPr>
        <p:spPr>
          <a:xfrm>
            <a:off x="386354" y="1268760"/>
            <a:ext cx="8376646" cy="4132262"/>
          </a:xfrm>
        </p:spPr>
        <p:txBody>
          <a:bodyPr rtlCol="0">
            <a:normAutofit fontScale="92500" lnSpcReduction="20000"/>
          </a:bodyPr>
          <a:lstStyle/>
          <a:p>
            <a:pPr fontAlgn="auto">
              <a:spcAft>
                <a:spcPts val="0"/>
              </a:spcAft>
              <a:defRPr/>
            </a:pPr>
            <a:r>
              <a:rPr lang="pt-BR" dirty="0"/>
              <a:t>A TI evoluiu de uma orientação tradicional de suporte administrativo para um papel estratégico dentro da organização. A visão da TI como arma estratégica competitiva tem sido discutida e enfatizada, pois não só sustenta as operações de negócio existentes, mas também permite que se viabilizem novas estratégias </a:t>
            </a:r>
            <a:r>
              <a:rPr lang="pt-BR" dirty="0" smtClean="0"/>
              <a:t>empresariais.</a:t>
            </a:r>
          </a:p>
          <a:p>
            <a:pPr fontAlgn="auto">
              <a:spcAft>
                <a:spcPts val="0"/>
              </a:spcAft>
              <a:defRPr/>
            </a:pPr>
            <a:r>
              <a:rPr lang="pt-BR" dirty="0" smtClean="0"/>
              <a:t>Porém nenhuma </a:t>
            </a:r>
            <a:r>
              <a:rPr lang="pt-BR" dirty="0"/>
              <a:t>aplicação de TI, considerada isoladamente, por mais sofisticada que seja, pode manter uma vantagem competitiva. Esta só pode ser obtida pela capacidade da empresa em explorar a TI de forma </a:t>
            </a:r>
            <a:r>
              <a:rPr lang="pt-BR" dirty="0" smtClean="0"/>
              <a:t>contínua.</a:t>
            </a:r>
            <a:endParaRPr lang="pt-BR"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Estratégia de TI e Estratégia de negócios</a:t>
            </a:r>
            <a:endParaRPr lang="pt-BR" dirty="0"/>
          </a:p>
        </p:txBody>
      </p:sp>
      <p:sp>
        <p:nvSpPr>
          <p:cNvPr id="3" name="Espaço Reservado para Conteúdo 2"/>
          <p:cNvSpPr>
            <a:spLocks noGrp="1"/>
          </p:cNvSpPr>
          <p:nvPr>
            <p:ph idx="1"/>
          </p:nvPr>
        </p:nvSpPr>
        <p:spPr>
          <a:xfrm>
            <a:off x="381000" y="1772816"/>
            <a:ext cx="8223448" cy="4464472"/>
          </a:xfrm>
        </p:spPr>
        <p:txBody>
          <a:bodyPr rtlCol="0">
            <a:normAutofit lnSpcReduction="10000"/>
          </a:bodyPr>
          <a:lstStyle/>
          <a:p>
            <a:pPr fontAlgn="auto">
              <a:spcAft>
                <a:spcPts val="0"/>
              </a:spcAft>
              <a:defRPr/>
            </a:pPr>
            <a:r>
              <a:rPr lang="pt-BR" dirty="0"/>
              <a:t>O uso eficaz da TI e a integração entre sua estratégia e a estratégia do negócio vão além da ideia de ferramenta de produtividade, sendo muitas vezes fator crítico de sucesso. Hoje, o caminho para este sucesso não está mais relacionado somente com o </a:t>
            </a:r>
            <a:r>
              <a:rPr lang="pt-BR" i="1" dirty="0"/>
              <a:t>hardware</a:t>
            </a:r>
            <a:r>
              <a:rPr lang="pt-BR" dirty="0"/>
              <a:t> e o </a:t>
            </a:r>
            <a:r>
              <a:rPr lang="pt-BR" i="1" dirty="0"/>
              <a:t>software</a:t>
            </a:r>
            <a:r>
              <a:rPr lang="pt-BR" dirty="0"/>
              <a:t> utilizados, ou ainda com metodologias de desenvolvimento, mas com o alinhamento da TI com a estratégia e as características da empresa e de sua estrutura </a:t>
            </a:r>
            <a:r>
              <a:rPr lang="pt-BR" dirty="0" smtClean="0"/>
              <a:t>organizacional.</a:t>
            </a:r>
            <a:endParaRPr lang="pt-BR"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pPr fontAlgn="auto">
              <a:spcAft>
                <a:spcPts val="0"/>
              </a:spcAft>
              <a:defRPr/>
            </a:pPr>
            <a:r>
              <a:rPr lang="pt-BR" altLang="pt-BR" sz="4000" dirty="0"/>
              <a:t>Fatores </a:t>
            </a:r>
            <a:r>
              <a:rPr lang="pt-BR" altLang="pt-BR" sz="4000" dirty="0" smtClean="0"/>
              <a:t>de sucesso ou fracasso </a:t>
            </a:r>
            <a:r>
              <a:rPr lang="pt-BR" altLang="pt-BR" sz="4000" dirty="0"/>
              <a:t>organizacional</a:t>
            </a:r>
          </a:p>
        </p:txBody>
      </p:sp>
      <p:sp>
        <p:nvSpPr>
          <p:cNvPr id="2053" name="Rectangle 5"/>
          <p:cNvSpPr>
            <a:spLocks noGrp="1" noChangeArrowheads="1"/>
          </p:cNvSpPr>
          <p:nvPr>
            <p:ph idx="1"/>
          </p:nvPr>
        </p:nvSpPr>
        <p:spPr/>
        <p:txBody>
          <a:bodyPr rtlCol="0">
            <a:noAutofit/>
          </a:bodyPr>
          <a:lstStyle/>
          <a:p>
            <a:pPr fontAlgn="auto">
              <a:lnSpc>
                <a:spcPct val="90000"/>
              </a:lnSpc>
              <a:spcAft>
                <a:spcPts val="0"/>
              </a:spcAft>
              <a:defRPr/>
            </a:pPr>
            <a:r>
              <a:rPr lang="pt-BR" altLang="pt-BR" dirty="0"/>
              <a:t>Satisfação total dos clientes;</a:t>
            </a:r>
          </a:p>
          <a:p>
            <a:pPr fontAlgn="auto">
              <a:lnSpc>
                <a:spcPct val="90000"/>
              </a:lnSpc>
              <a:spcAft>
                <a:spcPts val="0"/>
              </a:spcAft>
              <a:defRPr/>
            </a:pPr>
            <a:r>
              <a:rPr lang="pt-BR" altLang="pt-BR" dirty="0"/>
              <a:t>Gerência participativa;</a:t>
            </a:r>
          </a:p>
          <a:p>
            <a:pPr fontAlgn="auto">
              <a:lnSpc>
                <a:spcPct val="90000"/>
              </a:lnSpc>
              <a:spcAft>
                <a:spcPts val="0"/>
              </a:spcAft>
              <a:defRPr/>
            </a:pPr>
            <a:r>
              <a:rPr lang="pt-BR" altLang="pt-BR" dirty="0"/>
              <a:t>Desenvolvimento humano;</a:t>
            </a:r>
          </a:p>
          <a:p>
            <a:pPr fontAlgn="auto">
              <a:lnSpc>
                <a:spcPct val="90000"/>
              </a:lnSpc>
              <a:spcAft>
                <a:spcPts val="0"/>
              </a:spcAft>
              <a:defRPr/>
            </a:pPr>
            <a:r>
              <a:rPr lang="pt-BR" altLang="pt-BR" dirty="0"/>
              <a:t>Constância de propósitos;</a:t>
            </a:r>
          </a:p>
          <a:p>
            <a:pPr fontAlgn="auto">
              <a:lnSpc>
                <a:spcPct val="90000"/>
              </a:lnSpc>
              <a:spcAft>
                <a:spcPts val="0"/>
              </a:spcAft>
              <a:defRPr/>
            </a:pPr>
            <a:r>
              <a:rPr lang="pt-BR" altLang="pt-BR" dirty="0"/>
              <a:t>Melhoria contínua;</a:t>
            </a:r>
          </a:p>
          <a:p>
            <a:pPr fontAlgn="auto">
              <a:lnSpc>
                <a:spcPct val="90000"/>
              </a:lnSpc>
              <a:spcAft>
                <a:spcPts val="0"/>
              </a:spcAft>
              <a:defRPr/>
            </a:pPr>
            <a:r>
              <a:rPr lang="pt-BR" altLang="pt-BR" dirty="0"/>
              <a:t>Gestão de processo;</a:t>
            </a:r>
          </a:p>
          <a:p>
            <a:pPr fontAlgn="auto">
              <a:lnSpc>
                <a:spcPct val="90000"/>
              </a:lnSpc>
              <a:spcAft>
                <a:spcPts val="0"/>
              </a:spcAft>
              <a:defRPr/>
            </a:pPr>
            <a:r>
              <a:rPr lang="pt-BR" altLang="pt-BR" dirty="0"/>
              <a:t>Gestão de informação e comunicação;</a:t>
            </a:r>
          </a:p>
          <a:p>
            <a:pPr fontAlgn="auto">
              <a:lnSpc>
                <a:spcPct val="90000"/>
              </a:lnSpc>
              <a:spcAft>
                <a:spcPts val="0"/>
              </a:spcAft>
              <a:defRPr/>
            </a:pPr>
            <a:r>
              <a:rPr lang="pt-BR" altLang="pt-BR" dirty="0"/>
              <a:t>Garantia da qualidade;</a:t>
            </a:r>
          </a:p>
          <a:p>
            <a:pPr fontAlgn="auto">
              <a:lnSpc>
                <a:spcPct val="90000"/>
              </a:lnSpc>
              <a:spcAft>
                <a:spcPts val="0"/>
              </a:spcAft>
              <a:defRPr/>
            </a:pPr>
            <a:r>
              <a:rPr lang="pt-BR" altLang="pt-BR" dirty="0"/>
              <a:t>Busca da excelência.</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Conteúdo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583488" cy="3875933"/>
          </a:xfrm>
        </p:spPr>
        <p:txBody>
          <a:bodyPr/>
          <a:lstStyle/>
          <a:p>
            <a:pPr marL="393192" indent="-393192" algn="l" defTabSz="914400">
              <a:lnSpc>
                <a:spcPct val="90000"/>
              </a:lnSpc>
              <a:spcBef>
                <a:spcPts val="768"/>
              </a:spcBef>
              <a:buClr>
                <a:srgbClr val="FFFFFF"/>
              </a:buClr>
              <a:buFontTx/>
            </a:pPr>
            <a:r>
              <a:rPr lang="pt-BR" sz="3200" b="0" i="0" dirty="0" smtClean="0">
                <a:solidFill>
                  <a:srgbClr val="FFFFFF"/>
                </a:solidFill>
                <a:latin typeface="Calibri"/>
                <a:ea typeface="+mn-ea"/>
                <a:cs typeface="+mn-cs"/>
              </a:rPr>
              <a:t>Apresentação</a:t>
            </a:r>
          </a:p>
          <a:p>
            <a:pPr marL="910717" lvl="1" indent="-393192" defTabSz="914400">
              <a:spcBef>
                <a:spcPts val="768"/>
              </a:spcBef>
              <a:buClr>
                <a:srgbClr val="FFFFFF"/>
              </a:buClr>
            </a:pPr>
            <a:r>
              <a:rPr lang="pt-BR" dirty="0" smtClean="0">
                <a:solidFill>
                  <a:srgbClr val="FFFFFF"/>
                </a:solidFill>
              </a:rPr>
              <a:t>Objetivos;</a:t>
            </a:r>
          </a:p>
          <a:p>
            <a:pPr marL="910717" lvl="1" indent="-393192" defTabSz="914400">
              <a:spcBef>
                <a:spcPts val="768"/>
              </a:spcBef>
              <a:buClr>
                <a:srgbClr val="FFFFFF"/>
              </a:buClr>
            </a:pPr>
            <a:r>
              <a:rPr lang="pt-BR" dirty="0" smtClean="0">
                <a:solidFill>
                  <a:srgbClr val="FFFFFF"/>
                </a:solidFill>
              </a:rPr>
              <a:t>Ementário;</a:t>
            </a:r>
          </a:p>
          <a:p>
            <a:pPr marL="910717" lvl="1" indent="-393192" defTabSz="914400">
              <a:spcBef>
                <a:spcPts val="768"/>
              </a:spcBef>
              <a:buClr>
                <a:srgbClr val="FFFFFF"/>
              </a:buClr>
            </a:pPr>
            <a:r>
              <a:rPr lang="pt-BR" dirty="0" smtClean="0">
                <a:solidFill>
                  <a:srgbClr val="FFFFFF"/>
                </a:solidFill>
              </a:rPr>
              <a:t>Metodologia;</a:t>
            </a:r>
          </a:p>
          <a:p>
            <a:pPr marL="910717" lvl="1" indent="-393192" defTabSz="914400">
              <a:spcBef>
                <a:spcPts val="768"/>
              </a:spcBef>
              <a:buClr>
                <a:srgbClr val="FFFFFF"/>
              </a:buClr>
            </a:pPr>
            <a:r>
              <a:rPr lang="pt-BR" dirty="0" smtClean="0">
                <a:solidFill>
                  <a:srgbClr val="FFFFFF"/>
                </a:solidFill>
              </a:rPr>
              <a:t>Referências bibliográficas;</a:t>
            </a:r>
          </a:p>
          <a:p>
            <a:pPr marL="910717" lvl="1" indent="-393192" defTabSz="914400">
              <a:spcBef>
                <a:spcPts val="768"/>
              </a:spcBef>
              <a:buClr>
                <a:srgbClr val="FFFFFF"/>
              </a:buClr>
            </a:pPr>
            <a:r>
              <a:rPr lang="pt-BR" dirty="0" smtClean="0">
                <a:solidFill>
                  <a:srgbClr val="FFFFFF"/>
                </a:solidFill>
              </a:rPr>
              <a:t>Avaliação;</a:t>
            </a:r>
          </a:p>
          <a:p>
            <a:pPr marL="910717" lvl="1" indent="-393192" defTabSz="914400">
              <a:spcBef>
                <a:spcPts val="768"/>
              </a:spcBef>
              <a:buClr>
                <a:srgbClr val="FFFFFF"/>
              </a:buClr>
            </a:pPr>
            <a:r>
              <a:rPr lang="pt-BR" dirty="0" smtClean="0">
                <a:solidFill>
                  <a:srgbClr val="FFFFFF"/>
                </a:solidFill>
              </a:rPr>
              <a:t>Planejamento </a:t>
            </a:r>
            <a:r>
              <a:rPr lang="pt-BR" dirty="0">
                <a:solidFill>
                  <a:srgbClr val="FFFFFF"/>
                </a:solidFill>
              </a:rPr>
              <a:t>de </a:t>
            </a:r>
            <a:r>
              <a:rPr lang="pt-BR" dirty="0" smtClean="0">
                <a:solidFill>
                  <a:srgbClr val="FFFFFF"/>
                </a:solidFill>
              </a:rPr>
              <a:t>aulas;</a:t>
            </a:r>
          </a:p>
          <a:p>
            <a:pPr marL="910717" lvl="1" indent="-393192" defTabSz="914400">
              <a:spcBef>
                <a:spcPts val="768"/>
              </a:spcBef>
              <a:buClr>
                <a:srgbClr val="FFFFFF"/>
              </a:buClr>
            </a:pPr>
            <a:r>
              <a:rPr lang="pt-BR" dirty="0" smtClean="0">
                <a:solidFill>
                  <a:srgbClr val="FFFFFF"/>
                </a:solidFill>
              </a:rPr>
              <a:t>TI nas organizações.</a:t>
            </a:r>
          </a:p>
        </p:txBody>
      </p:sp>
    </p:spTree>
    <p:extLst>
      <p:ext uri="{BB962C8B-B14F-4D97-AF65-F5344CB8AC3E}">
        <p14:creationId xmlns:p14="http://schemas.microsoft.com/office/powerpoint/2010/main" val="3312912293"/>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Referências</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3576364"/>
          </a:xfrm>
        </p:spPr>
        <p:txBody>
          <a:bodyPr/>
          <a:lstStyle/>
          <a:p>
            <a:pPr marL="393192" indent="-393192" defTabSz="914400">
              <a:spcBef>
                <a:spcPts val="768"/>
              </a:spcBef>
              <a:buClr>
                <a:srgbClr val="FFFFFF"/>
              </a:buClr>
            </a:pPr>
            <a:r>
              <a:rPr lang="pt-BR" sz="2800" dirty="0" smtClean="0">
                <a:solidFill>
                  <a:srgbClr val="FFFFFF"/>
                </a:solidFill>
              </a:rPr>
              <a:t>FEUC</a:t>
            </a:r>
            <a:r>
              <a:rPr lang="pt-BR" sz="2800" b="0" i="0" dirty="0" smtClean="0">
                <a:solidFill>
                  <a:srgbClr val="FFFFFF"/>
                </a:solidFill>
                <a:latin typeface="Calibri"/>
                <a:ea typeface="+mn-ea"/>
                <a:cs typeface="+mn-cs"/>
              </a:rPr>
              <a:t>. </a:t>
            </a:r>
            <a:r>
              <a:rPr lang="pt-BR" sz="2800" b="0" i="1" dirty="0" smtClean="0">
                <a:solidFill>
                  <a:srgbClr val="FFFFFF"/>
                </a:solidFill>
                <a:latin typeface="Calibri"/>
                <a:ea typeface="+mn-ea"/>
                <a:cs typeface="+mn-cs"/>
              </a:rPr>
              <a:t>Projeto Pedagógico do Curso de Bacharelado em Sistemas de Informação</a:t>
            </a:r>
            <a:r>
              <a:rPr lang="pt-BR" sz="2800" b="0" i="0" dirty="0" smtClean="0">
                <a:solidFill>
                  <a:srgbClr val="FFFFFF"/>
                </a:solidFill>
                <a:latin typeface="Calibri"/>
                <a:ea typeface="+mn-ea"/>
                <a:cs typeface="+mn-cs"/>
              </a:rPr>
              <a:t>. Rio de Janeiro, 2013. </a:t>
            </a:r>
            <a:r>
              <a:rPr lang="pt-BR" sz="2800" dirty="0" smtClean="0">
                <a:solidFill>
                  <a:srgbClr val="FFFFFF"/>
                </a:solidFill>
              </a:rPr>
              <a:t>Disponível </a:t>
            </a:r>
            <a:r>
              <a:rPr lang="pt-BR" sz="2800" dirty="0">
                <a:solidFill>
                  <a:srgbClr val="FFFFFF"/>
                </a:solidFill>
              </a:rPr>
              <a:t>em: </a:t>
            </a:r>
            <a:r>
              <a:rPr lang="pt-BR" sz="2800" dirty="0">
                <a:solidFill>
                  <a:srgbClr val="FFFFFF"/>
                </a:solidFill>
                <a:hlinkClick r:id="rId3"/>
              </a:rPr>
              <a:t>http://</a:t>
            </a:r>
            <a:r>
              <a:rPr lang="pt-BR" sz="2800" dirty="0" smtClean="0">
                <a:solidFill>
                  <a:srgbClr val="FFFFFF"/>
                </a:solidFill>
                <a:hlinkClick r:id="rId3"/>
              </a:rPr>
              <a:t>www.feuc.br/index.php/graduacao-computacao-projeto-pedagogico</a:t>
            </a:r>
            <a:r>
              <a:rPr lang="pt-BR" sz="2800" dirty="0" smtClean="0">
                <a:solidFill>
                  <a:srgbClr val="FFFFFF"/>
                </a:solidFill>
              </a:rPr>
              <a:t>. Acesso em dezembro/2015.</a:t>
            </a:r>
          </a:p>
          <a:p>
            <a:r>
              <a:rPr lang="pt-BR" sz="2800" dirty="0"/>
              <a:t>VARAJÃO, F. F.. </a:t>
            </a:r>
            <a:r>
              <a:rPr lang="pt-BR" sz="2800" i="1" dirty="0" smtClean="0"/>
              <a:t>Planejamento Estratégico de TI</a:t>
            </a:r>
            <a:r>
              <a:rPr lang="pt-BR" sz="2800" dirty="0" smtClean="0"/>
              <a:t>. </a:t>
            </a:r>
            <a:r>
              <a:rPr lang="pt-BR" sz="2800" dirty="0"/>
              <a:t>FIC – Faculdades Integradas </a:t>
            </a:r>
            <a:r>
              <a:rPr lang="pt-BR" sz="2800" dirty="0" err="1"/>
              <a:t>Campograndenses</a:t>
            </a:r>
            <a:r>
              <a:rPr lang="pt-BR" sz="2800" dirty="0"/>
              <a:t>. Rio de Janeiro, </a:t>
            </a:r>
            <a:r>
              <a:rPr lang="pt-BR" sz="2800" dirty="0" smtClean="0"/>
              <a:t>2017. </a:t>
            </a:r>
            <a:r>
              <a:rPr lang="pt-BR" sz="2800" dirty="0"/>
              <a:t>(Apostila)</a:t>
            </a:r>
          </a:p>
        </p:txBody>
      </p:sp>
    </p:spTree>
    <p:extLst>
      <p:ext uri="{BB962C8B-B14F-4D97-AF65-F5344CB8AC3E}">
        <p14:creationId xmlns:p14="http://schemas.microsoft.com/office/powerpoint/2010/main" val="292905066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Apresentação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2856167"/>
          </a:xfrm>
        </p:spPr>
        <p:txBody>
          <a:bodyPr/>
          <a:lstStyle/>
          <a:p>
            <a:pPr marL="393192" indent="-393192" defTabSz="914400">
              <a:spcBef>
                <a:spcPts val="768"/>
              </a:spcBef>
              <a:buClr>
                <a:srgbClr val="FFFFFF"/>
              </a:buClr>
            </a:pPr>
            <a:r>
              <a:rPr lang="pt-BR" dirty="0">
                <a:solidFill>
                  <a:srgbClr val="FFFFFF"/>
                </a:solidFill>
              </a:rPr>
              <a:t>Objetivos:</a:t>
            </a:r>
          </a:p>
          <a:p>
            <a:pPr lvl="1"/>
            <a:r>
              <a:rPr lang="pt-BR" dirty="0"/>
              <a:t>Interpretar e aplicar as práticas e disciplinas de governança de TI em diferentes ambientes de trabalho; Definir uma estratégica para planejamento de governança de TI; Estabelecer processos para institucionalizar as práticas de governança de TI. </a:t>
            </a:r>
          </a:p>
        </p:txBody>
      </p:sp>
    </p:spTree>
    <p:extLst>
      <p:ext uri="{BB962C8B-B14F-4D97-AF65-F5344CB8AC3E}">
        <p14:creationId xmlns:p14="http://schemas.microsoft.com/office/powerpoint/2010/main" val="194990669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Apresentação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583488" cy="4407360"/>
          </a:xfrm>
        </p:spPr>
        <p:txBody>
          <a:bodyPr/>
          <a:lstStyle/>
          <a:p>
            <a:pPr marL="393192" indent="-393192" algn="l" defTabSz="914400">
              <a:lnSpc>
                <a:spcPct val="90000"/>
              </a:lnSpc>
              <a:spcBef>
                <a:spcPts val="768"/>
              </a:spcBef>
              <a:buClr>
                <a:srgbClr val="FFFFFF"/>
              </a:buClr>
              <a:buFontTx/>
            </a:pPr>
            <a:r>
              <a:rPr lang="pt-BR" dirty="0" smtClean="0">
                <a:solidFill>
                  <a:srgbClr val="FFFFFF"/>
                </a:solidFill>
                <a:latin typeface="Calibri"/>
              </a:rPr>
              <a:t>Ementário:</a:t>
            </a:r>
          </a:p>
          <a:p>
            <a:pPr lvl="1"/>
            <a:r>
              <a:rPr lang="pt-BR" dirty="0"/>
              <a:t>Elaboração de portfólio de TI. Conceitos relacionados à Governança em TI. Projeto de Governança em TI. Governança corporativa. Planejamento e estratégia de TI. Modelo de forças competitivas. Modelo da cadeia de valor. Alinhamento estratégico. Desenvolvimento de habilidades de gestão de conflitos. Diagnostico de maturidade de processos de TI. Estudos de viabilidade financeira para projetos de tecnologia da informação; ITIL: o gerenciamento e o ciclo de vida de serviços de TI. 	</a:t>
            </a:r>
          </a:p>
        </p:txBody>
      </p:sp>
    </p:spTree>
    <p:extLst>
      <p:ext uri="{BB962C8B-B14F-4D97-AF65-F5344CB8AC3E}">
        <p14:creationId xmlns:p14="http://schemas.microsoft.com/office/powerpoint/2010/main" val="280234554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Apresentação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2096984"/>
          </a:xfrm>
        </p:spPr>
        <p:txBody>
          <a:bodyPr/>
          <a:lstStyle/>
          <a:p>
            <a:pPr marL="393192" indent="-393192" defTabSz="914400">
              <a:spcBef>
                <a:spcPts val="768"/>
              </a:spcBef>
              <a:buClr>
                <a:srgbClr val="FFFFFF"/>
              </a:buClr>
            </a:pPr>
            <a:r>
              <a:rPr lang="pt-BR" dirty="0" smtClean="0">
                <a:solidFill>
                  <a:srgbClr val="FFFFFF"/>
                </a:solidFill>
              </a:rPr>
              <a:t>Metodologia:</a:t>
            </a:r>
          </a:p>
          <a:p>
            <a:pPr marL="910717" lvl="1" indent="-393192" defTabSz="914400">
              <a:spcBef>
                <a:spcPts val="768"/>
              </a:spcBef>
              <a:buClr>
                <a:srgbClr val="FFFFFF"/>
              </a:buClr>
            </a:pPr>
            <a:r>
              <a:rPr lang="pt-BR" dirty="0"/>
              <a:t>Aulas expositivas, exercícios teóricos, prática com base em estudos de caso, trabalhos em grupo, apresentação de slides e diagramas, pesquisas </a:t>
            </a:r>
            <a:r>
              <a:rPr lang="pt-BR" dirty="0" smtClean="0"/>
              <a:t>na internet.</a:t>
            </a:r>
            <a:endParaRPr lang="pt-BR" dirty="0" smtClean="0">
              <a:solidFill>
                <a:srgbClr val="FFFFFF"/>
              </a:solidFill>
            </a:endParaRPr>
          </a:p>
        </p:txBody>
      </p:sp>
    </p:spTree>
    <p:extLst>
      <p:ext uri="{BB962C8B-B14F-4D97-AF65-F5344CB8AC3E}">
        <p14:creationId xmlns:p14="http://schemas.microsoft.com/office/powerpoint/2010/main" val="198559263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Apresentação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583488" cy="4136517"/>
          </a:xfrm>
        </p:spPr>
        <p:txBody>
          <a:bodyPr/>
          <a:lstStyle/>
          <a:p>
            <a:pPr marL="393192" indent="-393192" algn="l" defTabSz="914400">
              <a:lnSpc>
                <a:spcPct val="90000"/>
              </a:lnSpc>
              <a:spcBef>
                <a:spcPts val="768"/>
              </a:spcBef>
              <a:buClr>
                <a:srgbClr val="FFFFFF"/>
              </a:buClr>
              <a:buFontTx/>
            </a:pPr>
            <a:r>
              <a:rPr lang="pt-BR" dirty="0" smtClean="0">
                <a:solidFill>
                  <a:srgbClr val="FFFFFF"/>
                </a:solidFill>
                <a:latin typeface="Calibri"/>
              </a:rPr>
              <a:t>Referências:</a:t>
            </a:r>
          </a:p>
          <a:p>
            <a:pPr lvl="1"/>
            <a:r>
              <a:rPr lang="pt-BR" sz="2000" dirty="0"/>
              <a:t>MANSUR, Ricardo. Governança de TI verde: o ouro verde da nova TI. Rio de janeiro: Ciência Moderna, 2009. </a:t>
            </a:r>
          </a:p>
          <a:p>
            <a:pPr lvl="1"/>
            <a:r>
              <a:rPr lang="pt-BR" sz="2000" dirty="0"/>
              <a:t>FERNANDES, A.; ABREU, V. Implantando a governança de TI – da estratégia à gestão dos processos e serviços. São Paulo: </a:t>
            </a:r>
            <a:r>
              <a:rPr lang="pt-BR" sz="2000" dirty="0" err="1"/>
              <a:t>Brasport</a:t>
            </a:r>
            <a:r>
              <a:rPr lang="pt-BR" sz="2000" dirty="0"/>
              <a:t>, 2006. </a:t>
            </a:r>
          </a:p>
          <a:p>
            <a:pPr lvl="1"/>
            <a:r>
              <a:rPr lang="pt-BR" sz="2000" dirty="0"/>
              <a:t>WEILL, P.; ROSS, J. Governança de TI : tecnologia da Informação. Porto Alegre: </a:t>
            </a:r>
            <a:r>
              <a:rPr lang="pt-BR" sz="2000" dirty="0" err="1"/>
              <a:t>MBooks</a:t>
            </a:r>
            <a:r>
              <a:rPr lang="pt-BR" sz="2000" dirty="0"/>
              <a:t>, 2005</a:t>
            </a:r>
            <a:r>
              <a:rPr lang="pt-BR" sz="2000" dirty="0" smtClean="0"/>
              <a:t>.</a:t>
            </a:r>
          </a:p>
          <a:p>
            <a:pPr lvl="1"/>
            <a:r>
              <a:rPr lang="pt-BR" sz="2000" dirty="0"/>
              <a:t>WEILL, P.; ROSS, J. Conhecimento em TI. Porto Alegre: </a:t>
            </a:r>
            <a:r>
              <a:rPr lang="pt-BR" sz="2000" dirty="0" err="1"/>
              <a:t>MBooks</a:t>
            </a:r>
            <a:r>
              <a:rPr lang="pt-BR" sz="2000" dirty="0"/>
              <a:t>, 2008. </a:t>
            </a:r>
          </a:p>
          <a:p>
            <a:pPr lvl="1"/>
            <a:r>
              <a:rPr lang="pt-BR" sz="2000" dirty="0"/>
              <a:t>DAY, George S., SCHOE-MAKER, Paul J. H.; GUNTHER, Robert E. Gestão de tecnologias emergentes: a visão de </a:t>
            </a:r>
            <a:r>
              <a:rPr lang="pt-BR" sz="2000" dirty="0" err="1"/>
              <a:t>Wharton</a:t>
            </a:r>
            <a:r>
              <a:rPr lang="pt-BR" sz="2000" dirty="0"/>
              <a:t> </a:t>
            </a:r>
            <a:r>
              <a:rPr lang="pt-BR" sz="2000" dirty="0" err="1"/>
              <a:t>Schools</a:t>
            </a:r>
            <a:r>
              <a:rPr lang="pt-BR" sz="2000" dirty="0"/>
              <a:t>. Porto </a:t>
            </a:r>
            <a:r>
              <a:rPr lang="pt-BR" sz="2000" dirty="0" smtClean="0"/>
              <a:t>Alegre: </a:t>
            </a:r>
            <a:r>
              <a:rPr lang="pt-BR" sz="2000" dirty="0" err="1" smtClean="0"/>
              <a:t>Bookman</a:t>
            </a:r>
            <a:r>
              <a:rPr lang="pt-BR" sz="2000" dirty="0" smtClean="0"/>
              <a:t>, </a:t>
            </a:r>
            <a:r>
              <a:rPr lang="pt-BR" sz="2000" dirty="0"/>
              <a:t>2003. </a:t>
            </a:r>
          </a:p>
          <a:p>
            <a:pPr lvl="1"/>
            <a:r>
              <a:rPr lang="pt-BR" sz="2000" dirty="0"/>
              <a:t>COUGO, Paulo Sérgio. ITIL: guia de implantação. Rio de Janeiro: </a:t>
            </a:r>
            <a:r>
              <a:rPr lang="pt-BR" sz="2000" dirty="0" err="1"/>
              <a:t>Elsevier</a:t>
            </a:r>
            <a:r>
              <a:rPr lang="pt-BR" sz="2000" dirty="0"/>
              <a:t>, </a:t>
            </a:r>
            <a:r>
              <a:rPr lang="pt-BR" sz="2000" dirty="0" smtClean="0"/>
              <a:t>2012.</a:t>
            </a:r>
            <a:endParaRPr lang="pt-BR" sz="2000" dirty="0"/>
          </a:p>
        </p:txBody>
      </p:sp>
    </p:spTree>
    <p:extLst>
      <p:ext uri="{BB962C8B-B14F-4D97-AF65-F5344CB8AC3E}">
        <p14:creationId xmlns:p14="http://schemas.microsoft.com/office/powerpoint/2010/main" val="248495062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Apresentação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1914370"/>
          </a:xfrm>
        </p:spPr>
        <p:txBody>
          <a:bodyPr/>
          <a:lstStyle/>
          <a:p>
            <a:pPr marL="393192" indent="-393192" defTabSz="914400">
              <a:spcBef>
                <a:spcPts val="768"/>
              </a:spcBef>
              <a:buClr>
                <a:srgbClr val="FFFFFF"/>
              </a:buClr>
            </a:pPr>
            <a:r>
              <a:rPr lang="pt-BR" dirty="0" smtClean="0">
                <a:solidFill>
                  <a:srgbClr val="FFFFFF"/>
                </a:solidFill>
              </a:rPr>
              <a:t>Avaliação:</a:t>
            </a:r>
            <a:endParaRPr lang="pt-BR" dirty="0">
              <a:solidFill>
                <a:srgbClr val="FFFFFF"/>
              </a:solidFill>
            </a:endParaRPr>
          </a:p>
          <a:p>
            <a:pPr marL="910717" lvl="1" indent="-393192" defTabSz="914400">
              <a:spcBef>
                <a:spcPts val="768"/>
              </a:spcBef>
              <a:buClr>
                <a:srgbClr val="FFFFFF"/>
              </a:buClr>
            </a:pPr>
            <a:r>
              <a:rPr lang="pt-BR" dirty="0" smtClean="0"/>
              <a:t>Prova;</a:t>
            </a:r>
          </a:p>
          <a:p>
            <a:pPr marL="910717" lvl="1" indent="-393192" defTabSz="914400">
              <a:spcBef>
                <a:spcPts val="768"/>
              </a:spcBef>
              <a:buClr>
                <a:srgbClr val="FFFFFF"/>
              </a:buClr>
            </a:pPr>
            <a:r>
              <a:rPr lang="pt-BR" dirty="0" smtClean="0">
                <a:solidFill>
                  <a:srgbClr val="FFFFFF"/>
                </a:solidFill>
              </a:rPr>
              <a:t>Trabalho em grupo;</a:t>
            </a:r>
          </a:p>
          <a:p>
            <a:pPr marL="910717" lvl="1" indent="-393192" defTabSz="914400">
              <a:spcBef>
                <a:spcPts val="768"/>
              </a:spcBef>
              <a:buClr>
                <a:srgbClr val="FFFFFF"/>
              </a:buClr>
            </a:pPr>
            <a:r>
              <a:rPr lang="pt-BR" dirty="0" smtClean="0">
                <a:solidFill>
                  <a:srgbClr val="FFFFFF"/>
                </a:solidFill>
              </a:rPr>
              <a:t>Prova</a:t>
            </a:r>
            <a:r>
              <a:rPr lang="pt-BR" dirty="0">
                <a:solidFill>
                  <a:srgbClr val="FFFFFF"/>
                </a:solidFill>
              </a:rPr>
              <a:t>.</a:t>
            </a:r>
            <a:endParaRPr lang="pt-BR" dirty="0" smtClean="0">
              <a:solidFill>
                <a:srgbClr val="FFFFFF"/>
              </a:solidFill>
            </a:endParaRPr>
          </a:p>
        </p:txBody>
      </p:sp>
    </p:spTree>
    <p:extLst>
      <p:ext uri="{BB962C8B-B14F-4D97-AF65-F5344CB8AC3E}">
        <p14:creationId xmlns:p14="http://schemas.microsoft.com/office/powerpoint/2010/main" val="213862762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Apresentação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516108"/>
          </a:xfrm>
        </p:spPr>
        <p:txBody>
          <a:bodyPr/>
          <a:lstStyle/>
          <a:p>
            <a:pPr marL="393192" indent="-393192" defTabSz="914400">
              <a:spcBef>
                <a:spcPts val="768"/>
              </a:spcBef>
              <a:buClr>
                <a:srgbClr val="FFFFFF"/>
              </a:buClr>
            </a:pPr>
            <a:r>
              <a:rPr lang="pt-BR" dirty="0" smtClean="0">
                <a:solidFill>
                  <a:srgbClr val="FFFFFF"/>
                </a:solidFill>
              </a:rPr>
              <a:t>Planejamento das Aulas:</a:t>
            </a:r>
          </a:p>
          <a:p>
            <a:pPr marL="910717" lvl="1" indent="-393192" defTabSz="914400">
              <a:spcBef>
                <a:spcPts val="768"/>
              </a:spcBef>
              <a:buClr>
                <a:srgbClr val="FFFFFF"/>
              </a:buClr>
            </a:pPr>
            <a:r>
              <a:rPr lang="pt-BR" sz="2200" dirty="0">
                <a:solidFill>
                  <a:srgbClr val="FFFFFF"/>
                </a:solidFill>
              </a:rPr>
              <a:t>01 </a:t>
            </a:r>
            <a:r>
              <a:rPr lang="pt-BR" sz="2200" dirty="0" smtClean="0">
                <a:solidFill>
                  <a:srgbClr val="FFFFFF"/>
                </a:solidFill>
              </a:rPr>
              <a:t>- Apresentação, As organizações e os Sistemas;</a:t>
            </a:r>
          </a:p>
          <a:p>
            <a:pPr marL="910717" lvl="1" indent="-393192" defTabSz="914400">
              <a:spcBef>
                <a:spcPts val="768"/>
              </a:spcBef>
              <a:buClr>
                <a:srgbClr val="FFFFFF"/>
              </a:buClr>
            </a:pPr>
            <a:r>
              <a:rPr lang="pt-BR" sz="2200" dirty="0">
                <a:solidFill>
                  <a:srgbClr val="FFFFFF"/>
                </a:solidFill>
              </a:rPr>
              <a:t>02 </a:t>
            </a:r>
            <a:r>
              <a:rPr lang="pt-BR" sz="2200" dirty="0" smtClean="0">
                <a:solidFill>
                  <a:srgbClr val="FFFFFF"/>
                </a:solidFill>
              </a:rPr>
              <a:t>- Departamento de TI, gestão estratégica, Governança;</a:t>
            </a:r>
          </a:p>
          <a:p>
            <a:pPr marL="910717" lvl="1" indent="-393192" defTabSz="914400">
              <a:spcBef>
                <a:spcPts val="768"/>
              </a:spcBef>
              <a:buClr>
                <a:srgbClr val="FFFFFF"/>
              </a:buClr>
            </a:pPr>
            <a:r>
              <a:rPr lang="pt-BR" sz="2200" dirty="0">
                <a:solidFill>
                  <a:srgbClr val="FFFFFF"/>
                </a:solidFill>
              </a:rPr>
              <a:t>03 </a:t>
            </a:r>
            <a:r>
              <a:rPr lang="pt-BR" sz="2200" dirty="0" smtClean="0">
                <a:solidFill>
                  <a:srgbClr val="FFFFFF"/>
                </a:solidFill>
              </a:rPr>
              <a:t>- Modelo de forças e cadeia de valor, Processos de negócio;</a:t>
            </a:r>
            <a:endParaRPr lang="pt-BR" sz="2200" dirty="0">
              <a:solidFill>
                <a:srgbClr val="FFFFFF"/>
              </a:solidFill>
            </a:endParaRPr>
          </a:p>
          <a:p>
            <a:pPr marL="910717" lvl="1" indent="-393192" defTabSz="914400">
              <a:spcBef>
                <a:spcPts val="768"/>
              </a:spcBef>
              <a:buClr>
                <a:srgbClr val="FFFFFF"/>
              </a:buClr>
            </a:pPr>
            <a:r>
              <a:rPr lang="pt-BR" sz="2200" dirty="0">
                <a:solidFill>
                  <a:srgbClr val="FFFFFF"/>
                </a:solidFill>
              </a:rPr>
              <a:t>04 -</a:t>
            </a:r>
            <a:r>
              <a:rPr lang="pt-BR" sz="2200" dirty="0" smtClean="0">
                <a:solidFill>
                  <a:srgbClr val="FFFFFF"/>
                </a:solidFill>
              </a:rPr>
              <a:t> Mapeamento de processos, identificando e priorizando;</a:t>
            </a:r>
            <a:endParaRPr lang="pt-BR" sz="2200" dirty="0">
              <a:solidFill>
                <a:srgbClr val="FFFFFF"/>
              </a:solidFill>
            </a:endParaRPr>
          </a:p>
          <a:p>
            <a:pPr marL="910717" lvl="1" indent="-393192" defTabSz="914400">
              <a:spcBef>
                <a:spcPts val="768"/>
              </a:spcBef>
              <a:buClr>
                <a:srgbClr val="FFFFFF"/>
              </a:buClr>
            </a:pPr>
            <a:r>
              <a:rPr lang="pt-BR" sz="2200" dirty="0" smtClean="0">
                <a:solidFill>
                  <a:srgbClr val="FFFFFF"/>
                </a:solidFill>
              </a:rPr>
              <a:t>05 </a:t>
            </a:r>
            <a:r>
              <a:rPr lang="pt-BR" sz="2200" dirty="0">
                <a:solidFill>
                  <a:srgbClr val="FFFFFF"/>
                </a:solidFill>
              </a:rPr>
              <a:t>-</a:t>
            </a:r>
            <a:r>
              <a:rPr lang="pt-BR" sz="2200" dirty="0" smtClean="0">
                <a:solidFill>
                  <a:srgbClr val="FFFFFF"/>
                </a:solidFill>
              </a:rPr>
              <a:t> Normalização e Consolidação;</a:t>
            </a:r>
            <a:endParaRPr lang="pt-BR" sz="2200" dirty="0">
              <a:solidFill>
                <a:srgbClr val="FFFFFF"/>
              </a:solidFill>
            </a:endParaRPr>
          </a:p>
          <a:p>
            <a:pPr marL="910717" lvl="1" indent="-393192" defTabSz="914400">
              <a:spcBef>
                <a:spcPts val="768"/>
              </a:spcBef>
              <a:buClr>
                <a:srgbClr val="FFFFFF"/>
              </a:buClr>
            </a:pPr>
            <a:r>
              <a:rPr lang="pt-BR" sz="2200" dirty="0">
                <a:solidFill>
                  <a:srgbClr val="FFFFFF"/>
                </a:solidFill>
              </a:rPr>
              <a:t>06 </a:t>
            </a:r>
            <a:r>
              <a:rPr lang="pt-BR" sz="2200" dirty="0" smtClean="0">
                <a:solidFill>
                  <a:srgbClr val="FFFFFF"/>
                </a:solidFill>
              </a:rPr>
              <a:t>- FERIADO;</a:t>
            </a:r>
            <a:endParaRPr lang="pt-BR" sz="2200" dirty="0">
              <a:solidFill>
                <a:srgbClr val="FFFFFF"/>
              </a:solidFill>
            </a:endParaRPr>
          </a:p>
          <a:p>
            <a:pPr marL="910717" lvl="1" indent="-393192" defTabSz="914400">
              <a:spcBef>
                <a:spcPts val="768"/>
              </a:spcBef>
              <a:buClr>
                <a:srgbClr val="FFFFFF"/>
              </a:buClr>
            </a:pPr>
            <a:r>
              <a:rPr lang="pt-BR" sz="2200" dirty="0">
                <a:solidFill>
                  <a:srgbClr val="FFFFFF"/>
                </a:solidFill>
              </a:rPr>
              <a:t>07 </a:t>
            </a:r>
            <a:r>
              <a:rPr lang="pt-BR" sz="2200" dirty="0" smtClean="0">
                <a:solidFill>
                  <a:srgbClr val="FFFFFF"/>
                </a:solidFill>
              </a:rPr>
              <a:t>- Procedimento Operacional Padrão;</a:t>
            </a:r>
            <a:endParaRPr lang="pt-BR" sz="2200" dirty="0">
              <a:solidFill>
                <a:srgbClr val="FFFFFF"/>
              </a:solidFill>
            </a:endParaRPr>
          </a:p>
          <a:p>
            <a:pPr marL="910717" lvl="1" indent="-393192" defTabSz="914400">
              <a:spcBef>
                <a:spcPts val="768"/>
              </a:spcBef>
              <a:buClr>
                <a:srgbClr val="FFFFFF"/>
              </a:buClr>
            </a:pPr>
            <a:r>
              <a:rPr lang="pt-BR" sz="2200" dirty="0">
                <a:solidFill>
                  <a:srgbClr val="FFFFFF"/>
                </a:solidFill>
              </a:rPr>
              <a:t>08 -</a:t>
            </a:r>
            <a:r>
              <a:rPr lang="pt-BR" sz="2200" dirty="0" smtClean="0">
                <a:solidFill>
                  <a:srgbClr val="FFFFFF"/>
                </a:solidFill>
              </a:rPr>
              <a:t> Alinhamento e Maturidade de processos;</a:t>
            </a:r>
            <a:endParaRPr lang="pt-BR" sz="2200" dirty="0">
              <a:solidFill>
                <a:srgbClr val="FFFFFF"/>
              </a:solidFill>
            </a:endParaRPr>
          </a:p>
          <a:p>
            <a:pPr marL="910717" lvl="1" indent="-393192" defTabSz="914400">
              <a:spcBef>
                <a:spcPts val="768"/>
              </a:spcBef>
              <a:buClr>
                <a:srgbClr val="FFFFFF"/>
              </a:buClr>
            </a:pPr>
            <a:r>
              <a:rPr lang="pt-BR" sz="2200" dirty="0">
                <a:solidFill>
                  <a:srgbClr val="FFFFFF"/>
                </a:solidFill>
              </a:rPr>
              <a:t>09 </a:t>
            </a:r>
            <a:r>
              <a:rPr lang="pt-BR" sz="2200" dirty="0" smtClean="0">
                <a:solidFill>
                  <a:srgbClr val="FFFFFF"/>
                </a:solidFill>
              </a:rPr>
              <a:t>- Revisão;</a:t>
            </a:r>
          </a:p>
          <a:p>
            <a:pPr marL="910717" lvl="1" indent="-393192" defTabSz="914400">
              <a:spcBef>
                <a:spcPts val="768"/>
              </a:spcBef>
              <a:buClr>
                <a:srgbClr val="FFFFFF"/>
              </a:buClr>
            </a:pPr>
            <a:r>
              <a:rPr lang="pt-BR" sz="2200" dirty="0">
                <a:solidFill>
                  <a:srgbClr val="FFFFFF"/>
                </a:solidFill>
              </a:rPr>
              <a:t>10 </a:t>
            </a:r>
            <a:r>
              <a:rPr lang="pt-BR" sz="2200" dirty="0" smtClean="0">
                <a:solidFill>
                  <a:srgbClr val="FFFFFF"/>
                </a:solidFill>
              </a:rPr>
              <a:t>- </a:t>
            </a:r>
            <a:r>
              <a:rPr lang="pt-BR" sz="2200" dirty="0">
                <a:solidFill>
                  <a:srgbClr val="FFFFFF"/>
                </a:solidFill>
              </a:rPr>
              <a:t>1ª AVALIAÇÃO</a:t>
            </a:r>
            <a:r>
              <a:rPr lang="pt-BR" sz="2200" dirty="0" smtClean="0">
                <a:solidFill>
                  <a:srgbClr val="FFFFFF"/>
                </a:solidFill>
              </a:rPr>
              <a:t>;</a:t>
            </a:r>
            <a:endParaRPr lang="pt-BR" sz="2200" dirty="0">
              <a:solidFill>
                <a:srgbClr val="FFFFFF"/>
              </a:solidFill>
            </a:endParaRPr>
          </a:p>
        </p:txBody>
      </p:sp>
    </p:spTree>
    <p:extLst>
      <p:ext uri="{BB962C8B-B14F-4D97-AF65-F5344CB8AC3E}">
        <p14:creationId xmlns:p14="http://schemas.microsoft.com/office/powerpoint/2010/main" val="423398371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Apresentação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516108"/>
          </a:xfrm>
        </p:spPr>
        <p:txBody>
          <a:bodyPr/>
          <a:lstStyle/>
          <a:p>
            <a:pPr marL="393192" indent="-393192" defTabSz="914400">
              <a:spcBef>
                <a:spcPts val="768"/>
              </a:spcBef>
              <a:buClr>
                <a:srgbClr val="FFFFFF"/>
              </a:buClr>
            </a:pPr>
            <a:r>
              <a:rPr lang="pt-BR" dirty="0" smtClean="0">
                <a:solidFill>
                  <a:srgbClr val="FFFFFF"/>
                </a:solidFill>
              </a:rPr>
              <a:t>Planejamento das Aulas:</a:t>
            </a:r>
          </a:p>
          <a:p>
            <a:pPr marL="910717" lvl="1" indent="-393192" defTabSz="914400">
              <a:spcBef>
                <a:spcPts val="768"/>
              </a:spcBef>
              <a:buClr>
                <a:srgbClr val="FFFFFF"/>
              </a:buClr>
            </a:pPr>
            <a:r>
              <a:rPr lang="pt-BR" sz="2200" dirty="0">
                <a:solidFill>
                  <a:srgbClr val="FFFFFF"/>
                </a:solidFill>
              </a:rPr>
              <a:t>11 - FERIADO;</a:t>
            </a:r>
          </a:p>
          <a:p>
            <a:pPr marL="910717" lvl="1" indent="-393192" defTabSz="914400">
              <a:spcBef>
                <a:spcPts val="768"/>
              </a:spcBef>
              <a:buClr>
                <a:srgbClr val="FFFFFF"/>
              </a:buClr>
            </a:pPr>
            <a:r>
              <a:rPr lang="pt-BR" sz="2200" dirty="0">
                <a:solidFill>
                  <a:srgbClr val="FFFFFF"/>
                </a:solidFill>
              </a:rPr>
              <a:t>12 - Viabilidade financeira;</a:t>
            </a:r>
          </a:p>
          <a:p>
            <a:pPr marL="910717" lvl="1" indent="-393192" defTabSz="914400">
              <a:spcBef>
                <a:spcPts val="768"/>
              </a:spcBef>
              <a:buClr>
                <a:srgbClr val="FFFFFF"/>
              </a:buClr>
            </a:pPr>
            <a:r>
              <a:rPr lang="pt-BR" sz="2200" dirty="0" smtClean="0">
                <a:solidFill>
                  <a:srgbClr val="FFFFFF"/>
                </a:solidFill>
              </a:rPr>
              <a:t>13 - FEUCTEC;</a:t>
            </a:r>
          </a:p>
          <a:p>
            <a:pPr marL="910717" lvl="1" indent="-393192" defTabSz="914400">
              <a:spcBef>
                <a:spcPts val="768"/>
              </a:spcBef>
              <a:buClr>
                <a:srgbClr val="FFFFFF"/>
              </a:buClr>
            </a:pPr>
            <a:r>
              <a:rPr lang="pt-BR" sz="2200" dirty="0" smtClean="0">
                <a:solidFill>
                  <a:srgbClr val="FFFFFF"/>
                </a:solidFill>
              </a:rPr>
              <a:t>14 - FERIADO;</a:t>
            </a:r>
          </a:p>
          <a:p>
            <a:pPr marL="910717" lvl="1" indent="-393192" defTabSz="914400">
              <a:spcBef>
                <a:spcPts val="768"/>
              </a:spcBef>
              <a:buClr>
                <a:srgbClr val="FFFFFF"/>
              </a:buClr>
            </a:pPr>
            <a:r>
              <a:rPr lang="pt-BR" sz="2200" dirty="0" smtClean="0">
                <a:solidFill>
                  <a:srgbClr val="FFFFFF"/>
                </a:solidFill>
              </a:rPr>
              <a:t>15 </a:t>
            </a:r>
            <a:r>
              <a:rPr lang="pt-BR" sz="2200" dirty="0">
                <a:solidFill>
                  <a:srgbClr val="FFFFFF"/>
                </a:solidFill>
              </a:rPr>
              <a:t>-</a:t>
            </a:r>
            <a:r>
              <a:rPr lang="pt-BR" sz="2200" dirty="0" smtClean="0">
                <a:solidFill>
                  <a:srgbClr val="FFFFFF"/>
                </a:solidFill>
              </a:rPr>
              <a:t> </a:t>
            </a:r>
            <a:r>
              <a:rPr lang="pt-BR" sz="2200" dirty="0">
                <a:solidFill>
                  <a:srgbClr val="FFFFFF"/>
                </a:solidFill>
              </a:rPr>
              <a:t>Gerenciamento de serviços;</a:t>
            </a:r>
            <a:endParaRPr lang="pt-BR" sz="2200" dirty="0" smtClean="0">
              <a:solidFill>
                <a:srgbClr val="FFFFFF"/>
              </a:solidFill>
            </a:endParaRPr>
          </a:p>
          <a:p>
            <a:pPr marL="910717" lvl="1" indent="-393192" defTabSz="914400">
              <a:spcBef>
                <a:spcPts val="768"/>
              </a:spcBef>
              <a:buClr>
                <a:srgbClr val="FFFFFF"/>
              </a:buClr>
            </a:pPr>
            <a:r>
              <a:rPr lang="pt-BR" sz="2200" dirty="0" smtClean="0">
                <a:solidFill>
                  <a:srgbClr val="FFFFFF"/>
                </a:solidFill>
              </a:rPr>
              <a:t>16 - </a:t>
            </a:r>
            <a:r>
              <a:rPr lang="pt-BR" sz="2200" dirty="0">
                <a:solidFill>
                  <a:srgbClr val="FFFFFF"/>
                </a:solidFill>
              </a:rPr>
              <a:t>Seminário;</a:t>
            </a:r>
            <a:endParaRPr lang="pt-BR" sz="2200" dirty="0" smtClean="0">
              <a:solidFill>
                <a:srgbClr val="FFFFFF"/>
              </a:solidFill>
            </a:endParaRPr>
          </a:p>
          <a:p>
            <a:pPr marL="910717" lvl="1" indent="-393192" defTabSz="914400">
              <a:spcBef>
                <a:spcPts val="768"/>
              </a:spcBef>
              <a:buClr>
                <a:srgbClr val="FFFFFF"/>
              </a:buClr>
            </a:pPr>
            <a:r>
              <a:rPr lang="pt-BR" sz="2200" dirty="0" smtClean="0">
                <a:solidFill>
                  <a:srgbClr val="FFFFFF"/>
                </a:solidFill>
              </a:rPr>
              <a:t>17 - Seminário;</a:t>
            </a:r>
          </a:p>
          <a:p>
            <a:pPr marL="910717" lvl="1" indent="-393192" defTabSz="914400">
              <a:spcBef>
                <a:spcPts val="768"/>
              </a:spcBef>
              <a:buClr>
                <a:srgbClr val="FFFFFF"/>
              </a:buClr>
            </a:pPr>
            <a:r>
              <a:rPr lang="pt-BR" sz="2200" dirty="0" smtClean="0">
                <a:solidFill>
                  <a:srgbClr val="FFFFFF"/>
                </a:solidFill>
              </a:rPr>
              <a:t>18 - </a:t>
            </a:r>
            <a:r>
              <a:rPr lang="pt-BR" sz="2200" dirty="0">
                <a:solidFill>
                  <a:srgbClr val="FFFFFF"/>
                </a:solidFill>
              </a:rPr>
              <a:t>2ª </a:t>
            </a:r>
            <a:r>
              <a:rPr lang="pt-BR" sz="2200" dirty="0" smtClean="0">
                <a:solidFill>
                  <a:srgbClr val="FFFFFF"/>
                </a:solidFill>
              </a:rPr>
              <a:t>AVALIAÇÃO.</a:t>
            </a:r>
          </a:p>
          <a:p>
            <a:pPr marL="910717" lvl="1" indent="-393192" defTabSz="914400">
              <a:spcBef>
                <a:spcPts val="768"/>
              </a:spcBef>
              <a:buClr>
                <a:srgbClr val="FFFFFF"/>
              </a:buClr>
            </a:pPr>
            <a:r>
              <a:rPr lang="pt-BR" sz="2200" dirty="0" smtClean="0">
                <a:solidFill>
                  <a:srgbClr val="FFFFFF"/>
                </a:solidFill>
              </a:rPr>
              <a:t>19 </a:t>
            </a:r>
            <a:r>
              <a:rPr lang="pt-BR" sz="2200" dirty="0">
                <a:solidFill>
                  <a:srgbClr val="FFFFFF"/>
                </a:solidFill>
              </a:rPr>
              <a:t>-</a:t>
            </a:r>
            <a:r>
              <a:rPr lang="pt-BR" sz="2200" dirty="0" smtClean="0">
                <a:solidFill>
                  <a:srgbClr val="FFFFFF"/>
                </a:solidFill>
              </a:rPr>
              <a:t> Revisão geral.</a:t>
            </a:r>
            <a:endParaRPr lang="pt-BR" sz="2200" dirty="0">
              <a:solidFill>
                <a:srgbClr val="FFFFFF"/>
              </a:solidFill>
            </a:endParaRPr>
          </a:p>
          <a:p>
            <a:pPr marL="910717" lvl="1" indent="-393192" defTabSz="914400">
              <a:spcBef>
                <a:spcPts val="768"/>
              </a:spcBef>
              <a:buClr>
                <a:srgbClr val="FFFFFF"/>
              </a:buClr>
            </a:pPr>
            <a:r>
              <a:rPr lang="pt-BR" sz="2200" dirty="0" smtClean="0">
                <a:solidFill>
                  <a:srgbClr val="FFFFFF"/>
                </a:solidFill>
              </a:rPr>
              <a:t>20 </a:t>
            </a:r>
            <a:r>
              <a:rPr lang="pt-BR" sz="2200" dirty="0">
                <a:solidFill>
                  <a:srgbClr val="FFFFFF"/>
                </a:solidFill>
              </a:rPr>
              <a:t>- 3ª </a:t>
            </a:r>
            <a:r>
              <a:rPr lang="pt-BR" sz="2200" dirty="0" smtClean="0">
                <a:solidFill>
                  <a:srgbClr val="FFFFFF"/>
                </a:solidFill>
              </a:rPr>
              <a:t>AVALIAÇÃO.</a:t>
            </a:r>
            <a:endParaRPr lang="pt-BR" sz="2200" dirty="0">
              <a:solidFill>
                <a:srgbClr val="FFFFFF"/>
              </a:solidFill>
            </a:endParaRPr>
          </a:p>
        </p:txBody>
      </p:sp>
    </p:spTree>
    <p:extLst>
      <p:ext uri="{BB962C8B-B14F-4D97-AF65-F5344CB8AC3E}">
        <p14:creationId xmlns:p14="http://schemas.microsoft.com/office/powerpoint/2010/main" val="112792162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ma FEUC">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extLst>
    <a:ext uri="{05A4C25C-085E-4340-85A3-A5531E510DB2}">
      <thm15:themeFamily xmlns:thm15="http://schemas.microsoft.com/office/thememl/2012/main" name="Tema FEUC" id="{B2B82C96-EDA3-4194-BBCE-6970A3170711}" vid="{16526833-0511-4A6E-8BAA-C595FC14324E}"/>
    </a:ext>
  </a:extLst>
</a:theme>
</file>

<file path=ppt/theme/theme2.xml><?xml version="1.0" encoding="utf-8"?>
<a:theme xmlns:a="http://schemas.openxmlformats.org/drawingml/2006/main" name="Branco com fonte Courier para slides de código">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1_Branco com fonte Courier para slides de código">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 FEUC</Template>
  <TotalTime>60</TotalTime>
  <Words>2179</Words>
  <Application>Microsoft Office PowerPoint</Application>
  <PresentationFormat>Apresentação na tela (4:3)</PresentationFormat>
  <Paragraphs>135</Paragraphs>
  <Slides>20</Slides>
  <Notes>10</Notes>
  <HiddenSlides>0</HiddenSlides>
  <MMClips>0</MMClips>
  <ScaleCrop>false</ScaleCrop>
  <HeadingPairs>
    <vt:vector size="6" baseType="variant">
      <vt:variant>
        <vt:lpstr>Fontes usadas</vt:lpstr>
      </vt:variant>
      <vt:variant>
        <vt:i4>6</vt:i4>
      </vt:variant>
      <vt:variant>
        <vt:lpstr>Tema</vt:lpstr>
      </vt:variant>
      <vt:variant>
        <vt:i4>3</vt:i4>
      </vt:variant>
      <vt:variant>
        <vt:lpstr>Títulos de slides</vt:lpstr>
      </vt:variant>
      <vt:variant>
        <vt:i4>20</vt:i4>
      </vt:variant>
    </vt:vector>
  </HeadingPairs>
  <TitlesOfParts>
    <vt:vector size="29" baseType="lpstr">
      <vt:lpstr>Batang</vt:lpstr>
      <vt:lpstr>Arial</vt:lpstr>
      <vt:lpstr>Calibri</vt:lpstr>
      <vt:lpstr>Courier New</vt:lpstr>
      <vt:lpstr>Times New Roman</vt:lpstr>
      <vt:lpstr>Wingdings</vt:lpstr>
      <vt:lpstr>Tema FEUC</vt:lpstr>
      <vt:lpstr>Branco com fonte Courier para slides de código</vt:lpstr>
      <vt:lpstr>1_Branco com fonte Courier para slides de código</vt:lpstr>
      <vt:lpstr>PLANEJAMENTO ESTRATÉGICO DE TI</vt:lpstr>
      <vt:lpstr>Conteúdo</vt:lpstr>
      <vt:lpstr>Apresentação</vt:lpstr>
      <vt:lpstr>Apresentação</vt:lpstr>
      <vt:lpstr>Apresentação</vt:lpstr>
      <vt:lpstr>Apresentação</vt:lpstr>
      <vt:lpstr>Apresentação</vt:lpstr>
      <vt:lpstr>Apresentação</vt:lpstr>
      <vt:lpstr>Apresentação</vt:lpstr>
      <vt:lpstr>Acesso</vt:lpstr>
      <vt:lpstr>Tecnologia da Informação</vt:lpstr>
      <vt:lpstr>Benefícios da TI</vt:lpstr>
      <vt:lpstr>Sistemas de Informação</vt:lpstr>
      <vt:lpstr>Sistemas de Informação</vt:lpstr>
      <vt:lpstr>Componentes dos SI</vt:lpstr>
      <vt:lpstr>Conhecimentos em S.I.</vt:lpstr>
      <vt:lpstr>Evolução da TI nas organizações</vt:lpstr>
      <vt:lpstr>Estratégia de TI e Estratégia de negócios</vt:lpstr>
      <vt:lpstr>Fatores de sucesso ou fracasso organizacional</vt:lpstr>
      <vt:lpstr>Referências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Planejamento Estratégico de TI</dc:title>
  <dc:creator>Varajão</dc:creator>
  <cp:lastModifiedBy>varajao</cp:lastModifiedBy>
  <cp:revision>14</cp:revision>
  <dcterms:created xsi:type="dcterms:W3CDTF">2014-04-01T21:25:56Z</dcterms:created>
  <dcterms:modified xsi:type="dcterms:W3CDTF">2019-08-11T00:47:47Z</dcterms:modified>
</cp:coreProperties>
</file>