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11" r:id="rId2"/>
    <p:sldMasterId id="2147483713" r:id="rId3"/>
  </p:sldMasterIdLst>
  <p:notesMasterIdLst>
    <p:notesMasterId r:id="rId19"/>
  </p:notesMasterIdLst>
  <p:sldIdLst>
    <p:sldId id="271" r:id="rId4"/>
    <p:sldId id="301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287" r:id="rId18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F8387-B346-44E9-B812-7CCA2F9143B4}" type="datetimeFigureOut">
              <a:rPr lang="pt-BR" smtClean="0"/>
              <a:t>24/09/2017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7F318-06C5-4E00-BDA5-65F6C116D7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22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9/24/2017 6:54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7347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9/24/2017 6:57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4378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538989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23775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82968801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62833551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8331675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157697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425161994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38054594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10985755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61604137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4946047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16126422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58580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75240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613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7090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593475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#_ftnref1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PLANEJAMENTO ESTRATÉGICO DE TI</a:t>
            </a:r>
            <a:endParaRPr lang="pt-BR" dirty="0"/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02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Qual o foco?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53252" y="1124744"/>
            <a:ext cx="8054975" cy="4306888"/>
          </a:xfrm>
        </p:spPr>
        <p:txBody>
          <a:bodyPr/>
          <a:lstStyle/>
          <a:p>
            <a:r>
              <a:rPr lang="pt-BR" altLang="pt-BR" sz="3600" dirty="0"/>
              <a:t>Quais decisões devem ser tomadas para garantir a gestão e o uso eficaz de TI?</a:t>
            </a:r>
          </a:p>
          <a:p>
            <a:r>
              <a:rPr lang="pt-BR" altLang="pt-BR" sz="3600" dirty="0"/>
              <a:t>Como essas decisões serão tomadas e monitoradas?</a:t>
            </a:r>
          </a:p>
          <a:p>
            <a:r>
              <a:rPr lang="pt-BR" altLang="pt-BR" sz="3600" dirty="0"/>
              <a:t>Quem deve tomar essas decisões? </a:t>
            </a:r>
          </a:p>
        </p:txBody>
      </p:sp>
    </p:spTree>
    <p:extLst>
      <p:ext uri="{BB962C8B-B14F-4D97-AF65-F5344CB8AC3E}">
        <p14:creationId xmlns:p14="http://schemas.microsoft.com/office/powerpoint/2010/main" val="25183794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Modelos / Melhores práticas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96752"/>
            <a:ext cx="8305800" cy="4235450"/>
          </a:xfrm>
        </p:spPr>
        <p:txBody>
          <a:bodyPr/>
          <a:lstStyle/>
          <a:p>
            <a:r>
              <a:rPr lang="pt-BR" altLang="pt-BR" sz="3200" dirty="0" err="1"/>
              <a:t>CobiT</a:t>
            </a:r>
            <a:r>
              <a:rPr lang="pt-BR" altLang="pt-BR" sz="3200" dirty="0"/>
              <a:t> (</a:t>
            </a:r>
            <a:r>
              <a:rPr lang="pt-BR" altLang="pt-BR" sz="3200" i="1" dirty="0" err="1"/>
              <a:t>Control</a:t>
            </a:r>
            <a:r>
              <a:rPr lang="pt-BR" altLang="pt-BR" sz="3200" i="1" dirty="0"/>
              <a:t> </a:t>
            </a:r>
            <a:r>
              <a:rPr lang="pt-BR" altLang="pt-BR" sz="3200" i="1" dirty="0" err="1"/>
              <a:t>objectives</a:t>
            </a:r>
            <a:r>
              <a:rPr lang="pt-BR" altLang="pt-BR" sz="3200" i="1" dirty="0"/>
              <a:t> for </a:t>
            </a:r>
            <a:r>
              <a:rPr lang="pt-BR" altLang="pt-BR" sz="3200" i="1" dirty="0" err="1"/>
              <a:t>Information</a:t>
            </a:r>
            <a:r>
              <a:rPr lang="pt-BR" altLang="pt-BR" sz="3200" i="1" dirty="0"/>
              <a:t> </a:t>
            </a:r>
            <a:r>
              <a:rPr lang="pt-BR" altLang="pt-BR" sz="3200" i="1" dirty="0" err="1"/>
              <a:t>and</a:t>
            </a:r>
            <a:r>
              <a:rPr lang="pt-BR" altLang="pt-BR" sz="3200" i="1" dirty="0"/>
              <a:t> </a:t>
            </a:r>
            <a:r>
              <a:rPr lang="pt-BR" altLang="pt-BR" sz="3200" i="1" dirty="0" err="1"/>
              <a:t>Related</a:t>
            </a:r>
            <a:r>
              <a:rPr lang="pt-BR" altLang="pt-BR" sz="3200" i="1" dirty="0"/>
              <a:t> </a:t>
            </a:r>
            <a:r>
              <a:rPr lang="pt-BR" altLang="pt-BR" sz="3200" i="1" dirty="0" err="1"/>
              <a:t>Techology</a:t>
            </a:r>
            <a:r>
              <a:rPr lang="pt-BR" altLang="pt-BR" sz="3200" dirty="0"/>
              <a:t>)</a:t>
            </a:r>
          </a:p>
          <a:p>
            <a:r>
              <a:rPr lang="pt-BR" altLang="pt-BR" sz="3200" dirty="0"/>
              <a:t>COSO (</a:t>
            </a:r>
            <a:r>
              <a:rPr lang="pt-BR" altLang="pt-BR" sz="3200" i="1" dirty="0" err="1"/>
              <a:t>Committee</a:t>
            </a:r>
            <a:r>
              <a:rPr lang="pt-BR" altLang="pt-BR" sz="3200" i="1" dirty="0"/>
              <a:t> </a:t>
            </a:r>
            <a:r>
              <a:rPr lang="pt-BR" altLang="pt-BR" sz="3200" i="1" dirty="0" err="1"/>
              <a:t>of</a:t>
            </a:r>
            <a:r>
              <a:rPr lang="pt-BR" altLang="pt-BR" sz="3200" i="1" dirty="0"/>
              <a:t> </a:t>
            </a:r>
            <a:r>
              <a:rPr lang="pt-BR" altLang="pt-BR" sz="3200" i="1" dirty="0" err="1"/>
              <a:t>Sponsoring</a:t>
            </a:r>
            <a:r>
              <a:rPr lang="pt-BR" altLang="pt-BR" sz="3200" i="1" dirty="0"/>
              <a:t> </a:t>
            </a:r>
            <a:r>
              <a:rPr lang="pt-BR" altLang="pt-BR" sz="3200" i="1" dirty="0" err="1"/>
              <a:t>Organizations</a:t>
            </a:r>
            <a:r>
              <a:rPr lang="pt-BR" altLang="pt-BR" sz="3200" dirty="0"/>
              <a:t>)</a:t>
            </a:r>
          </a:p>
          <a:p>
            <a:r>
              <a:rPr lang="pt-BR" altLang="pt-BR" sz="3200" dirty="0"/>
              <a:t>ITIL (</a:t>
            </a:r>
            <a:r>
              <a:rPr lang="pt-BR" altLang="pt-BR" sz="3200" i="1" dirty="0" err="1"/>
              <a:t>Information</a:t>
            </a:r>
            <a:r>
              <a:rPr lang="pt-BR" altLang="pt-BR" sz="3200" i="1" dirty="0"/>
              <a:t> Technology </a:t>
            </a:r>
            <a:r>
              <a:rPr lang="pt-BR" altLang="pt-BR" sz="3200" i="1" dirty="0" err="1"/>
              <a:t>Infrastructure</a:t>
            </a:r>
            <a:r>
              <a:rPr lang="pt-BR" altLang="pt-BR" sz="3200" i="1" dirty="0"/>
              <a:t> Library</a:t>
            </a:r>
            <a:r>
              <a:rPr lang="pt-BR" altLang="pt-BR" sz="3200" dirty="0"/>
              <a:t>)</a:t>
            </a:r>
          </a:p>
          <a:p>
            <a:r>
              <a:rPr lang="pt-BR" altLang="pt-BR" sz="3200" i="1" dirty="0"/>
              <a:t>Balance Scorecard</a:t>
            </a:r>
          </a:p>
        </p:txBody>
      </p:sp>
    </p:spTree>
    <p:extLst>
      <p:ext uri="{BB962C8B-B14F-4D97-AF65-F5344CB8AC3E}">
        <p14:creationId xmlns:p14="http://schemas.microsoft.com/office/powerpoint/2010/main" val="37369580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Outros podem nos auxiliar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19100" y="1340768"/>
            <a:ext cx="8305800" cy="3724275"/>
          </a:xfrm>
        </p:spPr>
        <p:txBody>
          <a:bodyPr/>
          <a:lstStyle/>
          <a:p>
            <a:r>
              <a:rPr lang="pt-BR" altLang="pt-BR" sz="2600" dirty="0"/>
              <a:t>Outros modelos ou referências também podem nos auxiliar na implantação da Governança de TI como:</a:t>
            </a:r>
          </a:p>
          <a:p>
            <a:pPr lvl="1"/>
            <a:r>
              <a:rPr lang="pt-BR" altLang="pt-BR" sz="2600" dirty="0"/>
              <a:t>PMBOK (</a:t>
            </a:r>
            <a:r>
              <a:rPr lang="pt-BR" altLang="pt-BR" sz="2600" i="1" dirty="0"/>
              <a:t>Project Management </a:t>
            </a:r>
            <a:r>
              <a:rPr lang="pt-BR" altLang="pt-BR" sz="2600" i="1" dirty="0" err="1"/>
              <a:t>Body</a:t>
            </a:r>
            <a:r>
              <a:rPr lang="pt-BR" altLang="pt-BR" sz="2600" i="1" dirty="0"/>
              <a:t> </a:t>
            </a:r>
            <a:r>
              <a:rPr lang="pt-BR" altLang="pt-BR" sz="2600" i="1" dirty="0" err="1"/>
              <a:t>of</a:t>
            </a:r>
            <a:r>
              <a:rPr lang="pt-BR" altLang="pt-BR" sz="2600" i="1" dirty="0"/>
              <a:t> </a:t>
            </a:r>
            <a:r>
              <a:rPr lang="pt-BR" altLang="pt-BR" sz="2600" i="1" dirty="0" err="1"/>
              <a:t>Knowledge</a:t>
            </a:r>
            <a:r>
              <a:rPr lang="pt-BR" altLang="pt-BR" sz="2600" dirty="0"/>
              <a:t>)</a:t>
            </a:r>
          </a:p>
          <a:p>
            <a:pPr lvl="1"/>
            <a:r>
              <a:rPr lang="pt-BR" altLang="pt-BR" sz="2600" dirty="0"/>
              <a:t>CMMI (</a:t>
            </a:r>
            <a:r>
              <a:rPr lang="pt-BR" altLang="pt-BR" sz="2600" i="1" dirty="0" err="1"/>
              <a:t>Capability</a:t>
            </a:r>
            <a:r>
              <a:rPr lang="pt-BR" altLang="pt-BR" sz="2600" i="1" dirty="0"/>
              <a:t> </a:t>
            </a:r>
            <a:r>
              <a:rPr lang="pt-BR" altLang="pt-BR" sz="2600" i="1" dirty="0" err="1"/>
              <a:t>Maturity</a:t>
            </a:r>
            <a:r>
              <a:rPr lang="pt-BR" altLang="pt-BR" sz="2600" i="1" dirty="0"/>
              <a:t> </a:t>
            </a:r>
            <a:r>
              <a:rPr lang="pt-BR" altLang="pt-BR" sz="2600" i="1" dirty="0" err="1"/>
              <a:t>Model</a:t>
            </a:r>
            <a:r>
              <a:rPr lang="pt-BR" altLang="pt-BR" sz="2600" i="1" dirty="0"/>
              <a:t> </a:t>
            </a:r>
            <a:r>
              <a:rPr lang="pt-BR" altLang="pt-BR" sz="2600" i="1" dirty="0" err="1"/>
              <a:t>Integration</a:t>
            </a:r>
            <a:r>
              <a:rPr lang="pt-BR" altLang="pt-BR" sz="2600" dirty="0"/>
              <a:t>)</a:t>
            </a:r>
          </a:p>
          <a:p>
            <a:pPr lvl="1"/>
            <a:r>
              <a:rPr lang="pt-BR" altLang="pt-BR" sz="2600" dirty="0" err="1"/>
              <a:t>eSCM</a:t>
            </a:r>
            <a:r>
              <a:rPr lang="pt-BR" altLang="pt-BR" sz="2600" dirty="0"/>
              <a:t>-SP (</a:t>
            </a:r>
            <a:r>
              <a:rPr lang="pt-BR" altLang="pt-BR" sz="2600" i="1" dirty="0"/>
              <a:t>Service </a:t>
            </a:r>
            <a:r>
              <a:rPr lang="pt-BR" altLang="pt-BR" sz="2600" i="1" dirty="0" err="1"/>
              <a:t>Provider</a:t>
            </a:r>
            <a:r>
              <a:rPr lang="pt-BR" altLang="pt-BR" sz="2600" i="1" dirty="0"/>
              <a:t> </a:t>
            </a:r>
            <a:r>
              <a:rPr lang="pt-BR" altLang="pt-BR" sz="2600" i="1" dirty="0" err="1"/>
              <a:t>Capatility</a:t>
            </a:r>
            <a:r>
              <a:rPr lang="pt-BR" altLang="pt-BR" sz="2600" i="1" dirty="0"/>
              <a:t> </a:t>
            </a:r>
            <a:r>
              <a:rPr lang="pt-BR" altLang="pt-BR" sz="2600" i="1" dirty="0" err="1"/>
              <a:t>Maturity</a:t>
            </a:r>
            <a:r>
              <a:rPr lang="pt-BR" altLang="pt-BR" sz="2600" i="1" dirty="0"/>
              <a:t> </a:t>
            </a:r>
            <a:r>
              <a:rPr lang="pt-BR" altLang="pt-BR" sz="2600" i="1" dirty="0" err="1"/>
              <a:t>Model</a:t>
            </a:r>
            <a:r>
              <a:rPr lang="pt-BR" altLang="pt-BR" sz="2600" dirty="0"/>
              <a:t>)</a:t>
            </a:r>
          </a:p>
          <a:p>
            <a:pPr lvl="1"/>
            <a:r>
              <a:rPr lang="pt-BR" altLang="pt-BR" sz="2600" dirty="0"/>
              <a:t>ISO 27001 (Norma relacionada à segurança da Informação) </a:t>
            </a:r>
          </a:p>
          <a:p>
            <a:pPr>
              <a:buFont typeface="Wingdings" panose="05000000000000000000" pitchFamily="2" charset="2"/>
              <a:buNone/>
            </a:pPr>
            <a:endParaRPr lang="pt-BR" altLang="pt-BR" sz="2600" dirty="0"/>
          </a:p>
        </p:txBody>
      </p:sp>
    </p:spTree>
    <p:extLst>
      <p:ext uri="{BB962C8B-B14F-4D97-AF65-F5344CB8AC3E}">
        <p14:creationId xmlns:p14="http://schemas.microsoft.com/office/powerpoint/2010/main" val="36080254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Alinhando T.I. ao negócio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24744"/>
            <a:ext cx="7820396" cy="4284240"/>
          </a:xfrm>
        </p:spPr>
        <p:txBody>
          <a:bodyPr>
            <a:noAutofit/>
          </a:bodyPr>
          <a:lstStyle/>
          <a:p>
            <a:r>
              <a:rPr lang="pt-BR" altLang="pt-BR" sz="3200" dirty="0"/>
              <a:t>Tornar bem claro os objetivos estratégicos da empresa.</a:t>
            </a:r>
          </a:p>
          <a:p>
            <a:r>
              <a:rPr lang="pt-BR" altLang="pt-BR" sz="3200" dirty="0"/>
              <a:t>Associar indicadores de acompanhamento.</a:t>
            </a:r>
          </a:p>
          <a:p>
            <a:r>
              <a:rPr lang="pt-BR" altLang="pt-BR" sz="3200" dirty="0"/>
              <a:t>Criar mapa estratégico (</a:t>
            </a:r>
            <a:r>
              <a:rPr lang="pt-BR" altLang="pt-BR" sz="3200" i="1" dirty="0"/>
              <a:t>Balance Scorecard</a:t>
            </a:r>
            <a:r>
              <a:rPr lang="pt-BR" altLang="pt-BR" sz="3200" dirty="0"/>
              <a:t>) composto de quatro perspectivas (financeira, cliente, processos internos, aprendizado e crescimento).</a:t>
            </a:r>
          </a:p>
        </p:txBody>
      </p:sp>
    </p:spTree>
    <p:extLst>
      <p:ext uri="{BB962C8B-B14F-4D97-AF65-F5344CB8AC3E}">
        <p14:creationId xmlns:p14="http://schemas.microsoft.com/office/powerpoint/2010/main" val="19124979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pt-BR" altLang="pt-BR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56100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163395"/>
          </a:xfrm>
        </p:spPr>
        <p:txBody>
          <a:bodyPr/>
          <a:lstStyle/>
          <a:p>
            <a:r>
              <a:rPr lang="pt-BR" sz="2800" dirty="0" smtClean="0"/>
              <a:t>VARAJÃO</a:t>
            </a:r>
            <a:r>
              <a:rPr lang="pt-BR" sz="2800" dirty="0"/>
              <a:t>, F. F.. </a:t>
            </a:r>
            <a:r>
              <a:rPr lang="pt-BR" sz="2800" i="1" dirty="0" smtClean="0"/>
              <a:t>Planejamento Estratégico de TI</a:t>
            </a:r>
            <a:r>
              <a:rPr lang="pt-BR" sz="2800" dirty="0" smtClean="0"/>
              <a:t>. </a:t>
            </a:r>
            <a:r>
              <a:rPr lang="pt-BR" sz="2800" dirty="0"/>
              <a:t>FIC – Faculdades Integradas </a:t>
            </a:r>
            <a:r>
              <a:rPr lang="pt-BR" sz="2800" dirty="0" err="1"/>
              <a:t>Campograndenses</a:t>
            </a:r>
            <a:r>
              <a:rPr lang="pt-BR" sz="2800" dirty="0"/>
              <a:t>. Rio de Janeiro, </a:t>
            </a:r>
            <a:r>
              <a:rPr lang="pt-BR" sz="2800" dirty="0" smtClean="0"/>
              <a:t>2017. </a:t>
            </a:r>
            <a:r>
              <a:rPr lang="pt-BR" sz="2800" dirty="0"/>
              <a:t>(Apostila)</a:t>
            </a:r>
          </a:p>
        </p:txBody>
      </p:sp>
    </p:spTree>
    <p:extLst>
      <p:ext uri="{BB962C8B-B14F-4D97-AF65-F5344CB8AC3E}">
        <p14:creationId xmlns:p14="http://schemas.microsoft.com/office/powerpoint/2010/main" val="29290506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1534779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Governança Corporativa;</a:t>
            </a:r>
          </a:p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Governança de TI;</a:t>
            </a:r>
          </a:p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</a:rPr>
              <a:t>Alinhamento TI </a:t>
            </a:r>
            <a:r>
              <a:rPr lang="pt-BR" dirty="0" smtClean="0">
                <a:solidFill>
                  <a:srgbClr val="FFFFFF"/>
                </a:solidFill>
                <a:sym typeface="Wingdings" panose="05000000000000000000" pitchFamily="2" charset="2"/>
              </a:rPr>
              <a:t>ao Negócio.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955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Governança Corporativa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97319" y="1124744"/>
            <a:ext cx="8126413" cy="4379168"/>
          </a:xfrm>
        </p:spPr>
        <p:txBody>
          <a:bodyPr>
            <a:normAutofit/>
          </a:bodyPr>
          <a:lstStyle/>
          <a:p>
            <a:r>
              <a:rPr lang="pt-BR" altLang="pt-BR" sz="3600" dirty="0"/>
              <a:t>É o conjunto de processos, costumes, políticas, leis e instituições que afetam o modo como uma empresa é administrada.</a:t>
            </a:r>
          </a:p>
          <a:p>
            <a:r>
              <a:rPr lang="pt-BR" altLang="pt-BR" sz="3600" dirty="0"/>
              <a:t>Inclui as </a:t>
            </a:r>
            <a:r>
              <a:rPr lang="pt-BR" altLang="pt-BR" sz="3600" b="1" dirty="0"/>
              <a:t>relações entre os envolvidos </a:t>
            </a:r>
            <a:r>
              <a:rPr lang="pt-BR" altLang="pt-BR" sz="3600" dirty="0"/>
              <a:t>e os </a:t>
            </a:r>
            <a:r>
              <a:rPr lang="pt-BR" altLang="pt-BR" sz="3600" b="1" dirty="0"/>
              <a:t>objetivos</a:t>
            </a:r>
            <a:r>
              <a:rPr lang="pt-BR" altLang="pt-BR" sz="3600" dirty="0"/>
              <a:t> para os quais a corporação é governada.</a:t>
            </a:r>
          </a:p>
        </p:txBody>
      </p:sp>
    </p:spTree>
    <p:extLst>
      <p:ext uri="{BB962C8B-B14F-4D97-AF65-F5344CB8AC3E}">
        <p14:creationId xmlns:p14="http://schemas.microsoft.com/office/powerpoint/2010/main" val="6479964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Principais grupos interessados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052736"/>
            <a:ext cx="7981950" cy="4235450"/>
          </a:xfrm>
        </p:spPr>
        <p:txBody>
          <a:bodyPr>
            <a:normAutofit/>
          </a:bodyPr>
          <a:lstStyle/>
          <a:p>
            <a:r>
              <a:rPr lang="pt-BR" altLang="pt-BR" sz="3600" dirty="0"/>
              <a:t>Externos</a:t>
            </a:r>
          </a:p>
          <a:p>
            <a:pPr lvl="1"/>
            <a:r>
              <a:rPr lang="pt-BR" altLang="pt-BR" sz="3200" dirty="0"/>
              <a:t>acionistas, cotistas, credores, o comércio, fornecedores, clientes e comunidades afetadas pelas atividades da corporação.</a:t>
            </a:r>
          </a:p>
          <a:p>
            <a:r>
              <a:rPr lang="pt-BR" altLang="pt-BR" sz="3600" dirty="0"/>
              <a:t>Internos</a:t>
            </a:r>
          </a:p>
          <a:p>
            <a:pPr lvl="1"/>
            <a:r>
              <a:rPr lang="pt-BR" altLang="pt-BR" sz="3200" dirty="0"/>
              <a:t>conselho de administração, executivos e demais empregados.</a:t>
            </a:r>
          </a:p>
        </p:txBody>
      </p:sp>
    </p:spTree>
    <p:extLst>
      <p:ext uri="{BB962C8B-B14F-4D97-AF65-F5344CB8AC3E}">
        <p14:creationId xmlns:p14="http://schemas.microsoft.com/office/powerpoint/2010/main" val="1884543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Principal objetivo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508793" y="1052736"/>
            <a:ext cx="8126413" cy="4306888"/>
          </a:xfrm>
        </p:spPr>
        <p:txBody>
          <a:bodyPr/>
          <a:lstStyle/>
          <a:p>
            <a:r>
              <a:rPr lang="pt-BR" altLang="pt-BR" sz="3200" dirty="0"/>
              <a:t>Recuperar e garantir a </a:t>
            </a:r>
            <a:r>
              <a:rPr lang="pt-BR" altLang="pt-BR" sz="3200" b="1" dirty="0"/>
              <a:t>confiabilidade</a:t>
            </a:r>
            <a:r>
              <a:rPr lang="pt-BR" altLang="pt-BR" sz="3200" dirty="0"/>
              <a:t> em uma determinada empresa para os seus acionistas, criando um </a:t>
            </a:r>
            <a:r>
              <a:rPr lang="pt-BR" altLang="pt-BR" sz="3200" b="1" dirty="0"/>
              <a:t>conjunto eficiente de mecanismos</a:t>
            </a:r>
            <a:r>
              <a:rPr lang="pt-BR" altLang="pt-BR" sz="3200" dirty="0"/>
              <a:t>, tanto de incentivos como de monitoramento, a fim de assegurar que o comportamento dos executivos esteja sempre alinhado com o interesse dos acionistas.</a:t>
            </a:r>
          </a:p>
        </p:txBody>
      </p:sp>
    </p:spTree>
    <p:extLst>
      <p:ext uri="{BB962C8B-B14F-4D97-AF65-F5344CB8AC3E}">
        <p14:creationId xmlns:p14="http://schemas.microsoft.com/office/powerpoint/2010/main" val="35657830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Benefício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altLang="pt-BR" sz="4000"/>
              <a:t>A boa Governança Corporativa contribui no desenvolvimento econômico sustentável, proporcionando melhorias no desempenho das empresas.</a:t>
            </a:r>
          </a:p>
        </p:txBody>
      </p:sp>
    </p:spTree>
    <p:extLst>
      <p:ext uri="{BB962C8B-B14F-4D97-AF65-F5344CB8AC3E}">
        <p14:creationId xmlns:p14="http://schemas.microsoft.com/office/powerpoint/2010/main" val="36867128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Governança de T.I.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508793" y="1988840"/>
            <a:ext cx="8126413" cy="2856167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3200" i="1" dirty="0"/>
              <a:t>“Governança consiste em um </a:t>
            </a:r>
            <a:r>
              <a:rPr lang="pt-BR" altLang="pt-BR" sz="3200" i="1" dirty="0" smtClean="0"/>
              <a:t>ferramental para </a:t>
            </a:r>
            <a:r>
              <a:rPr lang="pt-BR" altLang="pt-BR" sz="3200" i="1" dirty="0"/>
              <a:t>a especificação dos direitos de decisão e responsabilidade, visando encorajar comportamentos desejáveis no uso da TI.”</a:t>
            </a:r>
          </a:p>
          <a:p>
            <a:pPr>
              <a:buFont typeface="Wingdings" panose="05000000000000000000" pitchFamily="2" charset="2"/>
              <a:buNone/>
            </a:pPr>
            <a:endParaRPr lang="pt-BR" altLang="pt-BR" sz="3200" i="1" dirty="0"/>
          </a:p>
          <a:p>
            <a:pPr algn="r">
              <a:buFont typeface="Wingdings" panose="05000000000000000000" pitchFamily="2" charset="2"/>
              <a:buNone/>
            </a:pPr>
            <a:r>
              <a:rPr lang="pt-BR" altLang="pt-BR" dirty="0"/>
              <a:t>(Weill &amp; Ross, apud SANTOS.S.S.)</a:t>
            </a:r>
          </a:p>
        </p:txBody>
      </p:sp>
    </p:spTree>
    <p:extLst>
      <p:ext uri="{BB962C8B-B14F-4D97-AF65-F5344CB8AC3E}">
        <p14:creationId xmlns:p14="http://schemas.microsoft.com/office/powerpoint/2010/main" val="7268613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Governança de T.I.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60422" y="1124744"/>
            <a:ext cx="8126413" cy="4306888"/>
          </a:xfrm>
        </p:spPr>
        <p:txBody>
          <a:bodyPr/>
          <a:lstStyle/>
          <a:p>
            <a:r>
              <a:rPr lang="pt-BR" altLang="pt-BR" sz="3200" dirty="0"/>
              <a:t>Considerada uma das áreas mais críticas de uma Governança Corporativa.</a:t>
            </a:r>
          </a:p>
          <a:p>
            <a:r>
              <a:rPr lang="pt-BR" altLang="pt-BR" sz="3200" dirty="0"/>
              <a:t>Tem como principal motivador o alto grau de dependência dos Negócios em relação a TI.</a:t>
            </a:r>
          </a:p>
          <a:p>
            <a:r>
              <a:rPr lang="pt-BR" altLang="pt-BR" sz="3200" dirty="0"/>
              <a:t>É essencial a TI conhecer o modelo de negócio da empresa .</a:t>
            </a:r>
          </a:p>
        </p:txBody>
      </p:sp>
    </p:spTree>
    <p:extLst>
      <p:ext uri="{BB962C8B-B14F-4D97-AF65-F5344CB8AC3E}">
        <p14:creationId xmlns:p14="http://schemas.microsoft.com/office/powerpoint/2010/main" val="35666983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Outros motivadores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13117" y="1124744"/>
            <a:ext cx="7964412" cy="3627785"/>
          </a:xfrm>
        </p:spPr>
        <p:txBody>
          <a:bodyPr>
            <a:noAutofit/>
          </a:bodyPr>
          <a:lstStyle/>
          <a:p>
            <a:r>
              <a:rPr lang="pt-BR" altLang="pt-BR" dirty="0"/>
              <a:t>Necessidades de </a:t>
            </a:r>
            <a:r>
              <a:rPr lang="pt-BR" altLang="pt-BR" i="1" dirty="0"/>
              <a:t>compliance</a:t>
            </a:r>
            <a:r>
              <a:rPr lang="pt-BR" altLang="pt-BR" i="1" baseline="30000" dirty="0"/>
              <a:t>1</a:t>
            </a:r>
            <a:r>
              <a:rPr lang="pt-BR" altLang="pt-BR" i="1" dirty="0"/>
              <a:t> </a:t>
            </a:r>
            <a:r>
              <a:rPr lang="pt-BR" altLang="pt-BR" dirty="0"/>
              <a:t>e segurança da informação.</a:t>
            </a:r>
          </a:p>
          <a:p>
            <a:r>
              <a:rPr lang="pt-BR" altLang="pt-BR" dirty="0"/>
              <a:t>Para se tomar decisões é necessário que existam processos, controles, procedimentos e informação disponível. Quanto mais precisa for a informação, mais eficaz é a gestão de TI e alinhamento ao negócio.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03213" y="5085184"/>
            <a:ext cx="8459787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None/>
            </a:pPr>
            <a:r>
              <a:rPr lang="pt-BR" altLang="pt-BR" sz="1400" dirty="0">
                <a:hlinkClick r:id="rId2"/>
              </a:rPr>
              <a:t>[1]</a:t>
            </a:r>
            <a:r>
              <a:rPr lang="pt-BR" altLang="pt-BR" sz="1400" dirty="0"/>
              <a:t> Conjunto de disciplinas para fazer cumprir as normas legais e regulamentares, as políticas e as diretrizes estabelecidas para o negócio e para as atividades da instituição ou empresa, bem como evitar, detectar e tratar qualquer desvio ou inconformidade que possa ocorrer.</a:t>
            </a:r>
          </a:p>
        </p:txBody>
      </p:sp>
    </p:spTree>
    <p:extLst>
      <p:ext uri="{BB962C8B-B14F-4D97-AF65-F5344CB8AC3E}">
        <p14:creationId xmlns:p14="http://schemas.microsoft.com/office/powerpoint/2010/main" val="32348534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FEUC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a FEUC" id="{B2B82C96-EDA3-4194-BBCE-6970A3170711}" vid="{16526833-0511-4A6E-8BAA-C595FC14324E}"/>
    </a:ext>
  </a:extLst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FEUC</Template>
  <TotalTime>77</TotalTime>
  <Words>746</Words>
  <Application>Microsoft Office PowerPoint</Application>
  <PresentationFormat>Apresentação na tela (4:3)</PresentationFormat>
  <Paragraphs>60</Paragraphs>
  <Slides>15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 New</vt:lpstr>
      <vt:lpstr>Wingdings</vt:lpstr>
      <vt:lpstr>Tema FEUC</vt:lpstr>
      <vt:lpstr>Branco com fonte Courier para slides de código</vt:lpstr>
      <vt:lpstr>1_Branco com fonte Courier para slides de código</vt:lpstr>
      <vt:lpstr>PLANEJAMENTO ESTRATÉGICO DE TI</vt:lpstr>
      <vt:lpstr>Conteúdo</vt:lpstr>
      <vt:lpstr>Governança Corporativa</vt:lpstr>
      <vt:lpstr>Principais grupos interessados</vt:lpstr>
      <vt:lpstr>Principal objetivo</vt:lpstr>
      <vt:lpstr>Benefício</vt:lpstr>
      <vt:lpstr>Governança de T.I.</vt:lpstr>
      <vt:lpstr>Governança de T.I.</vt:lpstr>
      <vt:lpstr>Outros motivadores</vt:lpstr>
      <vt:lpstr>Qual o foco?</vt:lpstr>
      <vt:lpstr>Modelos / Melhores práticas</vt:lpstr>
      <vt:lpstr>Outros podem nos auxiliar</vt:lpstr>
      <vt:lpstr>Alinhando T.I. ao negócio</vt:lpstr>
      <vt:lpstr>Apresentação do PowerPoint</vt:lpstr>
      <vt:lpstr>Referências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Planejamento Estratégico de TI</dc:title>
  <dc:creator>Varajão</dc:creator>
  <cp:lastModifiedBy>varajao</cp:lastModifiedBy>
  <cp:revision>17</cp:revision>
  <dcterms:created xsi:type="dcterms:W3CDTF">2014-04-01T21:25:56Z</dcterms:created>
  <dcterms:modified xsi:type="dcterms:W3CDTF">2017-09-24T21:59:27Z</dcterms:modified>
</cp:coreProperties>
</file>