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1" r:id="rId2"/>
    <p:sldMasterId id="2147483713" r:id="rId3"/>
  </p:sldMasterIdLst>
  <p:notesMasterIdLst>
    <p:notesMasterId r:id="rId28"/>
  </p:notesMasterIdLst>
  <p:sldIdLst>
    <p:sldId id="271" r:id="rId4"/>
    <p:sldId id="310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87" r:id="rId26"/>
    <p:sldId id="311" r:id="rId27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F8387-B346-44E9-B812-7CCA2F9143B4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7F318-06C5-4E00-BDA5-65F6C116D7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229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8/17/2017 7:10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340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8/17/2017 7:25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378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8/17/2017 7:21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35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94538989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9423775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2968801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s &quot;especiais&quot; 2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  <p:extLst>
      <p:ext uri="{BB962C8B-B14F-4D97-AF65-F5344CB8AC3E}">
        <p14:creationId xmlns:p14="http://schemas.microsoft.com/office/powerpoint/2010/main" val="162833551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ar para slides com Código de Softw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53300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8331675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ar para slides com Código de Softw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53300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6157697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s &quot;especiais&quot; 1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695527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2153270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88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dirty="0" smtClean="0"/>
              <a:t>clique para…</a:t>
            </a:r>
          </a:p>
        </p:txBody>
      </p:sp>
    </p:spTree>
    <p:extLst>
      <p:ext uri="{BB962C8B-B14F-4D97-AF65-F5344CB8AC3E}">
        <p14:creationId xmlns:p14="http://schemas.microsoft.com/office/powerpoint/2010/main" val="425161994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38054594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0985755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61604137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855893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855893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4946047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6126422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58580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Imprime em ESCALA DE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75240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dirty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pic>
        <p:nvPicPr>
          <p:cNvPr id="4" name="Imagem 3" descr="footer_graphic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  <p:pic>
        <p:nvPicPr>
          <p:cNvPr id="6" name="Picture 4" descr="banner_pro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6"/>
            <a:ext cx="1006475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613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533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7090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533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59347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PLANEJAMENTO ESTRATÉGICO DE TI</a:t>
            </a:r>
            <a:endParaRPr lang="pt-BR" dirty="0"/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1748308"/>
          </a:xfrm>
        </p:spPr>
        <p:txBody>
          <a:bodyPr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000" b="0" dirty="0" smtClean="0">
                <a:solidFill>
                  <a:srgbClr val="FFFFFF">
                    <a:tint val="75000"/>
                  </a:srgbClr>
                </a:solidFill>
              </a:rPr>
              <a:t>Aula: 03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b="0" i="0" dirty="0" smtClean="0">
                <a:solidFill>
                  <a:srgbClr val="FFFFFF">
                    <a:tint val="75000"/>
                  </a:srgbClr>
                </a:solidFill>
              </a:rPr>
              <a:t>Prof.: Fabrício </a:t>
            </a:r>
            <a:r>
              <a:rPr lang="pt-BR" b="0" i="0" dirty="0" err="1" smtClean="0">
                <a:solidFill>
                  <a:srgbClr val="FFFFFF">
                    <a:tint val="75000"/>
                  </a:srgbClr>
                </a:solidFill>
              </a:rPr>
              <a:t>Varajão</a:t>
            </a:r>
            <a:endParaRPr lang="pt-BR" b="0" i="0" dirty="0" smtClean="0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r>
              <a:rPr lang="pt-BR" altLang="pt-BR" sz="4400" dirty="0"/>
              <a:t>Consequência de não possuir Portfólio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288901"/>
            <a:ext cx="8305800" cy="372427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pt-BR" altLang="pt-BR" sz="2800" dirty="0"/>
              <a:t>Resistência em cancelar projetos</a:t>
            </a:r>
          </a:p>
          <a:p>
            <a:pPr>
              <a:lnSpc>
                <a:spcPct val="80000"/>
              </a:lnSpc>
            </a:pPr>
            <a:r>
              <a:rPr lang="pt-BR" altLang="pt-BR" sz="2800" dirty="0"/>
              <a:t>Projetos duplicados</a:t>
            </a:r>
          </a:p>
          <a:p>
            <a:pPr>
              <a:lnSpc>
                <a:spcPct val="80000"/>
              </a:lnSpc>
            </a:pPr>
            <a:r>
              <a:rPr lang="pt-BR" altLang="pt-BR" sz="2800" dirty="0"/>
              <a:t>Projetos sem prioridade alocando recursos escassos</a:t>
            </a:r>
          </a:p>
          <a:p>
            <a:pPr>
              <a:lnSpc>
                <a:spcPct val="80000"/>
              </a:lnSpc>
            </a:pPr>
            <a:r>
              <a:rPr lang="pt-BR" altLang="pt-BR" sz="2800" dirty="0"/>
              <a:t>Projetos ganhando prioridade por razões políticas</a:t>
            </a:r>
          </a:p>
          <a:p>
            <a:pPr>
              <a:lnSpc>
                <a:spcPct val="80000"/>
              </a:lnSpc>
            </a:pPr>
            <a:r>
              <a:rPr lang="pt-BR" altLang="pt-BR" sz="2800" dirty="0"/>
              <a:t>Prioridades de TI relacionada à prioridade de pessoas e não do negócio</a:t>
            </a:r>
          </a:p>
          <a:p>
            <a:pPr>
              <a:lnSpc>
                <a:spcPct val="80000"/>
              </a:lnSpc>
            </a:pPr>
            <a:r>
              <a:rPr lang="pt-BR" altLang="pt-BR" sz="2800" dirty="0"/>
              <a:t>Novos projetos adicionados sem foco e objetivos claros</a:t>
            </a:r>
          </a:p>
          <a:p>
            <a:pPr>
              <a:lnSpc>
                <a:spcPct val="80000"/>
              </a:lnSpc>
            </a:pPr>
            <a:r>
              <a:rPr lang="pt-BR" altLang="pt-BR" sz="2800" dirty="0"/>
              <a:t>Seleção de projetos com base na emoção, trazendo como resultado novos produtos que não estão alinhados com a estratégia</a:t>
            </a:r>
          </a:p>
        </p:txBody>
      </p:sp>
    </p:spTree>
    <p:extLst>
      <p:ext uri="{BB962C8B-B14F-4D97-AF65-F5344CB8AC3E}">
        <p14:creationId xmlns:p14="http://schemas.microsoft.com/office/powerpoint/2010/main" val="2139847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Estratégia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/>
              <a:t>A palavra “estratégia” está relacionada com “escolha”, ou seja, quando a empresa faz escolhas?</a:t>
            </a:r>
          </a:p>
        </p:txBody>
      </p:sp>
    </p:spTree>
    <p:extLst>
      <p:ext uri="{BB962C8B-B14F-4D97-AF65-F5344CB8AC3E}">
        <p14:creationId xmlns:p14="http://schemas.microsoft.com/office/powerpoint/2010/main" val="4214551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Resposta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dirty="0"/>
              <a:t>Escolhas ocorrem em vários níveis, e em alguns deles, </a:t>
            </a:r>
            <a:r>
              <a:rPr lang="pt-BR" altLang="pt-BR" dirty="0" smtClean="0"/>
              <a:t>diariamente.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977163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Escolhas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/>
              <a:t>Novas escolhas podem alterar objetivos estratégicos.</a:t>
            </a:r>
          </a:p>
          <a:p>
            <a:r>
              <a:rPr lang="pt-BR" altLang="pt-BR"/>
              <a:t>Frequentemente acomodam prioridades para melhor atingir esses objetivos.</a:t>
            </a:r>
          </a:p>
          <a:p>
            <a:r>
              <a:rPr lang="pt-BR" altLang="pt-BR"/>
              <a:t>Despriorizando e priorizando projetos de TI associados aos caminhos traçados para atingir os objetivos.</a:t>
            </a:r>
          </a:p>
        </p:txBody>
      </p:sp>
    </p:spTree>
    <p:extLst>
      <p:ext uri="{BB962C8B-B14F-4D97-AF65-F5344CB8AC3E}">
        <p14:creationId xmlns:p14="http://schemas.microsoft.com/office/powerpoint/2010/main" val="914594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i="1" dirty="0" err="1"/>
              <a:t>Rational</a:t>
            </a:r>
            <a:r>
              <a:rPr lang="pt-BR" altLang="pt-BR" i="1" dirty="0"/>
              <a:t> Portfólio Manager</a:t>
            </a:r>
            <a:r>
              <a:rPr lang="pt-BR" altLang="pt-BR" dirty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/>
              <a:t>Ferramenta baseada no PMBOK que possibilita a gerência dinâmica do portfólio através de mapas de investimento, relatórios, consultas OLAPs e simulação de cenários.</a:t>
            </a:r>
          </a:p>
          <a:p>
            <a:r>
              <a:rPr lang="pt-BR" altLang="pt-BR"/>
              <a:t>Apresenta funcionalidades para gestão de escopo, trabalho, custos, reporte de horas trabalhadas e recursos. </a:t>
            </a:r>
          </a:p>
        </p:txBody>
      </p:sp>
    </p:spTree>
    <p:extLst>
      <p:ext uri="{BB962C8B-B14F-4D97-AF65-F5344CB8AC3E}">
        <p14:creationId xmlns:p14="http://schemas.microsoft.com/office/powerpoint/2010/main" val="1054151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055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Unidade ou Departamento de TI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391150"/>
          </a:xfrm>
        </p:spPr>
        <p:txBody>
          <a:bodyPr/>
          <a:lstStyle/>
          <a:p>
            <a:r>
              <a:rPr lang="pt-BR" dirty="0" smtClean="0"/>
              <a:t>A TI nas organizações pode ser:</a:t>
            </a:r>
          </a:p>
          <a:p>
            <a:pPr lvl="1"/>
            <a:r>
              <a:rPr lang="pt-BR" dirty="0" smtClean="0"/>
              <a:t>Não integrada ao negócio;</a:t>
            </a:r>
          </a:p>
          <a:p>
            <a:pPr lvl="1"/>
            <a:r>
              <a:rPr lang="pt-BR" dirty="0" smtClean="0"/>
              <a:t>Integrada ao negócio.</a:t>
            </a:r>
          </a:p>
        </p:txBody>
      </p:sp>
      <p:pic>
        <p:nvPicPr>
          <p:cNvPr id="4" name="Picture 4" descr="http://e.glbimg.com/og/ed/f/original/2012/03/30/dv1790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rio-negocios.com/wp-content/uploads/2015/08/tecnologia-informac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823" y="2852936"/>
            <a:ext cx="4384177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ultiplicar 5"/>
          <p:cNvSpPr/>
          <p:nvPr/>
        </p:nvSpPr>
        <p:spPr bwMode="auto">
          <a:xfrm>
            <a:off x="3563888" y="3645024"/>
            <a:ext cx="1944215" cy="1728192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7116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Unidade ou Departamento de TI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339102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Não integrada </a:t>
            </a:r>
            <a:r>
              <a:rPr lang="pt-BR" dirty="0" smtClean="0"/>
              <a:t>ao negócio:</a:t>
            </a:r>
          </a:p>
          <a:p>
            <a:pPr lvl="1"/>
            <a:r>
              <a:rPr lang="pt-BR" dirty="0" smtClean="0"/>
              <a:t>Pouca contribuição e valor;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Operacional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Suporte;</a:t>
            </a:r>
          </a:p>
          <a:p>
            <a:pPr lvl="1"/>
            <a:r>
              <a:rPr lang="pt-BR" dirty="0" smtClean="0"/>
              <a:t>Visto como </a:t>
            </a:r>
            <a:r>
              <a:rPr lang="pt-BR" dirty="0" smtClean="0">
                <a:solidFill>
                  <a:srgbClr val="FFFF00"/>
                </a:solidFill>
              </a:rPr>
              <a:t>custo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8470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Unidade ou Departamento de TI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339102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Integrada</a:t>
            </a:r>
            <a:r>
              <a:rPr lang="pt-BR" dirty="0" smtClean="0"/>
              <a:t> ao negócio:</a:t>
            </a:r>
          </a:p>
          <a:p>
            <a:pPr lvl="1"/>
            <a:r>
              <a:rPr lang="pt-BR" dirty="0" smtClean="0"/>
              <a:t>Fator crítico para o sucesso;</a:t>
            </a:r>
          </a:p>
          <a:p>
            <a:pPr lvl="1"/>
            <a:r>
              <a:rPr lang="pt-BR" dirty="0" smtClean="0"/>
              <a:t>Parceiro </a:t>
            </a:r>
            <a:r>
              <a:rPr lang="pt-BR" dirty="0" smtClean="0">
                <a:solidFill>
                  <a:srgbClr val="FFFF00"/>
                </a:solidFill>
              </a:rPr>
              <a:t>estratégico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Visto como </a:t>
            </a:r>
            <a:r>
              <a:rPr lang="pt-BR" dirty="0" smtClean="0">
                <a:solidFill>
                  <a:srgbClr val="FFFF00"/>
                </a:solidFill>
              </a:rPr>
              <a:t>investimento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Mudança total de paradigma e visão da </a:t>
            </a:r>
            <a:r>
              <a:rPr lang="pt-BR" dirty="0" smtClean="0">
                <a:solidFill>
                  <a:srgbClr val="FFFF00"/>
                </a:solidFill>
              </a:rPr>
              <a:t>gestão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7819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Unidade ou Departamento de </a:t>
            </a:r>
            <a:r>
              <a:rPr lang="pt-BR" dirty="0" smtClean="0"/>
              <a:t>TI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456605"/>
          </a:xfrm>
        </p:spPr>
        <p:txBody>
          <a:bodyPr/>
          <a:lstStyle/>
          <a:p>
            <a:r>
              <a:rPr lang="pt-BR" dirty="0" smtClean="0"/>
              <a:t>Estrutura organizacional bem definida;</a:t>
            </a:r>
          </a:p>
          <a:p>
            <a:r>
              <a:rPr lang="pt-BR" dirty="0" smtClean="0"/>
              <a:t>Responsabilidades claras;</a:t>
            </a:r>
          </a:p>
          <a:p>
            <a:r>
              <a:rPr lang="pt-BR" dirty="0" smtClean="0"/>
              <a:t>Documentação e divulgação de processos;</a:t>
            </a:r>
          </a:p>
          <a:p>
            <a:r>
              <a:rPr lang="pt-BR" dirty="0" smtClean="0"/>
              <a:t>Políticas de pessoal adequadas:</a:t>
            </a:r>
          </a:p>
          <a:p>
            <a:pPr lvl="1"/>
            <a:r>
              <a:rPr lang="pt-BR" dirty="0" smtClean="0"/>
              <a:t>seleção, funções, treinamento, avaliação de desempenho</a:t>
            </a:r>
          </a:p>
          <a:p>
            <a:endParaRPr lang="pt-BR" dirty="0" smtClean="0"/>
          </a:p>
          <a:p>
            <a:r>
              <a:rPr lang="pt-BR" dirty="0" smtClean="0"/>
              <a:t>Necessária para o bom </a:t>
            </a:r>
            <a:r>
              <a:rPr lang="pt-BR" dirty="0" smtClean="0">
                <a:solidFill>
                  <a:srgbClr val="FFFF00"/>
                </a:solidFill>
              </a:rPr>
              <a:t>gerenciamento de recursos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01105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Conteúdo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988989"/>
          </a:xfrm>
        </p:spPr>
        <p:txBody>
          <a:bodyPr/>
          <a:lstStyle/>
          <a:p>
            <a:pPr marL="393192" indent="-393192" algn="l" defTabSz="914400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FontTx/>
            </a:pPr>
            <a:r>
              <a:rPr lang="pt-BR" sz="3200" b="0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Portfólio de TI;</a:t>
            </a:r>
          </a:p>
          <a:p>
            <a:pPr marL="393192" indent="-393192" algn="l" defTabSz="914400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FontTx/>
            </a:pPr>
            <a:r>
              <a:rPr lang="pt-BR" dirty="0" smtClean="0">
                <a:solidFill>
                  <a:srgbClr val="FFFFFF"/>
                </a:solidFill>
              </a:rPr>
              <a:t>Unidade ou Departamento de TI.</a:t>
            </a:r>
          </a:p>
        </p:txBody>
      </p:sp>
    </p:spTree>
    <p:extLst>
      <p:ext uri="{BB962C8B-B14F-4D97-AF65-F5344CB8AC3E}">
        <p14:creationId xmlns:p14="http://schemas.microsoft.com/office/powerpoint/2010/main" val="2089071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Processos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284250"/>
          </a:xfrm>
        </p:spPr>
        <p:txBody>
          <a:bodyPr/>
          <a:lstStyle/>
          <a:p>
            <a:r>
              <a:rPr lang="pt-BR" dirty="0" smtClean="0"/>
              <a:t>As organizações buscam gerenciar seus </a:t>
            </a:r>
            <a:r>
              <a:rPr lang="pt-BR" dirty="0" smtClean="0">
                <a:solidFill>
                  <a:srgbClr val="FFFF00"/>
                </a:solidFill>
              </a:rPr>
              <a:t>processos internos </a:t>
            </a:r>
            <a:r>
              <a:rPr lang="pt-BR" dirty="0" smtClean="0"/>
              <a:t>e a comunicação com os </a:t>
            </a:r>
            <a:r>
              <a:rPr lang="pt-BR" dirty="0" smtClean="0">
                <a:solidFill>
                  <a:srgbClr val="FFFF00"/>
                </a:solidFill>
              </a:rPr>
              <a:t>processos externos</a:t>
            </a:r>
            <a:r>
              <a:rPr lang="pt-BR" dirty="0" smtClean="0"/>
              <a:t>;</a:t>
            </a:r>
          </a:p>
          <a:p>
            <a:r>
              <a:rPr lang="pt-BR" dirty="0" smtClean="0"/>
              <a:t>Visam identificar as interfaces entre processos, responsabilidades das áreas, das pessoas e o desempenho. (</a:t>
            </a:r>
            <a:r>
              <a:rPr lang="pt-BR" dirty="0" smtClean="0">
                <a:solidFill>
                  <a:srgbClr val="FFFF00"/>
                </a:solidFill>
              </a:rPr>
              <a:t>indicadores e metas</a:t>
            </a:r>
            <a:r>
              <a:rPr lang="pt-BR" dirty="0" smtClean="0"/>
              <a:t>).</a:t>
            </a: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i="1" dirty="0" smtClean="0"/>
              <a:t>“</a:t>
            </a:r>
            <a:r>
              <a:rPr lang="pt-BR" i="1" dirty="0"/>
              <a:t>Se você não pode </a:t>
            </a:r>
            <a:r>
              <a:rPr lang="pt-BR" i="1" dirty="0">
                <a:solidFill>
                  <a:srgbClr val="FFFF00"/>
                </a:solidFill>
              </a:rPr>
              <a:t>medir</a:t>
            </a:r>
            <a:r>
              <a:rPr lang="pt-BR" i="1" dirty="0"/>
              <a:t>, você não pode </a:t>
            </a:r>
            <a:r>
              <a:rPr lang="pt-BR" i="1" dirty="0">
                <a:solidFill>
                  <a:srgbClr val="FFFF00"/>
                </a:solidFill>
              </a:rPr>
              <a:t>gerenciar</a:t>
            </a:r>
            <a:r>
              <a:rPr lang="pt-BR" i="1" dirty="0"/>
              <a:t>” (Peter Drucker</a:t>
            </a:r>
            <a:r>
              <a:rPr lang="pt-BR" i="1" dirty="0" smtClean="0"/>
              <a:t>)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4970575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Processos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256276"/>
          </a:xfrm>
        </p:spPr>
        <p:txBody>
          <a:bodyPr/>
          <a:lstStyle/>
          <a:p>
            <a:r>
              <a:rPr lang="pt-BR" dirty="0"/>
              <a:t>Com o aumento do peso de importância dentro da organização, a TI passou a ter vários </a:t>
            </a:r>
            <a:r>
              <a:rPr lang="pt-BR" dirty="0" smtClean="0"/>
              <a:t>desafios:</a:t>
            </a:r>
          </a:p>
          <a:p>
            <a:pPr lvl="1"/>
            <a:r>
              <a:rPr lang="pt-BR" dirty="0">
                <a:solidFill>
                  <a:srgbClr val="FFFF00"/>
                </a:solidFill>
              </a:rPr>
              <a:t>Adaptar-se</a:t>
            </a:r>
            <a:r>
              <a:rPr lang="pt-BR" dirty="0"/>
              <a:t> </a:t>
            </a:r>
            <a:r>
              <a:rPr lang="pt-BR" dirty="0" smtClean="0"/>
              <a:t>às mudanças </a:t>
            </a:r>
            <a:r>
              <a:rPr lang="pt-BR" dirty="0"/>
              <a:t>de </a:t>
            </a:r>
            <a:r>
              <a:rPr lang="pt-BR" dirty="0" smtClean="0"/>
              <a:t>negócio;</a:t>
            </a:r>
          </a:p>
          <a:p>
            <a:pPr lvl="1"/>
            <a:r>
              <a:rPr lang="pt-BR" dirty="0">
                <a:solidFill>
                  <a:srgbClr val="FFFF00"/>
                </a:solidFill>
              </a:rPr>
              <a:t>Continuidade </a:t>
            </a:r>
            <a:r>
              <a:rPr lang="pt-BR" dirty="0"/>
              <a:t>dos serviços de TI;</a:t>
            </a:r>
          </a:p>
          <a:p>
            <a:pPr lvl="1"/>
            <a:r>
              <a:rPr lang="pt-BR" dirty="0">
                <a:solidFill>
                  <a:srgbClr val="FFFF00"/>
                </a:solidFill>
              </a:rPr>
              <a:t>Segurança </a:t>
            </a:r>
            <a:r>
              <a:rPr lang="pt-BR" dirty="0"/>
              <a:t>da </a:t>
            </a:r>
            <a:r>
              <a:rPr lang="pt-BR" dirty="0" smtClean="0"/>
              <a:t>informação;</a:t>
            </a:r>
            <a:endParaRPr lang="pt-BR" dirty="0"/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Reduzir custos </a:t>
            </a:r>
            <a:r>
              <a:rPr lang="pt-BR" dirty="0" smtClean="0"/>
              <a:t>internos;</a:t>
            </a:r>
          </a:p>
          <a:p>
            <a:pPr lvl="1"/>
            <a:r>
              <a:rPr lang="pt-BR" dirty="0"/>
              <a:t>Justificar o </a:t>
            </a:r>
            <a:r>
              <a:rPr lang="pt-BR" dirty="0" smtClean="0">
                <a:solidFill>
                  <a:srgbClr val="FFFF00"/>
                </a:solidFill>
              </a:rPr>
              <a:t>ROI</a:t>
            </a:r>
            <a:r>
              <a:rPr lang="pt-BR" dirty="0"/>
              <a:t>.</a:t>
            </a:r>
          </a:p>
        </p:txBody>
      </p:sp>
      <p:grpSp>
        <p:nvGrpSpPr>
          <p:cNvPr id="18" name="Grupo 17"/>
          <p:cNvGrpSpPr/>
          <p:nvPr/>
        </p:nvGrpSpPr>
        <p:grpSpPr>
          <a:xfrm flipH="1">
            <a:off x="3420381" y="2708920"/>
            <a:ext cx="5342619" cy="3694418"/>
            <a:chOff x="39190" y="2830926"/>
            <a:chExt cx="5342619" cy="3694418"/>
          </a:xfrm>
        </p:grpSpPr>
        <p:grpSp>
          <p:nvGrpSpPr>
            <p:cNvPr id="15" name="Grupo 14"/>
            <p:cNvGrpSpPr/>
            <p:nvPr/>
          </p:nvGrpSpPr>
          <p:grpSpPr>
            <a:xfrm>
              <a:off x="179512" y="4361515"/>
              <a:ext cx="4905564" cy="2163829"/>
              <a:chOff x="2081367" y="3143268"/>
              <a:chExt cx="4905564" cy="2163829"/>
            </a:xfrm>
          </p:grpSpPr>
          <p:sp>
            <p:nvSpPr>
              <p:cNvPr id="4" name="Triângulo isósceles 3"/>
              <p:cNvSpPr/>
              <p:nvPr/>
            </p:nvSpPr>
            <p:spPr bwMode="auto">
              <a:xfrm>
                <a:off x="4211960" y="4509120"/>
                <a:ext cx="504056" cy="797977"/>
              </a:xfrm>
              <a:prstGeom prst="triangl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5" name="Retângulo 4"/>
              <p:cNvSpPr/>
              <p:nvPr/>
            </p:nvSpPr>
            <p:spPr bwMode="auto">
              <a:xfrm rot="1253222">
                <a:off x="2081367" y="4365104"/>
                <a:ext cx="4765242" cy="14401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grpSp>
            <p:nvGrpSpPr>
              <p:cNvPr id="9" name="Grupo 8"/>
              <p:cNvGrpSpPr/>
              <p:nvPr/>
            </p:nvGrpSpPr>
            <p:grpSpPr>
              <a:xfrm>
                <a:off x="6266851" y="4748959"/>
                <a:ext cx="720080" cy="432048"/>
                <a:chOff x="7380312" y="5307097"/>
                <a:chExt cx="720080" cy="432048"/>
              </a:xfrm>
            </p:grpSpPr>
            <p:sp>
              <p:nvSpPr>
                <p:cNvPr id="8" name="Retângulo 7"/>
                <p:cNvSpPr/>
                <p:nvPr/>
              </p:nvSpPr>
              <p:spPr bwMode="auto">
                <a:xfrm>
                  <a:off x="7380312" y="5307097"/>
                  <a:ext cx="720080" cy="167902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 sz="23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  <p:sp>
              <p:nvSpPr>
                <p:cNvPr id="7" name="Elipse 6"/>
                <p:cNvSpPr/>
                <p:nvPr/>
              </p:nvSpPr>
              <p:spPr bwMode="auto">
                <a:xfrm>
                  <a:off x="7593937" y="5474999"/>
                  <a:ext cx="292829" cy="264146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 sz="23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</p:grpSp>
          <p:grpSp>
            <p:nvGrpSpPr>
              <p:cNvPr id="12" name="Grupo 11"/>
              <p:cNvGrpSpPr/>
              <p:nvPr/>
            </p:nvGrpSpPr>
            <p:grpSpPr>
              <a:xfrm>
                <a:off x="2089668" y="3143268"/>
                <a:ext cx="720080" cy="432048"/>
                <a:chOff x="1000764" y="2574928"/>
                <a:chExt cx="720080" cy="432048"/>
              </a:xfrm>
            </p:grpSpPr>
            <p:sp>
              <p:nvSpPr>
                <p:cNvPr id="10" name="Retângulo 9"/>
                <p:cNvSpPr/>
                <p:nvPr/>
              </p:nvSpPr>
              <p:spPr bwMode="auto">
                <a:xfrm>
                  <a:off x="1000764" y="2574928"/>
                  <a:ext cx="720080" cy="167902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 sz="23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  <p:sp>
              <p:nvSpPr>
                <p:cNvPr id="11" name="Elipse 10"/>
                <p:cNvSpPr/>
                <p:nvPr/>
              </p:nvSpPr>
              <p:spPr bwMode="auto">
                <a:xfrm>
                  <a:off x="1214389" y="2742830"/>
                  <a:ext cx="292829" cy="264146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 sz="23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</p:grpSp>
        </p:grpSp>
        <p:pic>
          <p:nvPicPr>
            <p:cNvPr id="7174" name="Picture 6" descr="http://static1.squarespace.com/static/50adc8ebe4b0e23b1e8a36cb/t/53121d67e4b0e36de295dfad/1393696103156/smartphon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899" y="5204407"/>
              <a:ext cx="1135910" cy="1098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 descr="https://upload.wikimedia.org/wikipedia/it/1/1f/MIC-TORINO-PC_XT_Model_286-640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57" r="10660"/>
            <a:stretch/>
          </p:blipFill>
          <p:spPr bwMode="auto">
            <a:xfrm>
              <a:off x="39190" y="2830926"/>
              <a:ext cx="2331959" cy="2221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6036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Processos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200876"/>
          </a:xfrm>
        </p:spPr>
        <p:txBody>
          <a:bodyPr/>
          <a:lstStyle/>
          <a:p>
            <a:r>
              <a:rPr lang="pt-BR" dirty="0" smtClean="0"/>
              <a:t>Sempre é possível melhorar:</a:t>
            </a:r>
          </a:p>
          <a:p>
            <a:pPr lvl="1"/>
            <a:r>
              <a:rPr lang="pt-BR" dirty="0" smtClean="0"/>
              <a:t>Sistemas de </a:t>
            </a:r>
            <a:r>
              <a:rPr lang="pt-BR" dirty="0" smtClean="0">
                <a:solidFill>
                  <a:srgbClr val="FFFF00"/>
                </a:solidFill>
              </a:rPr>
              <a:t>qualidade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Melhoria contínua </a:t>
            </a:r>
            <a:r>
              <a:rPr lang="pt-BR" dirty="0" smtClean="0"/>
              <a:t>de processos;</a:t>
            </a:r>
          </a:p>
          <a:p>
            <a:pPr lvl="1"/>
            <a:r>
              <a:rPr lang="pt-BR" dirty="0" smtClean="0"/>
              <a:t>Programas de qualidade total em </a:t>
            </a:r>
            <a:r>
              <a:rPr lang="pt-BR" dirty="0" smtClean="0">
                <a:solidFill>
                  <a:srgbClr val="FFFF00"/>
                </a:solidFill>
              </a:rPr>
              <a:t>vários níveis </a:t>
            </a:r>
            <a:r>
              <a:rPr lang="pt-BR" dirty="0" smtClean="0"/>
              <a:t>organizacionais;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Metodologias</a:t>
            </a:r>
            <a:r>
              <a:rPr lang="pt-BR" dirty="0" smtClean="0"/>
              <a:t>; e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Boas práticas</a:t>
            </a:r>
            <a:r>
              <a:rPr lang="pt-BR" dirty="0" smtClean="0"/>
              <a:t>.</a:t>
            </a:r>
          </a:p>
        </p:txBody>
      </p:sp>
      <p:pic>
        <p:nvPicPr>
          <p:cNvPr id="3078" name="Picture 6" descr="http://casadaconsultoria.com.br/wp-content/uploads/2013/02/gestao-processos-300x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5936" y="3284984"/>
            <a:ext cx="4248472" cy="308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654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Responda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841052"/>
          </a:xfrm>
        </p:spPr>
        <p:txBody>
          <a:bodyPr/>
          <a:lstStyle/>
          <a:p>
            <a:r>
              <a:rPr lang="pt-BR" dirty="0" smtClean="0"/>
              <a:t>O que é portfólio em TI?</a:t>
            </a:r>
          </a:p>
          <a:p>
            <a:r>
              <a:rPr lang="pt-BR" dirty="0" smtClean="0"/>
              <a:t>Que consequências podem surgir ao não se possuir um portfólio?</a:t>
            </a:r>
          </a:p>
          <a:p>
            <a:r>
              <a:rPr lang="pt-BR" dirty="0"/>
              <a:t>Como pode ser construído e apresentado? </a:t>
            </a:r>
            <a:r>
              <a:rPr lang="pt-BR"/>
              <a:t>(lembre-se que a TI pode ser um departamento ou um provedor de </a:t>
            </a:r>
            <a:r>
              <a:rPr lang="pt-BR"/>
              <a:t>serviços</a:t>
            </a:r>
            <a:r>
              <a:rPr lang="pt-BR" smtClean="0"/>
              <a:t>)</a:t>
            </a:r>
            <a:endParaRPr lang="pt-BR" dirty="0" smtClean="0"/>
          </a:p>
          <a:p>
            <a:r>
              <a:rPr lang="pt-BR" dirty="0" smtClean="0"/>
              <a:t>Por que é importante entender os processos da empresa? </a:t>
            </a:r>
            <a:r>
              <a:rPr lang="pt-BR" dirty="0" smtClean="0"/>
              <a:t>Qual a ligação com o portfólio da TI?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9050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Referências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163395"/>
          </a:xfrm>
        </p:spPr>
        <p:txBody>
          <a:bodyPr/>
          <a:lstStyle/>
          <a:p>
            <a:r>
              <a:rPr lang="pt-BR" sz="2800" dirty="0" smtClean="0"/>
              <a:t>VARAJÃO</a:t>
            </a:r>
            <a:r>
              <a:rPr lang="pt-BR" sz="2800" dirty="0"/>
              <a:t>, F. F.. </a:t>
            </a:r>
            <a:r>
              <a:rPr lang="pt-BR" sz="2800" i="1" dirty="0" smtClean="0"/>
              <a:t>Planejamento Estratégico de TI</a:t>
            </a:r>
            <a:r>
              <a:rPr lang="pt-BR" sz="2800" dirty="0" smtClean="0"/>
              <a:t>. </a:t>
            </a:r>
            <a:r>
              <a:rPr lang="pt-BR" sz="2800" dirty="0"/>
              <a:t>FIC – Faculdades Integradas </a:t>
            </a:r>
            <a:r>
              <a:rPr lang="pt-BR" sz="2800" dirty="0" err="1"/>
              <a:t>Campograndenses</a:t>
            </a:r>
            <a:r>
              <a:rPr lang="pt-BR" sz="2800" dirty="0"/>
              <a:t>. Rio de Janeiro, </a:t>
            </a:r>
            <a:r>
              <a:rPr lang="pt-BR" sz="2800" dirty="0" smtClean="0"/>
              <a:t>2017. </a:t>
            </a:r>
            <a:r>
              <a:rPr lang="pt-BR" sz="2800" dirty="0"/>
              <a:t>(Apostila)</a:t>
            </a:r>
          </a:p>
        </p:txBody>
      </p:sp>
    </p:spTree>
    <p:extLst>
      <p:ext uri="{BB962C8B-B14F-4D97-AF65-F5344CB8AC3E}">
        <p14:creationId xmlns:p14="http://schemas.microsoft.com/office/powerpoint/2010/main" val="1476826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Questões que estão por vir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09930" y="1268760"/>
            <a:ext cx="8054975" cy="4306888"/>
          </a:xfrm>
        </p:spPr>
        <p:txBody>
          <a:bodyPr/>
          <a:lstStyle/>
          <a:p>
            <a:r>
              <a:rPr lang="pt-BR" altLang="pt-BR" sz="3600" dirty="0"/>
              <a:t>Como alcançar esses objetivos?</a:t>
            </a:r>
          </a:p>
          <a:p>
            <a:r>
              <a:rPr lang="pt-BR" altLang="pt-BR" sz="3600" dirty="0"/>
              <a:t>Como garantir que esses objetivos serão cumpridos?</a:t>
            </a:r>
          </a:p>
          <a:p>
            <a:r>
              <a:rPr lang="pt-BR" altLang="pt-BR" sz="3600" dirty="0"/>
              <a:t>Como acompanhar o andamento da execução dos projetos para atingir os objetivos?</a:t>
            </a:r>
          </a:p>
        </p:txBody>
      </p:sp>
    </p:spTree>
    <p:extLst>
      <p:ext uri="{BB962C8B-B14F-4D97-AF65-F5344CB8AC3E}">
        <p14:creationId xmlns:p14="http://schemas.microsoft.com/office/powerpoint/2010/main" val="1913946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Resposta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BR" sz="4000" dirty="0"/>
              <a:t>As questões apresentadas estão relacionadas a Gestão de Projetos e Portfólio, também conhecida como PPM (</a:t>
            </a:r>
            <a:r>
              <a:rPr lang="pt-BR" altLang="pt-BR" sz="4000" i="1" dirty="0"/>
              <a:t>Project </a:t>
            </a:r>
            <a:r>
              <a:rPr lang="pt-BR" altLang="pt-BR" sz="4000" i="1" dirty="0" err="1"/>
              <a:t>and</a:t>
            </a:r>
            <a:r>
              <a:rPr lang="pt-BR" altLang="pt-BR" sz="4000" i="1" dirty="0"/>
              <a:t> Portfólio Manager</a:t>
            </a:r>
            <a:r>
              <a:rPr lang="pt-BR" altLang="pt-BR" sz="4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56986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Portfólio de T.I.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68760"/>
            <a:ext cx="7981950" cy="4235450"/>
          </a:xfrm>
        </p:spPr>
        <p:txBody>
          <a:bodyPr/>
          <a:lstStyle/>
          <a:p>
            <a:r>
              <a:rPr lang="pt-BR" altLang="pt-BR" sz="3600" dirty="0"/>
              <a:t>Pode ser composto de projetos e serviços, este será o principal instrumento de alinhamento da estratégia com o dia-a-dia da área de TI. </a:t>
            </a:r>
          </a:p>
        </p:txBody>
      </p:sp>
    </p:spTree>
    <p:extLst>
      <p:ext uri="{BB962C8B-B14F-4D97-AF65-F5344CB8AC3E}">
        <p14:creationId xmlns:p14="http://schemas.microsoft.com/office/powerpoint/2010/main" val="4194052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Portfólio de T.I.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612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Portfólio de T.I.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24744"/>
            <a:ext cx="8305800" cy="4235450"/>
          </a:xfrm>
        </p:spPr>
        <p:txBody>
          <a:bodyPr>
            <a:normAutofit/>
          </a:bodyPr>
          <a:lstStyle/>
          <a:p>
            <a:r>
              <a:rPr lang="pt-BR" altLang="pt-BR" sz="2800" dirty="0"/>
              <a:t>Segundo a proposta de Benson, </a:t>
            </a:r>
            <a:r>
              <a:rPr lang="pt-BR" altLang="pt-BR" sz="2800" dirty="0" err="1"/>
              <a:t>Bugnitz</a:t>
            </a:r>
            <a:r>
              <a:rPr lang="pt-BR" altLang="pt-BR" sz="2800" dirty="0"/>
              <a:t> &amp; Walton (2004), pode ser representado através de:</a:t>
            </a:r>
          </a:p>
          <a:p>
            <a:pPr lvl="1"/>
            <a:r>
              <a:rPr lang="pt-BR" altLang="pt-BR" sz="2400" dirty="0"/>
              <a:t>aplicações (desenvolvimento e aquisição de aplicações)</a:t>
            </a:r>
          </a:p>
          <a:p>
            <a:pPr lvl="1"/>
            <a:r>
              <a:rPr lang="pt-BR" altLang="pt-BR" sz="2400" dirty="0" smtClean="0"/>
              <a:t>infraestrutura </a:t>
            </a:r>
            <a:r>
              <a:rPr lang="pt-BR" altLang="pt-BR" sz="2400" dirty="0"/>
              <a:t>(projetos de desenvolvimento de </a:t>
            </a:r>
            <a:r>
              <a:rPr lang="pt-BR" altLang="pt-BR" sz="2400" dirty="0" smtClean="0"/>
              <a:t>infraestrutura</a:t>
            </a:r>
            <a:r>
              <a:rPr lang="pt-BR" altLang="pt-BR" sz="2400" dirty="0"/>
              <a:t>)</a:t>
            </a:r>
          </a:p>
          <a:p>
            <a:pPr lvl="1"/>
            <a:r>
              <a:rPr lang="pt-BR" altLang="pt-BR" sz="2400" dirty="0"/>
              <a:t>serviços (projetos de desenvolvimento de serviços)</a:t>
            </a:r>
          </a:p>
          <a:p>
            <a:pPr lvl="1"/>
            <a:r>
              <a:rPr lang="pt-BR" altLang="pt-BR" sz="2400" dirty="0"/>
              <a:t>gestão (projetos de implantação de processos, ferramentas etc.)</a:t>
            </a:r>
          </a:p>
          <a:p>
            <a:pPr lvl="1"/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3586620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Portfólio de T.I.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8305800" cy="4235450"/>
          </a:xfrm>
        </p:spPr>
        <p:txBody>
          <a:bodyPr>
            <a:normAutofit/>
          </a:bodyPr>
          <a:lstStyle/>
          <a:p>
            <a:r>
              <a:rPr lang="pt-BR" altLang="pt-BR" sz="3200" dirty="0"/>
              <a:t>Na perspectiva de negócio, as aplicações podem ser classificadas em estratégica, fábrica, obrigatório e nova estratégia (novo produto/negócio</a:t>
            </a:r>
            <a:r>
              <a:rPr lang="pt-BR" altLang="pt-BR" sz="3200" dirty="0" smtClean="0"/>
              <a:t>).</a:t>
            </a:r>
            <a:endParaRPr lang="pt-BR" altLang="pt-BR" sz="3200" dirty="0"/>
          </a:p>
        </p:txBody>
      </p:sp>
    </p:spTree>
    <p:extLst>
      <p:ext uri="{BB962C8B-B14F-4D97-AF65-F5344CB8AC3E}">
        <p14:creationId xmlns:p14="http://schemas.microsoft.com/office/powerpoint/2010/main" val="2705638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Buscamos responder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BR" sz="3200" dirty="0"/>
              <a:t>T.I. está trabalhando nos projetos certos?</a:t>
            </a:r>
          </a:p>
        </p:txBody>
      </p:sp>
    </p:spTree>
    <p:extLst>
      <p:ext uri="{BB962C8B-B14F-4D97-AF65-F5344CB8AC3E}">
        <p14:creationId xmlns:p14="http://schemas.microsoft.com/office/powerpoint/2010/main" val="3056385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FEUC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ma FEUC" id="{B2B82C96-EDA3-4194-BBCE-6970A3170711}" vid="{16526833-0511-4A6E-8BAA-C595FC14324E}"/>
    </a:ext>
  </a:extLst>
</a:theme>
</file>

<file path=ppt/theme/theme2.xml><?xml version="1.0" encoding="utf-8"?>
<a:theme xmlns:a="http://schemas.openxmlformats.org/drawingml/2006/main" name="Branco com fonte Courier para slides de código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Branco com fonte Courier para slides de código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FEUC</Template>
  <TotalTime>178</TotalTime>
  <Words>1041</Words>
  <Application>Microsoft Office PowerPoint</Application>
  <PresentationFormat>Apresentação na tela (4:3)</PresentationFormat>
  <Paragraphs>106</Paragraphs>
  <Slides>24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Courier New</vt:lpstr>
      <vt:lpstr>Segoe</vt:lpstr>
      <vt:lpstr>Wingdings</vt:lpstr>
      <vt:lpstr>Tema FEUC</vt:lpstr>
      <vt:lpstr>Branco com fonte Courier para slides de código</vt:lpstr>
      <vt:lpstr>1_Branco com fonte Courier para slides de código</vt:lpstr>
      <vt:lpstr>PLANEJAMENTO ESTRATÉGICO DE TI</vt:lpstr>
      <vt:lpstr>Conteúdo</vt:lpstr>
      <vt:lpstr>Questões que estão por vir</vt:lpstr>
      <vt:lpstr>Resposta</vt:lpstr>
      <vt:lpstr>Portfólio de T.I.</vt:lpstr>
      <vt:lpstr>Portfólio de T.I.</vt:lpstr>
      <vt:lpstr>Portfólio de T.I.</vt:lpstr>
      <vt:lpstr>Portfólio de T.I.</vt:lpstr>
      <vt:lpstr>Buscamos responder</vt:lpstr>
      <vt:lpstr>Consequência de não possuir Portfólio</vt:lpstr>
      <vt:lpstr>Estratégia</vt:lpstr>
      <vt:lpstr>Resposta</vt:lpstr>
      <vt:lpstr>Escolhas</vt:lpstr>
      <vt:lpstr>Rational Portfólio Manager </vt:lpstr>
      <vt:lpstr>Apresentação do PowerPoint</vt:lpstr>
      <vt:lpstr>Unidade ou Departamento de TI</vt:lpstr>
      <vt:lpstr>Unidade ou Departamento de TI</vt:lpstr>
      <vt:lpstr>Unidade ou Departamento de TI</vt:lpstr>
      <vt:lpstr>Unidade ou Departamento de TI</vt:lpstr>
      <vt:lpstr>Processos</vt:lpstr>
      <vt:lpstr>Processos</vt:lpstr>
      <vt:lpstr>Processos</vt:lpstr>
      <vt:lpstr>Responda</vt:lpstr>
      <vt:lpstr>Referências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Planejamento Estratégico de TI</dc:title>
  <dc:creator>Varajão</dc:creator>
  <cp:lastModifiedBy>varajao</cp:lastModifiedBy>
  <cp:revision>20</cp:revision>
  <dcterms:created xsi:type="dcterms:W3CDTF">2014-04-01T21:25:56Z</dcterms:created>
  <dcterms:modified xsi:type="dcterms:W3CDTF">2017-08-17T22:25:30Z</dcterms:modified>
</cp:coreProperties>
</file>