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30"/>
  </p:notesMasterIdLst>
  <p:sldIdLst>
    <p:sldId id="271" r:id="rId4"/>
    <p:sldId id="310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5" r:id="rId23"/>
    <p:sldId id="336" r:id="rId24"/>
    <p:sldId id="334" r:id="rId25"/>
    <p:sldId id="337" r:id="rId26"/>
    <p:sldId id="338" r:id="rId27"/>
    <p:sldId id="339" r:id="rId28"/>
    <p:sldId id="311" r:id="rId2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8/31/2017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34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8/31/2017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35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04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Classificando Processos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b="1" dirty="0"/>
              <a:t>Processos </a:t>
            </a:r>
            <a:r>
              <a:rPr lang="pt-BR" altLang="pt-BR" b="1" dirty="0" smtClean="0"/>
              <a:t>Funcionais ou de Apoio</a:t>
            </a:r>
            <a:r>
              <a:rPr lang="pt-BR" altLang="pt-BR" dirty="0" smtClean="0"/>
              <a:t>: </a:t>
            </a:r>
            <a:r>
              <a:rPr lang="pt-BR" altLang="pt-BR" dirty="0"/>
              <a:t>Têm seu início e término no contexto de uma mesma função ou especialidade. Exemplos de função: Compras, Contabilidade, Finanças...</a:t>
            </a:r>
            <a:endParaRPr lang="pt-BR" altLang="ko-KR" b="1" dirty="0">
              <a:ea typeface="굴림" panose="020B0600000101010101" pitchFamily="34" charset="-127"/>
            </a:endParaRPr>
          </a:p>
          <a:p>
            <a:r>
              <a:rPr lang="pt-BR" altLang="ko-KR" b="1" dirty="0">
                <a:ea typeface="굴림" panose="020B0600000101010101" pitchFamily="34" charset="-127"/>
              </a:rPr>
              <a:t>Processos de </a:t>
            </a:r>
            <a:r>
              <a:rPr lang="pt-BR" altLang="ko-KR" b="1" dirty="0" smtClean="0">
                <a:ea typeface="굴림" panose="020B0600000101010101" pitchFamily="34" charset="-127"/>
              </a:rPr>
              <a:t>Negócio ou Finalísticos</a:t>
            </a:r>
            <a:r>
              <a:rPr lang="pt-BR" altLang="ko-KR" dirty="0" smtClean="0">
                <a:ea typeface="굴림" panose="020B0600000101010101" pitchFamily="34" charset="-127"/>
              </a:rPr>
              <a:t>: </a:t>
            </a:r>
            <a:r>
              <a:rPr lang="pt-BR" altLang="ko-KR" dirty="0">
                <a:ea typeface="굴림" panose="020B0600000101010101" pitchFamily="34" charset="-127"/>
              </a:rPr>
              <a:t>São aqueles que se servem das diversas funções organizacionais para gerar produtos mais diretamente relacionados à razão de existir da organização 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4311069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Processos </a:t>
            </a:r>
            <a:r>
              <a:rPr lang="pt-BR" altLang="pt-BR" dirty="0" smtClean="0"/>
              <a:t>funcionais ou de </a:t>
            </a:r>
            <a:r>
              <a:rPr lang="pt-BR" altLang="pt-BR" dirty="0"/>
              <a:t>Apoio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Geralmente, produzem resultados imperceptíveis para os clientes externos, mas são essenciais para a gestão efetiva da organização;</a:t>
            </a:r>
          </a:p>
          <a:p>
            <a:pPr>
              <a:lnSpc>
                <a:spcPct val="90000"/>
              </a:lnSpc>
            </a:pPr>
            <a:r>
              <a:rPr lang="pt-BR" altLang="pt-BR"/>
              <a:t>São centrados na organização;</a:t>
            </a:r>
          </a:p>
          <a:p>
            <a:pPr>
              <a:lnSpc>
                <a:spcPct val="90000"/>
              </a:lnSpc>
            </a:pPr>
            <a:r>
              <a:rPr lang="pt-BR" altLang="pt-BR"/>
              <a:t>Viabilizam o funcionamento dos vários subsistemas da organização;</a:t>
            </a:r>
          </a:p>
          <a:p>
            <a:pPr>
              <a:lnSpc>
                <a:spcPct val="90000"/>
              </a:lnSpc>
            </a:pPr>
            <a:r>
              <a:rPr lang="pt-BR" altLang="pt-BR"/>
              <a:t>Garantem o suporte adequado aos processos finalísticos.</a:t>
            </a:r>
          </a:p>
        </p:txBody>
      </p:sp>
    </p:spTree>
    <p:extLst>
      <p:ext uri="{BB962C8B-B14F-4D97-AF65-F5344CB8AC3E}">
        <p14:creationId xmlns:p14="http://schemas.microsoft.com/office/powerpoint/2010/main" val="42135341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Processos de </a:t>
            </a:r>
            <a:r>
              <a:rPr lang="pt-BR" altLang="pt-BR" dirty="0" smtClean="0"/>
              <a:t>negócio ou Finalísticos</a:t>
            </a:r>
            <a:endParaRPr lang="pt-BR" altLang="pt-B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dirty="0"/>
              <a:t>Caracterizam a atuação da organização e são apoiados por outros processos internos, resultando no produto ou serviço que é recebido por um cliente externo;</a:t>
            </a:r>
          </a:p>
          <a:p>
            <a:r>
              <a:rPr lang="pt-BR" altLang="pt-BR" dirty="0"/>
              <a:t>São ligados à essência do funcionamento da organização;</a:t>
            </a:r>
          </a:p>
          <a:p>
            <a:r>
              <a:rPr lang="pt-BR" altLang="pt-BR" dirty="0"/>
              <a:t>São apoiados por outros processos internos;</a:t>
            </a:r>
          </a:p>
          <a:p>
            <a:r>
              <a:rPr lang="pt-BR" altLang="pt-BR" dirty="0"/>
              <a:t>Resultam no serviço ou produto que é recebido pelo cliente externo. </a:t>
            </a:r>
          </a:p>
        </p:txBody>
      </p:sp>
    </p:spTree>
    <p:extLst>
      <p:ext uri="{BB962C8B-B14F-4D97-AF65-F5344CB8AC3E}">
        <p14:creationId xmlns:p14="http://schemas.microsoft.com/office/powerpoint/2010/main" val="41272906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Processos de negócio ou Finalísticos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" y="1142286"/>
            <a:ext cx="8962549" cy="495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66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204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Processos de negócio ou Finalísticos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altLang="pt-BR" dirty="0"/>
              <a:t>São multifuncionais no sentido da otimização, contribuindo para a otimização de diversas funções que os permeiam;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São multifuncionais no sentido da dependência, pois dependem do bom desempenho de todas as funções de que se servem;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Seus objetivos identificam-se de forma mais direta com a Missão da Organização;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Tendem a ser considerados </a:t>
            </a:r>
            <a:r>
              <a:rPr lang="pt-BR" altLang="pt-BR" b="1" dirty="0"/>
              <a:t>Processos</a:t>
            </a:r>
            <a:r>
              <a:rPr lang="pt-BR" altLang="pt-BR" dirty="0"/>
              <a:t> </a:t>
            </a:r>
            <a:r>
              <a:rPr lang="pt-BR" altLang="pt-BR" b="1" dirty="0"/>
              <a:t>críticos</a:t>
            </a:r>
            <a:r>
              <a:rPr lang="pt-BR" altLang="pt-BR" dirty="0"/>
              <a:t>, cujo insucesso impacta severamente o ambiente organizacional.</a:t>
            </a:r>
          </a:p>
        </p:txBody>
      </p:sp>
    </p:spTree>
    <p:extLst>
      <p:ext uri="{BB962C8B-B14F-4D97-AF65-F5344CB8AC3E}">
        <p14:creationId xmlns:p14="http://schemas.microsoft.com/office/powerpoint/2010/main" val="618833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Dono do Processo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ko-KR" dirty="0">
                <a:ea typeface="굴림" panose="020B0600000101010101" pitchFamily="34" charset="-127"/>
              </a:rPr>
              <a:t>Sem um responsável, o processo caminha solto, sem condições de ser analisado e melhorado;</a:t>
            </a:r>
          </a:p>
          <a:p>
            <a:r>
              <a:rPr lang="pt-BR" altLang="ko-KR" dirty="0">
                <a:ea typeface="굴림" panose="020B0600000101010101" pitchFamily="34" charset="-127"/>
              </a:rPr>
              <a:t>Garante a eficiência e a eficácia do processo;</a:t>
            </a:r>
          </a:p>
          <a:p>
            <a:r>
              <a:rPr lang="pt-BR" altLang="pt-BR" dirty="0"/>
              <a:t>Pessoa reconhecida por suas habilidades em lidar com todas as atividades que o compõem;</a:t>
            </a:r>
          </a:p>
          <a:p>
            <a:r>
              <a:rPr lang="pt-BR" altLang="pt-BR" dirty="0"/>
              <a:t>Necessita de autoridade para decidir sobre o que deve ser realizado para que o processo seja permanentemente melhorado.</a:t>
            </a:r>
          </a:p>
        </p:txBody>
      </p:sp>
    </p:spTree>
    <p:extLst>
      <p:ext uri="{BB962C8B-B14F-4D97-AF65-F5344CB8AC3E}">
        <p14:creationId xmlns:p14="http://schemas.microsoft.com/office/powerpoint/2010/main" val="3517987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Os 3E</a:t>
            </a:r>
            <a:r>
              <a:rPr lang="pt-BR" altLang="pt-BR" sz="2400" dirty="0" smtClean="0"/>
              <a:t>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742563"/>
          </a:xfrm>
        </p:spPr>
        <p:txBody>
          <a:bodyPr/>
          <a:lstStyle/>
          <a:p>
            <a:r>
              <a:rPr lang="pt-BR" altLang="pt-BR" dirty="0">
                <a:solidFill>
                  <a:srgbClr val="FFFF00"/>
                </a:solidFill>
              </a:rPr>
              <a:t>Eficiência</a:t>
            </a:r>
            <a:r>
              <a:rPr lang="pt-BR" altLang="pt-BR" dirty="0"/>
              <a:t>: vinculada à redução de custos, à diminuição do tempo nas operações e a uma maior produtividade;</a:t>
            </a:r>
          </a:p>
          <a:p>
            <a:r>
              <a:rPr lang="pt-BR" altLang="pt-BR" dirty="0">
                <a:solidFill>
                  <a:srgbClr val="FFFF00"/>
                </a:solidFill>
              </a:rPr>
              <a:t>Eficácia</a:t>
            </a:r>
            <a:r>
              <a:rPr lang="pt-BR" altLang="pt-BR" dirty="0"/>
              <a:t>: ligada à consecução dos objetivos pretendidos e à obtenção de resultados desejados;</a:t>
            </a:r>
          </a:p>
          <a:p>
            <a:r>
              <a:rPr lang="pt-BR" altLang="pt-BR" dirty="0">
                <a:solidFill>
                  <a:srgbClr val="FFFF00"/>
                </a:solidFill>
              </a:rPr>
              <a:t>Efetividade</a:t>
            </a:r>
            <a:r>
              <a:rPr lang="pt-BR" altLang="pt-BR" dirty="0"/>
              <a:t>: centrada em aspectos éticos, de responsabilidade pública e social.</a:t>
            </a:r>
          </a:p>
        </p:txBody>
      </p:sp>
    </p:spTree>
    <p:extLst>
      <p:ext uri="{BB962C8B-B14F-4D97-AF65-F5344CB8AC3E}">
        <p14:creationId xmlns:p14="http://schemas.microsoft.com/office/powerpoint/2010/main" val="1920439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Hierarquia dos Processos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83" y="1484784"/>
            <a:ext cx="7648034" cy="4392390"/>
          </a:xfrm>
        </p:spPr>
      </p:pic>
    </p:spTree>
    <p:extLst>
      <p:ext uri="{BB962C8B-B14F-4D97-AF65-F5344CB8AC3E}">
        <p14:creationId xmlns:p14="http://schemas.microsoft.com/office/powerpoint/2010/main" val="44356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0"/>
            <a:ext cx="6336704" cy="683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779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Hierarquia dos Processos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8295456" cy="4608512"/>
          </a:xfrm>
        </p:spPr>
        <p:txBody>
          <a:bodyPr>
            <a:noAutofit/>
          </a:bodyPr>
          <a:lstStyle/>
          <a:p>
            <a:r>
              <a:rPr lang="pt-BR" sz="2400" b="1" dirty="0">
                <a:solidFill>
                  <a:srgbClr val="FFFF00"/>
                </a:solidFill>
              </a:rPr>
              <a:t>Macroprocesso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/>
              <a:t>- geralmente envolve mais que uma função na estrutura organizacional, e a sua operação têm um impacto significativo no modo como a organização funciona</a:t>
            </a:r>
            <a:r>
              <a:rPr lang="pt-BR" sz="2400" dirty="0" smtClean="0"/>
              <a:t>.</a:t>
            </a:r>
            <a:endParaRPr lang="pt-BR" sz="2400" dirty="0"/>
          </a:p>
          <a:p>
            <a:r>
              <a:rPr lang="pt-BR" sz="2400" b="1" dirty="0" err="1">
                <a:solidFill>
                  <a:srgbClr val="FFFF00"/>
                </a:solidFill>
              </a:rPr>
              <a:t>Subprocesso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/>
              <a:t>- é a parte que, inter-relacionada de forma lógica com outro </a:t>
            </a:r>
            <a:r>
              <a:rPr lang="pt-BR" sz="2400" dirty="0" err="1"/>
              <a:t>subprocesso</a:t>
            </a:r>
            <a:r>
              <a:rPr lang="pt-BR" sz="2400" dirty="0"/>
              <a:t>, realiza um objetivo específico em apoio ao macroprocesso</a:t>
            </a:r>
            <a:r>
              <a:rPr lang="pt-BR" sz="2400" dirty="0" smtClean="0"/>
              <a:t>.</a:t>
            </a:r>
            <a:endParaRPr lang="pt-BR" sz="2400" dirty="0"/>
          </a:p>
          <a:p>
            <a:r>
              <a:rPr lang="pt-BR" sz="2400" b="1" dirty="0">
                <a:solidFill>
                  <a:srgbClr val="FFFF00"/>
                </a:solidFill>
              </a:rPr>
              <a:t>Atividades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/>
              <a:t>são geralmente desempenhadas por uma unidade (pessoa ou departamento) e constituem a maior parte dos processos</a:t>
            </a:r>
            <a:r>
              <a:rPr lang="pt-BR" sz="2400" dirty="0" smtClean="0"/>
              <a:t>.</a:t>
            </a:r>
            <a:endParaRPr lang="pt-BR" sz="2400" dirty="0"/>
          </a:p>
          <a:p>
            <a:pPr lvl="1"/>
            <a:r>
              <a:rPr lang="pt-BR" sz="2000" dirty="0"/>
              <a:t>As atividades </a:t>
            </a:r>
            <a:r>
              <a:rPr lang="pt-BR" sz="2000" b="1" dirty="0"/>
              <a:t>críticas</a:t>
            </a:r>
            <a:r>
              <a:rPr lang="pt-BR" sz="2000" dirty="0"/>
              <a:t> são aquelas que têm papel crucial para a integridade do processo, ou seu resultado, onde propriedades que as tornam críticas são: </a:t>
            </a:r>
            <a:r>
              <a:rPr lang="pt-BR" sz="2000" b="1" i="1" dirty="0"/>
              <a:t>tempo de início, produção ou término, criticidade da matéria-prima e/ou de equipamento</a:t>
            </a:r>
            <a:r>
              <a:rPr lang="pt-BR" sz="2000" b="1" i="1" dirty="0" smtClean="0"/>
              <a:t>.</a:t>
            </a:r>
            <a:endParaRPr lang="pt-BR" sz="2000" dirty="0"/>
          </a:p>
          <a:p>
            <a:r>
              <a:rPr lang="pt-BR" sz="2400" b="1" dirty="0">
                <a:solidFill>
                  <a:srgbClr val="FFFF00"/>
                </a:solidFill>
              </a:rPr>
              <a:t>Tarefa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/>
              <a:t>é o menor </a:t>
            </a:r>
            <a:r>
              <a:rPr lang="pt-BR" sz="2400" dirty="0" err="1"/>
              <a:t>micro-enfoque</a:t>
            </a:r>
            <a:r>
              <a:rPr lang="pt-BR" sz="2400" dirty="0"/>
              <a:t> do processo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2153645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172150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Processos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Análise de processos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Componentes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Resultados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Tipos de processos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MAMP</a:t>
            </a:r>
          </a:p>
        </p:txBody>
      </p:sp>
    </p:spTree>
    <p:extLst>
      <p:ext uri="{BB962C8B-B14F-4D97-AF65-F5344CB8AC3E}">
        <p14:creationId xmlns:p14="http://schemas.microsoft.com/office/powerpoint/2010/main" val="2089071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 Críticos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2786" y="917713"/>
            <a:ext cx="8581702" cy="40598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pt-BR" altLang="pt-BR" sz="300" dirty="0"/>
          </a:p>
          <a:p>
            <a:pPr>
              <a:lnSpc>
                <a:spcPct val="100000"/>
              </a:lnSpc>
            </a:pPr>
            <a:r>
              <a:rPr lang="pt-BR" altLang="pt-BR" dirty="0"/>
              <a:t>Representa fator crítico aos demais processos;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Excesso de controle;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Ineficiência operacional;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Consome muitos recursos;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Risco para o operador;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Afeta a eficiência do processo global;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Processo gargalo;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Risco ambiental.</a:t>
            </a:r>
          </a:p>
        </p:txBody>
      </p:sp>
    </p:spTree>
    <p:extLst>
      <p:ext uri="{BB962C8B-B14F-4D97-AF65-F5344CB8AC3E}">
        <p14:creationId xmlns:p14="http://schemas.microsoft.com/office/powerpoint/2010/main" val="381948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Gestão por Processos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altLang="pt-BR" sz="2600" dirty="0"/>
              <a:t>Objetivos são externos, valorizam o trabalho em equipe, todos os envolvidos entendem que são responsáveis pelo trabalho, cumprem tarefas mas têm uma visão ampla e pensam a respeito do processo;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altLang="pt-BR" sz="2600" dirty="0"/>
              <a:t>Melhora a capacidade de uma organização de antecipar, gerir e responder às mudanças no mercado e a maximizar as oportunidades empresariais;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altLang="pt-BR" sz="2600" dirty="0"/>
              <a:t>Reduzir as insuficiências e os erros resultantes de uma redundância de informações e ações empresariais;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altLang="pt-BR" sz="2600" dirty="0"/>
              <a:t>Permite compreender como de fato produtos e serviços são criados na organização, à medida que mostra claramente os problemas, “gargalos”</a:t>
            </a:r>
            <a:r>
              <a:rPr lang="pt-BR" altLang="pt-BR" sz="2600" i="1" dirty="0"/>
              <a:t> </a:t>
            </a:r>
            <a:r>
              <a:rPr lang="pt-BR" altLang="pt-BR" sz="2600" dirty="0"/>
              <a:t>e ineficiências que em uma organização tradicional seriam mais difíceis de identificar.</a:t>
            </a:r>
          </a:p>
        </p:txBody>
      </p:sp>
    </p:spTree>
    <p:extLst>
      <p:ext uri="{BB962C8B-B14F-4D97-AF65-F5344CB8AC3E}">
        <p14:creationId xmlns:p14="http://schemas.microsoft.com/office/powerpoint/2010/main" val="3816110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Problemas por Nível</a:t>
            </a:r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40768"/>
            <a:ext cx="8229600" cy="4030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8101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Melhorar sempre</a:t>
            </a:r>
            <a:endParaRPr lang="pt-BR" dirty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dirty="0" smtClean="0"/>
              <a:t>Melhorar os processos da organização é fator crítico para o sucesso institucional de qualquer organização, seja pública ou privada, desde que realizada de forma sistematizada e que seja entendida por todos na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24204931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Método de Análise e Melhoria de </a:t>
            </a:r>
            <a:r>
              <a:rPr lang="pt-BR" dirty="0" smtClean="0"/>
              <a:t>Processos (</a:t>
            </a:r>
            <a:r>
              <a:rPr lang="pt-BR" altLang="pt-BR" dirty="0" smtClean="0"/>
              <a:t>MAMP)</a:t>
            </a:r>
            <a:endParaRPr lang="pt-BR" altLang="pt-BR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94202"/>
            <a:ext cx="8382000" cy="2210862"/>
          </a:xfrm>
        </p:spPr>
        <p:txBody>
          <a:bodyPr/>
          <a:lstStyle/>
          <a:p>
            <a:r>
              <a:rPr lang="pt-BR" altLang="pt-BR" dirty="0" smtClean="0"/>
              <a:t>É um conjunto de ações desenvolvidas para aprimorar as atividades executadas, identificando possíveis desvios, corrigindo erros, transformando insumos em produtos, ou serviços com alto valor agregado.</a:t>
            </a:r>
          </a:p>
        </p:txBody>
      </p:sp>
    </p:spTree>
    <p:extLst>
      <p:ext uri="{BB962C8B-B14F-4D97-AF65-F5344CB8AC3E}">
        <p14:creationId xmlns:p14="http://schemas.microsoft.com/office/powerpoint/2010/main" val="41341289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MAMP - Etapas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dirty="0" smtClean="0"/>
              <a:t>Mapeamento dos processos;</a:t>
            </a:r>
          </a:p>
          <a:p>
            <a:pPr>
              <a:lnSpc>
                <a:spcPct val="90000"/>
              </a:lnSpc>
            </a:pPr>
            <a:r>
              <a:rPr lang="pt-BR" altLang="pt-BR" dirty="0" smtClean="0"/>
              <a:t>Monitoramento dos processos e de seus resultados;</a:t>
            </a:r>
          </a:p>
          <a:p>
            <a:pPr>
              <a:lnSpc>
                <a:spcPct val="90000"/>
              </a:lnSpc>
            </a:pPr>
            <a:r>
              <a:rPr lang="pt-BR" altLang="pt-BR" dirty="0" smtClean="0"/>
              <a:t>Identificação e priorização de problemas e suas causas;</a:t>
            </a:r>
          </a:p>
          <a:p>
            <a:pPr>
              <a:lnSpc>
                <a:spcPct val="90000"/>
              </a:lnSpc>
            </a:pPr>
            <a:r>
              <a:rPr lang="pt-BR" altLang="pt-BR" dirty="0" smtClean="0"/>
              <a:t>Ações corretivas, preventivas e de melhoria;</a:t>
            </a:r>
          </a:p>
          <a:p>
            <a:pPr>
              <a:lnSpc>
                <a:spcPct val="90000"/>
              </a:lnSpc>
            </a:pPr>
            <a:r>
              <a:rPr lang="pt-BR" altLang="pt-BR" dirty="0" smtClean="0"/>
              <a:t>Sistema de documentação e procedimentos operacionais.</a:t>
            </a:r>
          </a:p>
        </p:txBody>
      </p:sp>
    </p:spTree>
    <p:extLst>
      <p:ext uri="{BB962C8B-B14F-4D97-AF65-F5344CB8AC3E}">
        <p14:creationId xmlns:p14="http://schemas.microsoft.com/office/powerpoint/2010/main" val="784646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47682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59190"/>
          </a:xfrm>
        </p:spPr>
        <p:txBody>
          <a:bodyPr/>
          <a:lstStyle/>
          <a:p>
            <a:pPr algn="just"/>
            <a:r>
              <a:rPr lang="pt-BR" altLang="pt-BR" dirty="0"/>
              <a:t>Envolve a transformação de um insumo em produto final. No interior do processo ocorrem transformações, que incluem as etapas necessárias para a obtenção do produto final, de valor agregado, que visam atender as necessidades e expectativas dos Clientes. </a:t>
            </a:r>
          </a:p>
        </p:txBody>
      </p:sp>
    </p:spTree>
    <p:extLst>
      <p:ext uri="{BB962C8B-B14F-4D97-AF65-F5344CB8AC3E}">
        <p14:creationId xmlns:p14="http://schemas.microsoft.com/office/powerpoint/2010/main" val="2445571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dirty="0"/>
              <a:t>Um processo seria uma ordenação específica das atividades de trabalho no tempo e no espaço, com um começo, um fim, </a:t>
            </a:r>
            <a:r>
              <a:rPr lang="pt-BR" altLang="pt-BR" i="1" dirty="0"/>
              <a:t>inputs</a:t>
            </a:r>
            <a:r>
              <a:rPr lang="pt-BR" altLang="pt-BR" dirty="0"/>
              <a:t> e </a:t>
            </a:r>
            <a:r>
              <a:rPr lang="pt-BR" altLang="pt-BR" i="1" dirty="0"/>
              <a:t>outputs</a:t>
            </a:r>
            <a:r>
              <a:rPr lang="pt-BR" altLang="pt-BR" dirty="0"/>
              <a:t> claramente identificados, enfim, uma estrutura para ação.</a:t>
            </a:r>
          </a:p>
        </p:txBody>
      </p:sp>
    </p:spTree>
    <p:extLst>
      <p:ext uri="{BB962C8B-B14F-4D97-AF65-F5344CB8AC3E}">
        <p14:creationId xmlns:p14="http://schemas.microsoft.com/office/powerpoint/2010/main" val="36417357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dirty="0"/>
              <a:t>Grupo de tarefas interligadas logicamente, que utilizam os recursos da organização para gerar os resultados definidos, de forma a apoiar os seus objetivos;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Dispõe de </a:t>
            </a:r>
            <a:r>
              <a:rPr lang="pt-BR" altLang="pt-BR" i="1" dirty="0"/>
              <a:t>inputs</a:t>
            </a:r>
            <a:r>
              <a:rPr lang="pt-BR" altLang="pt-BR" dirty="0"/>
              <a:t>, </a:t>
            </a:r>
            <a:r>
              <a:rPr lang="pt-BR" altLang="pt-BR" i="1" dirty="0"/>
              <a:t>outputs</a:t>
            </a:r>
            <a:r>
              <a:rPr lang="pt-BR" altLang="pt-BR" dirty="0"/>
              <a:t>, tempo, espaço, ordenação, objetivos e valores que, interligados logicamente, irão resultar em uma estrutura para fornecer produtos ou serviços ao cliente </a:t>
            </a:r>
          </a:p>
        </p:txBody>
      </p:sp>
    </p:spTree>
    <p:extLst>
      <p:ext uri="{BB962C8B-B14F-4D97-AF65-F5344CB8AC3E}">
        <p14:creationId xmlns:p14="http://schemas.microsoft.com/office/powerpoint/2010/main" val="18460186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6912768" cy="40086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854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Analisar Processos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893100"/>
          </a:xfrm>
        </p:spPr>
        <p:txBody>
          <a:bodyPr/>
          <a:lstStyle/>
          <a:p>
            <a:r>
              <a:rPr lang="pt-BR" altLang="pt-BR" sz="4000" dirty="0"/>
              <a:t>Primeiro, ele só tem razão de existir se for para atender à necessidade de um Cliente;</a:t>
            </a:r>
          </a:p>
          <a:p>
            <a:r>
              <a:rPr lang="pt-BR" altLang="pt-BR" sz="4000" dirty="0"/>
              <a:t>Segundo, todo processo necessita agregar valor.</a:t>
            </a:r>
          </a:p>
        </p:txBody>
      </p:sp>
    </p:spTree>
    <p:extLst>
      <p:ext uri="{BB962C8B-B14F-4D97-AF65-F5344CB8AC3E}">
        <p14:creationId xmlns:p14="http://schemas.microsoft.com/office/powerpoint/2010/main" val="3006882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Componentes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altLang="pt-BR" sz="2000" b="1"/>
              <a:t>Entradas</a:t>
            </a:r>
            <a:r>
              <a:rPr lang="pt-BR" altLang="pt-BR" sz="2000"/>
              <a:t>: são os insumos necessários ao funcionamento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Saídas</a:t>
            </a:r>
            <a:r>
              <a:rPr lang="pt-BR" altLang="pt-BR" sz="2000"/>
              <a:t>: são os produtos e informações geradas pelo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Procedimentos de operação</a:t>
            </a:r>
            <a:r>
              <a:rPr lang="pt-BR" altLang="pt-BR" sz="2000"/>
              <a:t>: são as várias operações, estruturadas de maneira lógica e preconcebida, que garantem a transformação dos insumos em produtos;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Critérios de controle</a:t>
            </a:r>
            <a:r>
              <a:rPr lang="pt-BR" altLang="pt-BR" sz="2000"/>
              <a:t>: são os elementos de avaliação, baseados em padrões de desempenho pré-estabelecidos, que permitem a mensuração de resultados e o controle pelos gestores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Recursos humanos</a:t>
            </a:r>
            <a:r>
              <a:rPr lang="pt-BR" altLang="pt-BR" sz="2000"/>
              <a:t>: são as pessoas envolvidas nas várias etapas de operação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Infra-estrutura</a:t>
            </a:r>
            <a:r>
              <a:rPr lang="pt-BR" altLang="pt-BR" sz="2000"/>
              <a:t>: são os recursos materiais que criam as condições básicas para a operação do processo, como instalações, equipamentos, materiais de consumo etc.;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Tecnologia</a:t>
            </a:r>
            <a:r>
              <a:rPr lang="pt-BR" altLang="pt-BR" sz="2000"/>
              <a:t>: são os recursos tecnológicos empregados, incluindo tanto os recursos físicos (computadores, máquinas etc.), como as técnicas e </a:t>
            </a:r>
            <a:r>
              <a:rPr lang="pt-BR" altLang="pt-BR" sz="2000" i="1"/>
              <a:t>softwares</a:t>
            </a:r>
            <a:r>
              <a:rPr lang="pt-BR" altLang="pt-BR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7253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Resultados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sz="3600" b="1" dirty="0"/>
              <a:t>Bens</a:t>
            </a:r>
            <a:r>
              <a:rPr lang="pt-BR" altLang="pt-BR" sz="3600" dirty="0"/>
              <a:t>;</a:t>
            </a:r>
          </a:p>
          <a:p>
            <a:r>
              <a:rPr lang="pt-BR" altLang="pt-BR" sz="3600" b="1" dirty="0"/>
              <a:t>Serviços</a:t>
            </a:r>
            <a:r>
              <a:rPr lang="pt-BR" altLang="pt-BR" sz="3600" dirty="0"/>
              <a:t>; ou </a:t>
            </a:r>
          </a:p>
          <a:p>
            <a:r>
              <a:rPr lang="pt-BR" altLang="pt-BR" sz="3600" b="1" dirty="0"/>
              <a:t>Conjunto de ambos</a:t>
            </a:r>
            <a:r>
              <a:rPr lang="pt-BR" altLang="pt-BR" sz="3600" dirty="0"/>
              <a:t>;</a:t>
            </a:r>
          </a:p>
          <a:p>
            <a:endParaRPr lang="pt-BR" altLang="pt-BR" sz="3600" dirty="0"/>
          </a:p>
          <a:p>
            <a:r>
              <a:rPr lang="pt-BR" altLang="pt-BR" sz="3600" dirty="0"/>
              <a:t>São diferenciados através da observação de algumas características:</a:t>
            </a:r>
          </a:p>
          <a:p>
            <a:pPr lvl="1"/>
            <a:r>
              <a:rPr lang="pt-BR" altLang="pt-BR" sz="3200" dirty="0"/>
              <a:t>Tangibilidade, Presença do cliente, </a:t>
            </a:r>
            <a:r>
              <a:rPr lang="pt-BR" altLang="pt-BR" sz="3200" dirty="0" err="1"/>
              <a:t>Estocabilidade</a:t>
            </a:r>
            <a:r>
              <a:rPr lang="pt-BR" alt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648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202</TotalTime>
  <Words>1364</Words>
  <Application>Microsoft Office PowerPoint</Application>
  <PresentationFormat>Apresentação na tela (4:3)</PresentationFormat>
  <Paragraphs>107</Paragraphs>
  <Slides>26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26</vt:i4>
      </vt:variant>
    </vt:vector>
  </HeadingPairs>
  <TitlesOfParts>
    <vt:vector size="34" baseType="lpstr">
      <vt:lpstr>굴림</vt:lpstr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Conteúdo</vt:lpstr>
      <vt:lpstr>Processos</vt:lpstr>
      <vt:lpstr>Processos</vt:lpstr>
      <vt:lpstr>Processos</vt:lpstr>
      <vt:lpstr>Processos</vt:lpstr>
      <vt:lpstr>Analisar Processos</vt:lpstr>
      <vt:lpstr>Componentes</vt:lpstr>
      <vt:lpstr>Resultados</vt:lpstr>
      <vt:lpstr>Classificando Processos</vt:lpstr>
      <vt:lpstr>Processos funcionais ou de Apoio</vt:lpstr>
      <vt:lpstr>Processos de negócio ou Finalísticos</vt:lpstr>
      <vt:lpstr>Processos de negócio ou Finalísticos</vt:lpstr>
      <vt:lpstr>Processos de negócio ou Finalísticos</vt:lpstr>
      <vt:lpstr>Dono do Processo</vt:lpstr>
      <vt:lpstr>Os 3Es</vt:lpstr>
      <vt:lpstr>Hierarquia dos Processos</vt:lpstr>
      <vt:lpstr>Apresentação do PowerPoint</vt:lpstr>
      <vt:lpstr>Hierarquia dos Processos</vt:lpstr>
      <vt:lpstr>Processos Críticos</vt:lpstr>
      <vt:lpstr>Gestão por Processos</vt:lpstr>
      <vt:lpstr>Problemas por Nível</vt:lpstr>
      <vt:lpstr>Melhorar sempre</vt:lpstr>
      <vt:lpstr>Método de Análise e Melhoria de Processos (MAMP)</vt:lpstr>
      <vt:lpstr>MAMP - Etapas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27</cp:revision>
  <dcterms:created xsi:type="dcterms:W3CDTF">2014-04-01T21:25:56Z</dcterms:created>
  <dcterms:modified xsi:type="dcterms:W3CDTF">2017-08-31T17:14:07Z</dcterms:modified>
</cp:coreProperties>
</file>