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9"/>
  </p:notesMasterIdLst>
  <p:sldIdLst>
    <p:sldId id="271" r:id="rId4"/>
    <p:sldId id="310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11" r:id="rId2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24/09/2017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9/24/2017 6:54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34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9/24/2017 6:54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35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PLANEJAMENTO ESTRATÉGICO DE TI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06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r>
              <a:rPr lang="pt-BR" altLang="ko-KR" sz="4400" b="1">
                <a:ea typeface="굴림" panose="020B0600000101010101" pitchFamily="34" charset="-127"/>
              </a:rPr>
              <a:t>Identificando e priorizando problemas e suas causas</a:t>
            </a:r>
            <a:endParaRPr lang="pt-BR" altLang="pt-BR" sz="4400" b="1"/>
          </a:p>
        </p:txBody>
      </p:sp>
    </p:spTree>
    <p:extLst>
      <p:ext uri="{BB962C8B-B14F-4D97-AF65-F5344CB8AC3E}">
        <p14:creationId xmlns:p14="http://schemas.microsoft.com/office/powerpoint/2010/main" val="9909130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/>
              <a:t>Qual é a reação das pessoas frente a um problema?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/>
              <a:t>Um estudo de Deming</a:t>
            </a:r>
            <a:r>
              <a:rPr lang="pt-BR" altLang="pt-BR" baseline="30000"/>
              <a:t>1</a:t>
            </a:r>
            <a:r>
              <a:rPr lang="pt-BR" altLang="pt-BR"/>
              <a:t> mostra que cerca de 90% dos problemas identificados são resultados de falhas nos processos e não nas pessoas.</a:t>
            </a:r>
          </a:p>
          <a:p>
            <a:pPr algn="just"/>
            <a:r>
              <a:rPr lang="pt-BR" altLang="pt-BR"/>
              <a:t>Ao invés de questionar “quem fez isso” deveria se questionar “por que isso aconteceu”.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9512" y="5877272"/>
            <a:ext cx="52197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 sz="1400" baseline="30000" dirty="0"/>
              <a:t>1</a:t>
            </a:r>
            <a:r>
              <a:rPr lang="pt-BR" altLang="pt-BR" sz="1400" dirty="0"/>
              <a:t>DEMING, W. Edwards. O método Deming de Administração. 5a. Ed., São Paulo: Marques Saraiva, 1989.</a:t>
            </a:r>
          </a:p>
        </p:txBody>
      </p:sp>
    </p:spTree>
    <p:extLst>
      <p:ext uri="{BB962C8B-B14F-4D97-AF65-F5344CB8AC3E}">
        <p14:creationId xmlns:p14="http://schemas.microsoft.com/office/powerpoint/2010/main" val="25949170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Formas de Identificação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t-BR" altLang="pt-BR" dirty="0"/>
              <a:t>Acompanhamento dos resultados do monitoramento dos processos (indicadores de desempenho);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Monitorando as reclamações dos clientes;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Auditorias internas ou externas;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Utilização de pesquisas ou entrevistas;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Percepção das pessoas envolvidas no processo;</a:t>
            </a:r>
          </a:p>
          <a:p>
            <a:pPr>
              <a:lnSpc>
                <a:spcPct val="90000"/>
              </a:lnSpc>
            </a:pPr>
            <a:r>
              <a:rPr lang="pt-BR" altLang="pt-BR" dirty="0"/>
              <a:t>Utilização de ferramentas </a:t>
            </a:r>
            <a:r>
              <a:rPr lang="pt-BR" altLang="pt-BR" dirty="0" smtClean="0"/>
              <a:t>como </a:t>
            </a:r>
            <a:r>
              <a:rPr lang="pt-BR" altLang="pt-BR" i="1" dirty="0"/>
              <a:t>brainstorming</a:t>
            </a:r>
            <a:r>
              <a:rPr lang="pt-BR" altLang="pt-BR" dirty="0"/>
              <a:t> e </a:t>
            </a:r>
            <a:r>
              <a:rPr lang="pt-BR" altLang="pt-BR" i="1" dirty="0" err="1"/>
              <a:t>brainwriting</a:t>
            </a:r>
            <a:r>
              <a:rPr lang="pt-BR" altLang="pt-BR" i="1" dirty="0"/>
              <a:t>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86454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56060" y="332656"/>
            <a:ext cx="7429499" cy="1478570"/>
          </a:xfrm>
        </p:spPr>
        <p:txBody>
          <a:bodyPr/>
          <a:lstStyle/>
          <a:p>
            <a:r>
              <a:rPr lang="pt-BR" altLang="pt-BR" i="1" dirty="0"/>
              <a:t>Brainstorming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sz="2400"/>
              <a:t>Escreva a questão que será discutida em um </a:t>
            </a:r>
            <a:r>
              <a:rPr lang="pt-BR" altLang="pt-BR" sz="2400" i="1"/>
              <a:t>flip-chart</a:t>
            </a:r>
            <a:r>
              <a:rPr lang="pt-BR" altLang="pt-BR" sz="2400"/>
              <a:t>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Dê alguns minutos de silêncio para a geração de ideias;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Escolha o método: estruturado ou não estruturado (ou os dois);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Escreva as ideias no </a:t>
            </a:r>
            <a:r>
              <a:rPr lang="pt-BR" altLang="pt-BR" sz="2400" i="1"/>
              <a:t>flip-chart</a:t>
            </a:r>
            <a:r>
              <a:rPr lang="pt-BR" altLang="pt-BR" sz="2400"/>
              <a:t> exatamente como forem enunciadas;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Estimule os participantes a pegar carona nas ideias dos outros;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Não discuta, questione, julque, ou critique as ideias dos outros participantes. E nem permita que outros façam;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Após o registro das ideias, reveja a lista e classifique o conteúdo, eliminando as repetidas;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Permita composições, modificações e eliminações;</a:t>
            </a:r>
          </a:p>
          <a:p>
            <a:pPr>
              <a:lnSpc>
                <a:spcPct val="80000"/>
              </a:lnSpc>
            </a:pPr>
            <a:r>
              <a:rPr lang="pt-BR" altLang="pt-BR" sz="2400"/>
              <a:t>Selecione e priorize as ideias.</a:t>
            </a:r>
          </a:p>
        </p:txBody>
      </p:sp>
    </p:spTree>
    <p:extLst>
      <p:ext uri="{BB962C8B-B14F-4D97-AF65-F5344CB8AC3E}">
        <p14:creationId xmlns:p14="http://schemas.microsoft.com/office/powerpoint/2010/main" val="2814396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Diagrama de Causa e Efeito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Permite a visualização do efeito estudado e suas principais causas;</a:t>
            </a:r>
          </a:p>
          <a:p>
            <a:r>
              <a:rPr lang="pt-BR" altLang="pt-BR"/>
              <a:t>Mapear fatores que afetam um problema (efeito negativo) ou resultado desejado;</a:t>
            </a:r>
          </a:p>
          <a:p>
            <a:r>
              <a:rPr lang="pt-BR" altLang="pt-BR"/>
              <a:t>Contribui para determinar a causa mais provável de um problema ou o fator mais relevante de um resultado desejado.</a:t>
            </a:r>
          </a:p>
        </p:txBody>
      </p:sp>
    </p:spTree>
    <p:extLst>
      <p:ext uri="{BB962C8B-B14F-4D97-AF65-F5344CB8AC3E}">
        <p14:creationId xmlns:p14="http://schemas.microsoft.com/office/powerpoint/2010/main" val="32445209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56060" y="44624"/>
            <a:ext cx="7429499" cy="1478570"/>
          </a:xfrm>
        </p:spPr>
        <p:txBody>
          <a:bodyPr/>
          <a:lstStyle/>
          <a:p>
            <a:r>
              <a:rPr lang="pt-BR" altLang="pt-BR" dirty="0"/>
              <a:t>Causa e Efeito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idx="1"/>
          </p:nvPr>
        </p:nvSpPr>
        <p:spPr>
          <a:xfrm>
            <a:off x="179512" y="836414"/>
            <a:ext cx="8640960" cy="532889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pt-BR" altLang="pt-BR" sz="2800" dirty="0"/>
              <a:t>Pode-se utilizar as categorias conhecidas como 7M: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Mão de obra – inclui os aspectos relacionados as pessoas e a sua forma de trabalho;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Material – inclui os aspectos relacionados a insumos e matérias primas;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Máquina – são os aspectos relativos aos equipamentos;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Money (finanças) – incluem os aspectos financeiros, disponibilidade, restrições;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Management (gerenciamento) – inclui a adequação e a confiança nas medidas como aferições, escalas, controles etc.;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Meio ambiente – são as condições ou aspectos ambientais que possam afetar o processo;</a:t>
            </a:r>
          </a:p>
          <a:p>
            <a:pPr lvl="1">
              <a:lnSpc>
                <a:spcPct val="90000"/>
              </a:lnSpc>
            </a:pPr>
            <a:r>
              <a:rPr lang="pt-BR" altLang="pt-BR" sz="2400" dirty="0"/>
              <a:t>Método – referem-se os procedimentos, rotinas e técnicas utilizadas.</a:t>
            </a:r>
          </a:p>
        </p:txBody>
      </p:sp>
    </p:spTree>
    <p:extLst>
      <p:ext uri="{BB962C8B-B14F-4D97-AF65-F5344CB8AC3E}">
        <p14:creationId xmlns:p14="http://schemas.microsoft.com/office/powerpoint/2010/main" val="1966885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6786" y="5826300"/>
            <a:ext cx="54393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pt-BR" altLang="pt-BR" sz="1600" dirty="0"/>
              <a:t>(Diagrama de espinha de peixe ou diagrama de </a:t>
            </a:r>
            <a:r>
              <a:rPr lang="pt-BR" altLang="pt-BR" sz="1600" i="1" dirty="0"/>
              <a:t>Ishikawa</a:t>
            </a:r>
            <a:r>
              <a:rPr lang="pt-BR" altLang="pt-BR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82584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" y="1052736"/>
            <a:ext cx="91440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>
          <a:xfrm>
            <a:off x="856060" y="188640"/>
            <a:ext cx="7429499" cy="1478570"/>
          </a:xfrm>
        </p:spPr>
        <p:txBody>
          <a:bodyPr/>
          <a:lstStyle/>
          <a:p>
            <a:r>
              <a:rPr lang="pt-BR" altLang="pt-BR" dirty="0"/>
              <a:t>Exemplo</a:t>
            </a:r>
          </a:p>
        </p:txBody>
      </p:sp>
    </p:spTree>
    <p:extLst>
      <p:ext uri="{BB962C8B-B14F-4D97-AF65-F5344CB8AC3E}">
        <p14:creationId xmlns:p14="http://schemas.microsoft.com/office/powerpoint/2010/main" val="782178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Análise dos 5 Por Quês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altLang="pt-BR"/>
              <a:t>Busca identificar as causas raízes de um problema, de forma bastante simples;</a:t>
            </a:r>
          </a:p>
          <a:p>
            <a:pPr algn="just"/>
            <a:r>
              <a:rPr lang="pt-BR" altLang="pt-BR"/>
              <a:t>Você deve realizar 5 iterações perguntando o porquê daquele problema, sempre questionando a causa anterior.</a:t>
            </a:r>
          </a:p>
        </p:txBody>
      </p:sp>
    </p:spTree>
    <p:extLst>
      <p:ext uri="{BB962C8B-B14F-4D97-AF65-F5344CB8AC3E}">
        <p14:creationId xmlns:p14="http://schemas.microsoft.com/office/powerpoint/2010/main" val="11128683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altLang="pt-BR"/>
              <a:t>Exemplo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06755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sz="2400" b="1"/>
              <a:t>Problema</a:t>
            </a:r>
            <a:r>
              <a:rPr lang="pt-BR" altLang="pt-BR" sz="2400"/>
              <a:t>: Os clientes estão reclamando muito dos atrasos nas entregas:</a:t>
            </a:r>
          </a:p>
          <a:p>
            <a:pPr lvl="1">
              <a:lnSpc>
                <a:spcPct val="90000"/>
              </a:lnSpc>
            </a:pPr>
            <a:r>
              <a:rPr lang="pt-BR" altLang="pt-BR" sz="2000"/>
              <a:t>Porque há atrasos? Porque o produto nunca sai da fábrica no momento que deveria.</a:t>
            </a:r>
          </a:p>
          <a:p>
            <a:pPr lvl="1">
              <a:lnSpc>
                <a:spcPct val="90000"/>
              </a:lnSpc>
            </a:pPr>
            <a:r>
              <a:rPr lang="pt-BR" altLang="pt-BR" sz="2000"/>
              <a:t>Porque o produto não sai quando deveria? Porque as ordens de produção estão atrasando.</a:t>
            </a:r>
          </a:p>
          <a:p>
            <a:pPr lvl="1">
              <a:lnSpc>
                <a:spcPct val="90000"/>
              </a:lnSpc>
            </a:pPr>
            <a:r>
              <a:rPr lang="pt-BR" altLang="pt-BR" sz="2000"/>
              <a:t>Porque estas ordens atrasam? Porque o cálculo das horas de produção sempre fica menor do que a realidade.</a:t>
            </a:r>
          </a:p>
          <a:p>
            <a:pPr lvl="1">
              <a:lnSpc>
                <a:spcPct val="90000"/>
              </a:lnSpc>
            </a:pPr>
            <a:r>
              <a:rPr lang="pt-BR" altLang="pt-BR" sz="2000"/>
              <a:t>Porque o cálculo das horas está errado? Porque estamos usando um </a:t>
            </a:r>
            <a:r>
              <a:rPr lang="pt-BR" altLang="pt-BR" sz="2000" i="1"/>
              <a:t>software</a:t>
            </a:r>
            <a:r>
              <a:rPr lang="pt-BR" altLang="pt-BR" sz="2000"/>
              <a:t> ultrapassado.</a:t>
            </a:r>
          </a:p>
          <a:p>
            <a:pPr lvl="1">
              <a:lnSpc>
                <a:spcPct val="90000"/>
              </a:lnSpc>
            </a:pPr>
            <a:r>
              <a:rPr lang="pt-BR" altLang="pt-BR" sz="2000"/>
              <a:t>Porque estamos usando este </a:t>
            </a:r>
            <a:r>
              <a:rPr lang="pt-BR" altLang="pt-BR" sz="2000" i="1"/>
              <a:t>software</a:t>
            </a:r>
            <a:r>
              <a:rPr lang="pt-BR" altLang="pt-BR" sz="2000"/>
              <a:t>? Porque o engenheiro responsável ainda não recebeu treinamento no </a:t>
            </a:r>
            <a:r>
              <a:rPr lang="pt-BR" altLang="pt-BR" sz="2000" i="1"/>
              <a:t>software</a:t>
            </a:r>
            <a:r>
              <a:rPr lang="pt-BR" altLang="pt-BR" sz="2000"/>
              <a:t> mais atual.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7524750" y="2420938"/>
            <a:ext cx="1201738" cy="2541587"/>
            <a:chOff x="5294" y="1032"/>
            <a:chExt cx="1892" cy="4002"/>
          </a:xfrm>
        </p:grpSpPr>
        <p:sp>
          <p:nvSpPr>
            <p:cNvPr id="33797" name="Text Box 5"/>
            <p:cNvSpPr txBox="1">
              <a:spLocks noChangeArrowheads="1"/>
            </p:cNvSpPr>
            <p:nvPr/>
          </p:nvSpPr>
          <p:spPr bwMode="auto">
            <a:xfrm>
              <a:off x="5321" y="1032"/>
              <a:ext cx="1448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t-BR" altLang="ko-KR" sz="1200" dirty="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Por quê?</a:t>
              </a:r>
              <a:endParaRPr lang="pt-BR" altLang="pt-BR" dirty="0">
                <a:solidFill>
                  <a:schemeClr val="bg1"/>
                </a:solidFill>
              </a:endParaRPr>
            </a:p>
          </p:txBody>
        </p:sp>
        <p:sp>
          <p:nvSpPr>
            <p:cNvPr id="33798" name="Line 6"/>
            <p:cNvSpPr>
              <a:spLocks noChangeShapeType="1"/>
            </p:cNvSpPr>
            <p:nvPr/>
          </p:nvSpPr>
          <p:spPr bwMode="auto">
            <a:xfrm>
              <a:off x="6054" y="1494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799" name="Freeform 7"/>
            <p:cNvSpPr>
              <a:spLocks/>
            </p:cNvSpPr>
            <p:nvPr/>
          </p:nvSpPr>
          <p:spPr bwMode="auto">
            <a:xfrm>
              <a:off x="6824" y="1213"/>
              <a:ext cx="362" cy="905"/>
            </a:xfrm>
            <a:custGeom>
              <a:avLst/>
              <a:gdLst>
                <a:gd name="T0" fmla="*/ 0 w 362"/>
                <a:gd name="T1" fmla="*/ 905 h 905"/>
                <a:gd name="T2" fmla="*/ 362 w 362"/>
                <a:gd name="T3" fmla="*/ 362 h 905"/>
                <a:gd name="T4" fmla="*/ 0 w 362"/>
                <a:gd name="T5" fmla="*/ 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2" h="905">
                  <a:moveTo>
                    <a:pt x="0" y="905"/>
                  </a:moveTo>
                  <a:cubicBezTo>
                    <a:pt x="181" y="709"/>
                    <a:pt x="362" y="513"/>
                    <a:pt x="362" y="362"/>
                  </a:cubicBezTo>
                  <a:cubicBezTo>
                    <a:pt x="362" y="211"/>
                    <a:pt x="181" y="10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0" name="Text Box 8"/>
            <p:cNvSpPr txBox="1">
              <a:spLocks noChangeArrowheads="1"/>
            </p:cNvSpPr>
            <p:nvPr/>
          </p:nvSpPr>
          <p:spPr bwMode="auto">
            <a:xfrm>
              <a:off x="5312" y="1910"/>
              <a:ext cx="1448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t-BR" altLang="ko-KR" sz="12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Por quê?</a:t>
              </a:r>
              <a:endParaRPr lang="pt-BR" altLang="pt-BR">
                <a:solidFill>
                  <a:schemeClr val="bg1"/>
                </a:solidFill>
              </a:endParaRPr>
            </a:p>
          </p:txBody>
        </p:sp>
        <p:sp>
          <p:nvSpPr>
            <p:cNvPr id="33801" name="Line 9"/>
            <p:cNvSpPr>
              <a:spLocks noChangeShapeType="1"/>
            </p:cNvSpPr>
            <p:nvPr/>
          </p:nvSpPr>
          <p:spPr bwMode="auto">
            <a:xfrm>
              <a:off x="6045" y="2372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auto">
            <a:xfrm>
              <a:off x="6806" y="2109"/>
              <a:ext cx="362" cy="905"/>
            </a:xfrm>
            <a:custGeom>
              <a:avLst/>
              <a:gdLst>
                <a:gd name="T0" fmla="*/ 0 w 362"/>
                <a:gd name="T1" fmla="*/ 905 h 905"/>
                <a:gd name="T2" fmla="*/ 362 w 362"/>
                <a:gd name="T3" fmla="*/ 362 h 905"/>
                <a:gd name="T4" fmla="*/ 0 w 362"/>
                <a:gd name="T5" fmla="*/ 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2" h="905">
                  <a:moveTo>
                    <a:pt x="0" y="905"/>
                  </a:moveTo>
                  <a:cubicBezTo>
                    <a:pt x="181" y="709"/>
                    <a:pt x="362" y="513"/>
                    <a:pt x="362" y="362"/>
                  </a:cubicBezTo>
                  <a:cubicBezTo>
                    <a:pt x="362" y="211"/>
                    <a:pt x="181" y="10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3" name="Text Box 11"/>
            <p:cNvSpPr txBox="1">
              <a:spLocks noChangeArrowheads="1"/>
            </p:cNvSpPr>
            <p:nvPr/>
          </p:nvSpPr>
          <p:spPr bwMode="auto">
            <a:xfrm>
              <a:off x="5311" y="2806"/>
              <a:ext cx="1448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t-BR" altLang="ko-KR" sz="12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Por quê?</a:t>
              </a:r>
              <a:endParaRPr lang="pt-BR" altLang="pt-BR">
                <a:solidFill>
                  <a:schemeClr val="bg1"/>
                </a:solidFill>
              </a:endParaRPr>
            </a:p>
          </p:txBody>
        </p:sp>
        <p:sp>
          <p:nvSpPr>
            <p:cNvPr id="33804" name="Line 12"/>
            <p:cNvSpPr>
              <a:spLocks noChangeShapeType="1"/>
            </p:cNvSpPr>
            <p:nvPr/>
          </p:nvSpPr>
          <p:spPr bwMode="auto">
            <a:xfrm>
              <a:off x="6044" y="3268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5" name="Freeform 13"/>
            <p:cNvSpPr>
              <a:spLocks/>
            </p:cNvSpPr>
            <p:nvPr/>
          </p:nvSpPr>
          <p:spPr bwMode="auto">
            <a:xfrm>
              <a:off x="6805" y="3005"/>
              <a:ext cx="362" cy="905"/>
            </a:xfrm>
            <a:custGeom>
              <a:avLst/>
              <a:gdLst>
                <a:gd name="T0" fmla="*/ 0 w 362"/>
                <a:gd name="T1" fmla="*/ 905 h 905"/>
                <a:gd name="T2" fmla="*/ 362 w 362"/>
                <a:gd name="T3" fmla="*/ 362 h 905"/>
                <a:gd name="T4" fmla="*/ 0 w 362"/>
                <a:gd name="T5" fmla="*/ 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2" h="905">
                  <a:moveTo>
                    <a:pt x="0" y="905"/>
                  </a:moveTo>
                  <a:cubicBezTo>
                    <a:pt x="181" y="709"/>
                    <a:pt x="362" y="513"/>
                    <a:pt x="362" y="362"/>
                  </a:cubicBezTo>
                  <a:cubicBezTo>
                    <a:pt x="362" y="211"/>
                    <a:pt x="181" y="10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6" name="Text Box 14"/>
            <p:cNvSpPr txBox="1">
              <a:spLocks noChangeArrowheads="1"/>
            </p:cNvSpPr>
            <p:nvPr/>
          </p:nvSpPr>
          <p:spPr bwMode="auto">
            <a:xfrm>
              <a:off x="5302" y="3693"/>
              <a:ext cx="1448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t-BR" altLang="ko-KR" sz="12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Por quê?</a:t>
              </a:r>
              <a:endParaRPr lang="pt-BR" altLang="pt-BR">
                <a:solidFill>
                  <a:schemeClr val="bg1"/>
                </a:solidFill>
              </a:endParaRPr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6035" y="4155"/>
              <a:ext cx="0" cy="3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8" name="Freeform 16"/>
            <p:cNvSpPr>
              <a:spLocks/>
            </p:cNvSpPr>
            <p:nvPr/>
          </p:nvSpPr>
          <p:spPr bwMode="auto">
            <a:xfrm>
              <a:off x="6805" y="3910"/>
              <a:ext cx="362" cy="905"/>
            </a:xfrm>
            <a:custGeom>
              <a:avLst/>
              <a:gdLst>
                <a:gd name="T0" fmla="*/ 0 w 362"/>
                <a:gd name="T1" fmla="*/ 905 h 905"/>
                <a:gd name="T2" fmla="*/ 362 w 362"/>
                <a:gd name="T3" fmla="*/ 362 h 905"/>
                <a:gd name="T4" fmla="*/ 0 w 362"/>
                <a:gd name="T5" fmla="*/ 0 h 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2" h="905">
                  <a:moveTo>
                    <a:pt x="0" y="905"/>
                  </a:moveTo>
                  <a:cubicBezTo>
                    <a:pt x="181" y="709"/>
                    <a:pt x="362" y="513"/>
                    <a:pt x="362" y="362"/>
                  </a:cubicBezTo>
                  <a:cubicBezTo>
                    <a:pt x="362" y="211"/>
                    <a:pt x="181" y="105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33809" name="Text Box 17"/>
            <p:cNvSpPr txBox="1">
              <a:spLocks noChangeArrowheads="1"/>
            </p:cNvSpPr>
            <p:nvPr/>
          </p:nvSpPr>
          <p:spPr bwMode="auto">
            <a:xfrm>
              <a:off x="5294" y="4598"/>
              <a:ext cx="1448" cy="4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t-BR" altLang="ko-KR" sz="1200">
                  <a:solidFill>
                    <a:schemeClr val="bg1"/>
                  </a:solidFill>
                  <a:latin typeface="Times New Roman" panose="02020603050405020304" pitchFamily="18" charset="0"/>
                  <a:ea typeface="Batang" panose="02030600000101010101" pitchFamily="18" charset="-127"/>
                </a:rPr>
                <a:t>Por quê?</a:t>
              </a:r>
              <a:endParaRPr lang="pt-BR" altLang="pt-BR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52447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98898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Monitoramento de processos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Identificando e priorizando problemas </a:t>
            </a:r>
            <a:r>
              <a:rPr lang="pt-BR" smtClean="0">
                <a:solidFill>
                  <a:srgbClr val="FFFFFF"/>
                </a:solidFill>
                <a:latin typeface="Calibri"/>
              </a:rPr>
              <a:t>e causas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0712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Priorizando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pt-BR" altLang="pt-BR" sz="2800" dirty="0"/>
              <a:t>Matriz GUT: é uma forma de priorização baseado em medidas ou observações subjetivas:</a:t>
            </a:r>
          </a:p>
          <a:p>
            <a:pPr lvl="1">
              <a:lnSpc>
                <a:spcPct val="90000"/>
              </a:lnSpc>
            </a:pPr>
            <a:r>
              <a:rPr lang="pt-BR" altLang="pt-BR" sz="2400" b="1" dirty="0"/>
              <a:t>G (gravidade)</a:t>
            </a:r>
            <a:r>
              <a:rPr lang="pt-BR" altLang="pt-BR" sz="2400" dirty="0"/>
              <a:t>: diz respeito ao impacto do problema sobre os processos, pessoas, resultados. Refere-se ao custo por deixar de tomar uma ação que poderia solucionar o problema;</a:t>
            </a:r>
            <a:endParaRPr lang="pt-BR" altLang="pt-BR" sz="2400" b="1" dirty="0"/>
          </a:p>
          <a:p>
            <a:pPr lvl="1">
              <a:lnSpc>
                <a:spcPct val="90000"/>
              </a:lnSpc>
            </a:pPr>
            <a:r>
              <a:rPr lang="pt-BR" altLang="pt-BR" sz="2400" b="1" dirty="0"/>
              <a:t>U (urgência)</a:t>
            </a:r>
            <a:r>
              <a:rPr lang="pt-BR" altLang="pt-BR" sz="2400" dirty="0"/>
              <a:t>: relaciona-se com o tempo disponível, ou o necessário, para resolver o problema;</a:t>
            </a:r>
            <a:endParaRPr lang="pt-BR" altLang="pt-BR" sz="2400" b="1" dirty="0"/>
          </a:p>
          <a:p>
            <a:pPr lvl="1">
              <a:lnSpc>
                <a:spcPct val="90000"/>
              </a:lnSpc>
            </a:pPr>
            <a:r>
              <a:rPr lang="pt-BR" altLang="pt-BR" sz="2400" b="1" dirty="0"/>
              <a:t>T (tendência)</a:t>
            </a:r>
            <a:r>
              <a:rPr lang="pt-BR" altLang="pt-BR" sz="2400" dirty="0"/>
              <a:t>: diz respeito ao rumo ou propensão que o problema assumirá se nada for feito para eliminar o problema.</a:t>
            </a:r>
          </a:p>
        </p:txBody>
      </p:sp>
    </p:spTree>
    <p:extLst>
      <p:ext uri="{BB962C8B-B14F-4D97-AF65-F5344CB8AC3E}">
        <p14:creationId xmlns:p14="http://schemas.microsoft.com/office/powerpoint/2010/main" val="36855660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4" y="188640"/>
            <a:ext cx="856932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" y="3645024"/>
            <a:ext cx="8713788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48211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Priorizando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71282"/>
          </a:xfrm>
        </p:spPr>
        <p:txBody>
          <a:bodyPr/>
          <a:lstStyle/>
          <a:p>
            <a:pPr algn="just"/>
            <a:r>
              <a:rPr lang="pt-BR" altLang="pt-BR" dirty="0"/>
              <a:t>Diagrama de Pareto: define o fator mais frequente na análise e não </a:t>
            </a:r>
            <a:r>
              <a:rPr lang="pt-BR" altLang="pt-BR" smtClean="0"/>
              <a:t>necessáriamente</a:t>
            </a:r>
            <a:r>
              <a:rPr lang="pt-BR" altLang="pt-BR" dirty="0" smtClean="0"/>
              <a:t> </a:t>
            </a:r>
            <a:r>
              <a:rPr lang="pt-BR" altLang="pt-BR" dirty="0"/>
              <a:t>o mais importante.</a:t>
            </a:r>
          </a:p>
          <a:p>
            <a:pPr algn="just"/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99090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1300"/>
            <a:ext cx="6877050" cy="39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019925" y="3448050"/>
            <a:ext cx="18732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2000"/>
              <a:t>Índice de defeitos em um determinado produto </a:t>
            </a:r>
          </a:p>
        </p:txBody>
      </p:sp>
    </p:spTree>
    <p:extLst>
      <p:ext uri="{BB962C8B-B14F-4D97-AF65-F5344CB8AC3E}">
        <p14:creationId xmlns:p14="http://schemas.microsoft.com/office/powerpoint/2010/main" val="14738422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7019925" y="3752850"/>
            <a:ext cx="18732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altLang="pt-BR" sz="2000"/>
              <a:t>Tabela de custos por defeito 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65400"/>
            <a:ext cx="7092950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171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476826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>
            <a:normAutofit/>
          </a:bodyPr>
          <a:lstStyle/>
          <a:p>
            <a:r>
              <a:rPr lang="pt-BR" altLang="ko-KR" sz="4400" b="1" dirty="0" smtClean="0">
                <a:ea typeface="굴림" panose="020B0600000101010101" pitchFamily="34" charset="-127"/>
              </a:rPr>
              <a:t>Monitoramento do processo</a:t>
            </a:r>
            <a:endParaRPr lang="pt-BR" alt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31398666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altLang="pt-BR" dirty="0" smtClean="0"/>
              <a:t>Monitoramento</a:t>
            </a:r>
            <a:endParaRPr lang="pt-BR" altLang="pt-B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O que se pode medir, se pode gerenciar;</a:t>
            </a:r>
          </a:p>
          <a:p>
            <a:r>
              <a:rPr lang="pt-BR" altLang="pt-BR"/>
              <a:t>Ter controle sobre o processo;</a:t>
            </a:r>
          </a:p>
          <a:p>
            <a:r>
              <a:rPr lang="pt-BR" altLang="pt-BR"/>
              <a:t>Nem todas as atividades devem ser monitoradas, mas principalmente aquelas que podem gerar problemas;</a:t>
            </a:r>
          </a:p>
          <a:p>
            <a:r>
              <a:rPr lang="pt-BR" altLang="pt-BR"/>
              <a:t>Indicadores: São representações quantificáveis das características de um processo.</a:t>
            </a:r>
          </a:p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86450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Indicadores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834348"/>
          </a:xfrm>
        </p:spPr>
        <p:txBody>
          <a:bodyPr/>
          <a:lstStyle/>
          <a:p>
            <a:r>
              <a:rPr lang="pt-BR" altLang="pt-BR" dirty="0"/>
              <a:t>Basicamente podemos ter dois tipos de indicadores:</a:t>
            </a:r>
          </a:p>
          <a:p>
            <a:pPr lvl="1"/>
            <a:r>
              <a:rPr lang="pt-BR" altLang="pt-BR" dirty="0" smtClean="0"/>
              <a:t>Indicadores </a:t>
            </a:r>
            <a:r>
              <a:rPr lang="pt-BR" altLang="pt-BR" dirty="0"/>
              <a:t>resultantes (</a:t>
            </a:r>
            <a:r>
              <a:rPr lang="pt-BR" altLang="pt-BR" i="1" dirty="0" err="1" smtClean="0"/>
              <a:t>outcomes</a:t>
            </a:r>
            <a:r>
              <a:rPr lang="pt-BR" altLang="pt-BR" dirty="0" smtClean="0"/>
              <a:t>);</a:t>
            </a:r>
          </a:p>
          <a:p>
            <a:pPr lvl="1"/>
            <a:r>
              <a:rPr lang="pt-BR" altLang="pt-BR" dirty="0" smtClean="0"/>
              <a:t>Indicadores </a:t>
            </a:r>
            <a:r>
              <a:rPr lang="pt-BR" altLang="pt-BR" dirty="0"/>
              <a:t>direcionadores (</a:t>
            </a:r>
            <a:r>
              <a:rPr lang="pt-BR" altLang="pt-BR" i="1" dirty="0"/>
              <a:t>drivers</a:t>
            </a:r>
            <a:r>
              <a:rPr lang="pt-BR" altLang="pt-BR" dirty="0" smtClean="0"/>
              <a:t>)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2666231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Indicadores Resultantes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/>
              <a:t>Permitem saber se o efeito desejado foi obtido;</a:t>
            </a:r>
          </a:p>
          <a:p>
            <a:r>
              <a:rPr lang="pt-BR" altLang="pt-BR" dirty="0"/>
              <a:t>Ligados ao resultado final do processo;</a:t>
            </a:r>
          </a:p>
          <a:p>
            <a:r>
              <a:rPr lang="pt-BR" altLang="pt-BR" dirty="0"/>
              <a:t>Baixa frequência de análise (longo prazo);</a:t>
            </a:r>
          </a:p>
          <a:p>
            <a:r>
              <a:rPr lang="pt-BR" altLang="pt-BR" dirty="0"/>
              <a:t>Mostram o passado;</a:t>
            </a:r>
          </a:p>
          <a:p>
            <a:r>
              <a:rPr lang="pt-BR" altLang="pt-BR" dirty="0"/>
              <a:t>Mais comparáveis.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4067944" y="3789040"/>
            <a:ext cx="4596705" cy="2010213"/>
            <a:chOff x="3924945" y="1561330"/>
            <a:chExt cx="4596705" cy="2010213"/>
          </a:xfrm>
        </p:grpSpPr>
        <p:sp>
          <p:nvSpPr>
            <p:cNvPr id="2" name="Retângulo 1"/>
            <p:cNvSpPr/>
            <p:nvPr/>
          </p:nvSpPr>
          <p:spPr>
            <a:xfrm>
              <a:off x="5261035" y="1561330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Efeito</a:t>
              </a:r>
              <a:endParaRPr lang="pt-BR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3924945" y="2836183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1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6577434" y="2836183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2</a:t>
              </a:r>
              <a:endParaRPr lang="pt-BR" dirty="0"/>
            </a:p>
          </p:txBody>
        </p:sp>
        <p:cxnSp>
          <p:nvCxnSpPr>
            <p:cNvPr id="4" name="Conector de seta reta 3"/>
            <p:cNvCxnSpPr/>
            <p:nvPr/>
          </p:nvCxnSpPr>
          <p:spPr>
            <a:xfrm flipV="1">
              <a:off x="4897053" y="2296690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 flipV="1">
              <a:off x="7065437" y="2288447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tângulo de cantos arredondados 12"/>
          <p:cNvSpPr/>
          <p:nvPr/>
        </p:nvSpPr>
        <p:spPr>
          <a:xfrm>
            <a:off x="5040052" y="3573016"/>
            <a:ext cx="2628292" cy="1152128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7577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Indicadores Direcionadores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/>
              <a:t>Permitem analisar as causas presumidas do efeito, de forma proativa;</a:t>
            </a:r>
          </a:p>
          <a:p>
            <a:r>
              <a:rPr lang="pt-BR" altLang="pt-BR"/>
              <a:t>Ligados às tarefas intermediárias do processo;</a:t>
            </a:r>
          </a:p>
          <a:p>
            <a:r>
              <a:rPr lang="pt-BR" altLang="pt-BR"/>
              <a:t>Alta frequência de análise (curto prazo);</a:t>
            </a:r>
          </a:p>
          <a:p>
            <a:r>
              <a:rPr lang="pt-BR" altLang="pt-BR"/>
              <a:t>Antecipam o futuro;</a:t>
            </a:r>
          </a:p>
          <a:p>
            <a:r>
              <a:rPr lang="pt-BR" altLang="pt-BR"/>
              <a:t>Menos comparáveis.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4067944" y="3789040"/>
            <a:ext cx="4596705" cy="2010213"/>
            <a:chOff x="4067944" y="4365104"/>
            <a:chExt cx="4596705" cy="2010213"/>
          </a:xfrm>
        </p:grpSpPr>
        <p:sp>
          <p:nvSpPr>
            <p:cNvPr id="7" name="Retângulo 6"/>
            <p:cNvSpPr/>
            <p:nvPr/>
          </p:nvSpPr>
          <p:spPr>
            <a:xfrm>
              <a:off x="5404034" y="4365104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Efeito</a:t>
              </a:r>
              <a:endParaRPr lang="pt-BR" dirty="0"/>
            </a:p>
          </p:txBody>
        </p:sp>
        <p:sp>
          <p:nvSpPr>
            <p:cNvPr id="8" name="Retângulo 7"/>
            <p:cNvSpPr/>
            <p:nvPr/>
          </p:nvSpPr>
          <p:spPr>
            <a:xfrm>
              <a:off x="4067944" y="5639957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1</a:t>
              </a:r>
              <a:endParaRPr lang="pt-BR" dirty="0"/>
            </a:p>
          </p:txBody>
        </p:sp>
        <p:sp>
          <p:nvSpPr>
            <p:cNvPr id="9" name="Retângulo 8"/>
            <p:cNvSpPr/>
            <p:nvPr/>
          </p:nvSpPr>
          <p:spPr>
            <a:xfrm>
              <a:off x="6720433" y="5639957"/>
              <a:ext cx="1944216" cy="73536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Ação 2</a:t>
              </a:r>
              <a:endParaRPr lang="pt-BR" dirty="0"/>
            </a:p>
          </p:txBody>
        </p:sp>
        <p:cxnSp>
          <p:nvCxnSpPr>
            <p:cNvPr id="10" name="Conector de seta reta 9"/>
            <p:cNvCxnSpPr/>
            <p:nvPr/>
          </p:nvCxnSpPr>
          <p:spPr>
            <a:xfrm flipV="1">
              <a:off x="5040052" y="5100464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 flipV="1">
              <a:off x="7208436" y="5092221"/>
              <a:ext cx="539043" cy="53949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tângulo de cantos arredondados 12"/>
          <p:cNvSpPr/>
          <p:nvPr/>
        </p:nvSpPr>
        <p:spPr>
          <a:xfrm>
            <a:off x="3677942" y="4855509"/>
            <a:ext cx="5214537" cy="1152128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3415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60648"/>
            <a:ext cx="7429499" cy="1478570"/>
          </a:xfrm>
        </p:spPr>
        <p:txBody>
          <a:bodyPr/>
          <a:lstStyle/>
          <a:p>
            <a:r>
              <a:rPr lang="pt-BR" altLang="pt-BR" dirty="0"/>
              <a:t>Outros indicadores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974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pt-BR" altLang="pt-BR" sz="2800" b="1" dirty="0"/>
              <a:t>Economicidade:</a:t>
            </a:r>
            <a:r>
              <a:rPr lang="pt-BR" altLang="pt-BR" sz="2800" dirty="0"/>
              <a:t> refletem a </a:t>
            </a:r>
            <a:r>
              <a:rPr lang="pt-BR" altLang="pt-BR" sz="2800" dirty="0">
                <a:solidFill>
                  <a:srgbClr val="FFFF00"/>
                </a:solidFill>
              </a:rPr>
              <a:t>minimização dos custos </a:t>
            </a:r>
            <a:r>
              <a:rPr lang="pt-BR" altLang="pt-BR" sz="2800" dirty="0"/>
              <a:t>de aquisição dos recursos necessários para a realização das tarefas do processo, sem comprometer a qualidade desejada;</a:t>
            </a:r>
          </a:p>
          <a:p>
            <a:pPr algn="just">
              <a:lnSpc>
                <a:spcPct val="80000"/>
              </a:lnSpc>
            </a:pPr>
            <a:r>
              <a:rPr lang="pt-BR" altLang="pt-BR" sz="2800" b="1" dirty="0"/>
              <a:t>Eficiência:</a:t>
            </a:r>
            <a:r>
              <a:rPr lang="pt-BR" altLang="pt-BR" sz="2800" dirty="0"/>
              <a:t> buscam uma relação entre os </a:t>
            </a:r>
            <a:r>
              <a:rPr lang="pt-BR" altLang="pt-BR" sz="2800" dirty="0">
                <a:solidFill>
                  <a:srgbClr val="FFFF00"/>
                </a:solidFill>
              </a:rPr>
              <a:t>recursos efetivamente utilizados</a:t>
            </a:r>
            <a:r>
              <a:rPr lang="pt-BR" altLang="pt-BR" sz="2800" dirty="0"/>
              <a:t> para a realização de determinada atividade, frente aos padrões estabelecidos;</a:t>
            </a:r>
          </a:p>
          <a:p>
            <a:pPr algn="just">
              <a:lnSpc>
                <a:spcPct val="80000"/>
              </a:lnSpc>
            </a:pPr>
            <a:r>
              <a:rPr lang="pt-BR" altLang="pt-BR" sz="2800" b="1" dirty="0"/>
              <a:t>Eficácia:</a:t>
            </a:r>
            <a:r>
              <a:rPr lang="pt-BR" altLang="pt-BR" sz="2800" dirty="0"/>
              <a:t> medem o </a:t>
            </a:r>
            <a:r>
              <a:rPr lang="pt-BR" altLang="pt-BR" sz="2800" dirty="0">
                <a:solidFill>
                  <a:srgbClr val="FFFF00"/>
                </a:solidFill>
              </a:rPr>
              <a:t>grau de cumprimento das metas </a:t>
            </a:r>
            <a:r>
              <a:rPr lang="pt-BR" altLang="pt-BR" sz="2800" dirty="0"/>
              <a:t>fixadas para determinada atividade;</a:t>
            </a:r>
          </a:p>
          <a:p>
            <a:pPr algn="just">
              <a:lnSpc>
                <a:spcPct val="80000"/>
              </a:lnSpc>
            </a:pPr>
            <a:r>
              <a:rPr lang="pt-BR" altLang="pt-BR" sz="2800" b="1" dirty="0"/>
              <a:t>Efetividade:</a:t>
            </a:r>
            <a:r>
              <a:rPr lang="pt-BR" altLang="pt-BR" sz="2800" dirty="0"/>
              <a:t> medem o grau de </a:t>
            </a:r>
            <a:r>
              <a:rPr lang="pt-BR" altLang="pt-BR" sz="2800" dirty="0">
                <a:solidFill>
                  <a:srgbClr val="FFFF00"/>
                </a:solidFill>
              </a:rPr>
              <a:t>alcance dos objetivos </a:t>
            </a:r>
            <a:r>
              <a:rPr lang="pt-BR" altLang="pt-BR" sz="2800" dirty="0"/>
              <a:t>de determinada ação ou atividade. Tem como referência os impactos na sociedade;</a:t>
            </a:r>
          </a:p>
        </p:txBody>
      </p:sp>
    </p:spTree>
    <p:extLst>
      <p:ext uri="{BB962C8B-B14F-4D97-AF65-F5344CB8AC3E}">
        <p14:creationId xmlns:p14="http://schemas.microsoft.com/office/powerpoint/2010/main" val="1799059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50" y="260648"/>
            <a:ext cx="7429499" cy="1478570"/>
          </a:xfrm>
        </p:spPr>
        <p:txBody>
          <a:bodyPr/>
          <a:lstStyle/>
          <a:p>
            <a:r>
              <a:rPr lang="pt-BR" altLang="pt-BR" sz="4000" dirty="0"/>
              <a:t>Monitorar as etapas e o resultado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4997450"/>
          </a:xfrm>
        </p:spPr>
        <p:txBody>
          <a:bodyPr>
            <a:normAutofit/>
          </a:bodyPr>
          <a:lstStyle/>
          <a:p>
            <a:pPr algn="just"/>
            <a:r>
              <a:rPr lang="pt-BR" altLang="pt-BR" sz="2800" dirty="0"/>
              <a:t>Estabeleça o </a:t>
            </a:r>
            <a:r>
              <a:rPr lang="pt-BR" altLang="pt-BR" sz="2800" dirty="0">
                <a:solidFill>
                  <a:srgbClr val="FFFF00"/>
                </a:solidFill>
              </a:rPr>
              <a:t>item de controle</a:t>
            </a:r>
            <a:r>
              <a:rPr lang="pt-BR" altLang="pt-BR" sz="2800" dirty="0"/>
              <a:t>. Determine a </a:t>
            </a:r>
            <a:r>
              <a:rPr lang="pt-BR" altLang="pt-BR" sz="2800" dirty="0">
                <a:solidFill>
                  <a:srgbClr val="FFFF00"/>
                </a:solidFill>
              </a:rPr>
              <a:t>tarefa crítica </a:t>
            </a:r>
            <a:r>
              <a:rPr lang="pt-BR" altLang="pt-BR" sz="2800" dirty="0"/>
              <a:t>do processo </a:t>
            </a:r>
            <a:r>
              <a:rPr lang="pt-BR" altLang="pt-BR" sz="2800" dirty="0">
                <a:solidFill>
                  <a:srgbClr val="FFFF00"/>
                </a:solidFill>
              </a:rPr>
              <a:t>e crie um indicador</a:t>
            </a:r>
            <a:r>
              <a:rPr lang="pt-BR" altLang="pt-BR" sz="2800" dirty="0"/>
              <a:t>;</a:t>
            </a:r>
          </a:p>
          <a:p>
            <a:pPr algn="just"/>
            <a:r>
              <a:rPr lang="pt-BR" altLang="pt-BR" sz="2800" dirty="0"/>
              <a:t>Levante as informações sobre o indicador e </a:t>
            </a:r>
            <a:r>
              <a:rPr lang="pt-BR" altLang="pt-BR" sz="2800" dirty="0">
                <a:solidFill>
                  <a:srgbClr val="FFFF00"/>
                </a:solidFill>
              </a:rPr>
              <a:t>construa um gráfico </a:t>
            </a:r>
            <a:r>
              <a:rPr lang="pt-BR" altLang="pt-BR" sz="2800" dirty="0"/>
              <a:t>que deverá conter a denominação do indicador, a unidade de medida, uma escala bem dimensionada, resultados médios dos anos anteriores como referência;</a:t>
            </a:r>
          </a:p>
          <a:p>
            <a:pPr algn="just"/>
            <a:r>
              <a:rPr lang="pt-BR" altLang="pt-BR" sz="2800" dirty="0"/>
              <a:t>Estabeleça uma </a:t>
            </a:r>
            <a:r>
              <a:rPr lang="pt-BR" altLang="pt-BR" sz="2800" dirty="0">
                <a:solidFill>
                  <a:srgbClr val="FFFF00"/>
                </a:solidFill>
              </a:rPr>
              <a:t>meta para este indicador </a:t>
            </a:r>
            <a:r>
              <a:rPr lang="pt-BR" altLang="pt-BR" sz="2800" dirty="0"/>
              <a:t>(valor a ser atingido e prazo para ser conseguido);</a:t>
            </a:r>
          </a:p>
          <a:p>
            <a:pPr algn="just"/>
            <a:r>
              <a:rPr lang="pt-BR" altLang="pt-BR" sz="2800" dirty="0">
                <a:solidFill>
                  <a:srgbClr val="FFFF00"/>
                </a:solidFill>
              </a:rPr>
              <a:t>Disponha</a:t>
            </a:r>
            <a:r>
              <a:rPr lang="pt-BR" altLang="pt-BR" sz="2800" dirty="0"/>
              <a:t> os principais gráficos em locais de fácil acesso de </a:t>
            </a:r>
            <a:r>
              <a:rPr lang="pt-BR" altLang="pt-BR" sz="2800" dirty="0">
                <a:solidFill>
                  <a:srgbClr val="FFFF00"/>
                </a:solidFill>
              </a:rPr>
              <a:t>toda a equipe </a:t>
            </a:r>
            <a:r>
              <a:rPr lang="pt-BR" altLang="pt-BR" sz="2800" dirty="0"/>
              <a:t>de trabalho. A utilização de comentários e explicações é bem vinda.</a:t>
            </a:r>
          </a:p>
        </p:txBody>
      </p:sp>
    </p:spTree>
    <p:extLst>
      <p:ext uri="{BB962C8B-B14F-4D97-AF65-F5344CB8AC3E}">
        <p14:creationId xmlns:p14="http://schemas.microsoft.com/office/powerpoint/2010/main" val="27091728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240</TotalTime>
  <Words>1286</Words>
  <Application>Microsoft Office PowerPoint</Application>
  <PresentationFormat>Apresentação na tela (4:3)</PresentationFormat>
  <Paragraphs>115</Paragraphs>
  <Slides>25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25</vt:i4>
      </vt:variant>
    </vt:vector>
  </HeadingPairs>
  <TitlesOfParts>
    <vt:vector size="35" baseType="lpstr">
      <vt:lpstr>Batang</vt:lpstr>
      <vt:lpstr>굴림</vt:lpstr>
      <vt:lpstr>Arial</vt:lpstr>
      <vt:lpstr>Calibri</vt:lpstr>
      <vt:lpstr>Courier New</vt:lpstr>
      <vt:lpstr>Times New Roman</vt:lpstr>
      <vt:lpstr>Wingdings</vt:lpstr>
      <vt:lpstr>Tema FEUC</vt:lpstr>
      <vt:lpstr>Branco com fonte Courier para slides de código</vt:lpstr>
      <vt:lpstr>1_Branco com fonte Courier para slides de código</vt:lpstr>
      <vt:lpstr>PLANEJAMENTO ESTRATÉGICO DE TI</vt:lpstr>
      <vt:lpstr>Conteúdo</vt:lpstr>
      <vt:lpstr>Monitoramento do processo</vt:lpstr>
      <vt:lpstr>Monitoramento</vt:lpstr>
      <vt:lpstr>Indicadores</vt:lpstr>
      <vt:lpstr>Indicadores Resultantes</vt:lpstr>
      <vt:lpstr>Indicadores Direcionadores</vt:lpstr>
      <vt:lpstr>Outros indicadores</vt:lpstr>
      <vt:lpstr>Monitorar as etapas e o resultado</vt:lpstr>
      <vt:lpstr>Identificando e priorizando problemas e suas causas</vt:lpstr>
      <vt:lpstr>Qual é a reação das pessoas frente a um problema? </vt:lpstr>
      <vt:lpstr>Formas de Identificação</vt:lpstr>
      <vt:lpstr>Brainstorming</vt:lpstr>
      <vt:lpstr>Diagrama de Causa e Efeito</vt:lpstr>
      <vt:lpstr>Causa e Efeito</vt:lpstr>
      <vt:lpstr>Apresentação do PowerPoint</vt:lpstr>
      <vt:lpstr>Exemplo</vt:lpstr>
      <vt:lpstr>Análise dos 5 Por Quês</vt:lpstr>
      <vt:lpstr>Exemplo</vt:lpstr>
      <vt:lpstr>Priorizando</vt:lpstr>
      <vt:lpstr>Apresentação do PowerPoint</vt:lpstr>
      <vt:lpstr>Priorizando</vt:lpstr>
      <vt:lpstr>Apresentação do PowerPoint</vt:lpstr>
      <vt:lpstr>Apresentação do PowerPoint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Varajão</dc:creator>
  <cp:lastModifiedBy>varajao</cp:lastModifiedBy>
  <cp:revision>33</cp:revision>
  <dcterms:created xsi:type="dcterms:W3CDTF">2014-04-01T21:25:56Z</dcterms:created>
  <dcterms:modified xsi:type="dcterms:W3CDTF">2017-09-24T22:23:44Z</dcterms:modified>
</cp:coreProperties>
</file>