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711" r:id="rId2"/>
    <p:sldMasterId id="2147483713" r:id="rId3"/>
  </p:sldMasterIdLst>
  <p:notesMasterIdLst>
    <p:notesMasterId r:id="rId26"/>
  </p:notesMasterIdLst>
  <p:sldIdLst>
    <p:sldId id="271" r:id="rId4"/>
    <p:sldId id="310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27" r:id="rId21"/>
    <p:sldId id="328" r:id="rId22"/>
    <p:sldId id="329" r:id="rId23"/>
    <p:sldId id="330" r:id="rId24"/>
    <p:sldId id="311" r:id="rId25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F8387-B346-44E9-B812-7CCA2F9143B4}" type="datetimeFigureOut">
              <a:rPr lang="pt-BR" smtClean="0"/>
              <a:t>04/09/2017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7F318-06C5-4E00-BDA5-65F6C116D7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22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9/4/2017 8:38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9340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9/4/2017 8:38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0350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538989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23775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829688019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162833551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8331675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6157697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425161994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38054594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10985755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61604137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4946047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16126422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758580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375240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613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570900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593475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PLANEJAMENTO ESTRATÉGICO DE TI</a:t>
            </a:r>
            <a:endParaRPr lang="pt-BR" dirty="0"/>
          </a:p>
        </p:txBody>
      </p:sp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</a:t>
            </a: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07</a:t>
            </a:r>
            <a:endParaRPr lang="pt-BR" sz="4000" b="0" dirty="0" smtClean="0">
              <a:solidFill>
                <a:srgbClr val="FFFFFF">
                  <a:tint val="75000"/>
                </a:srgbClr>
              </a:solidFill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3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14553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/>
              <a:t>Cronograma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smtClean="0"/>
              <a:t>É a representação esquemática dos prazos envolvidos na realização de diversas atividades.</a:t>
            </a:r>
          </a:p>
          <a:p>
            <a:endParaRPr lang="pt-BR" altLang="pt-BR" smtClean="0"/>
          </a:p>
          <a:p>
            <a:r>
              <a:rPr lang="pt-BR" altLang="pt-BR" smtClean="0"/>
              <a:t>Para facilitar o acompanhamento das iniciativas do plano de ação, sugere-se a utilização do cronograma de atividades.</a:t>
            </a:r>
          </a:p>
        </p:txBody>
      </p:sp>
    </p:spTree>
    <p:extLst>
      <p:ext uri="{BB962C8B-B14F-4D97-AF65-F5344CB8AC3E}">
        <p14:creationId xmlns:p14="http://schemas.microsoft.com/office/powerpoint/2010/main" val="14518360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/>
              <a:t>Exemplos de Cronograma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59568" y="1559783"/>
            <a:ext cx="8424863" cy="3819640"/>
            <a:chOff x="323850" y="2076450"/>
            <a:chExt cx="8424863" cy="3819640"/>
          </a:xfrm>
        </p:grpSpPr>
        <p:pic>
          <p:nvPicPr>
            <p:cNvPr id="15363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850" y="2076450"/>
              <a:ext cx="8424863" cy="3008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66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3D7A99"/>
                    </a:outerShdw>
                  </a:effectLst>
                </a14:hiddenEffects>
              </a:ext>
            </a:extLst>
          </p:spPr>
        </p:pic>
        <p:grpSp>
          <p:nvGrpSpPr>
            <p:cNvPr id="4" name="Grupo 3"/>
            <p:cNvGrpSpPr/>
            <p:nvPr/>
          </p:nvGrpSpPr>
          <p:grpSpPr>
            <a:xfrm>
              <a:off x="351791" y="5311315"/>
              <a:ext cx="1754532" cy="584775"/>
              <a:chOff x="351791" y="5311315"/>
              <a:chExt cx="1754532" cy="584775"/>
            </a:xfrm>
          </p:grpSpPr>
          <p:pic>
            <p:nvPicPr>
              <p:cNvPr id="2" name="Imagem 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1791" y="5391880"/>
                <a:ext cx="295275" cy="419100"/>
              </a:xfrm>
              <a:prstGeom prst="rect">
                <a:avLst/>
              </a:prstGeom>
            </p:spPr>
          </p:pic>
          <p:sp>
            <p:nvSpPr>
              <p:cNvPr id="3" name="CaixaDeTexto 2"/>
              <p:cNvSpPr txBox="1"/>
              <p:nvPr/>
            </p:nvSpPr>
            <p:spPr>
              <a:xfrm>
                <a:off x="636049" y="5311315"/>
                <a:ext cx="147027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1600" dirty="0" smtClean="0"/>
                  <a:t>P – Previsto</a:t>
                </a:r>
              </a:p>
              <a:p>
                <a:r>
                  <a:rPr lang="pt-BR" sz="1600" dirty="0" smtClean="0"/>
                  <a:t>R – Realizado</a:t>
                </a:r>
                <a:endParaRPr lang="pt-BR" sz="16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772991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/>
              <a:t>Exemplos de Cronograma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764" y="1196752"/>
            <a:ext cx="8744472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7315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/>
              <a:t>Exemplos de Cronograma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971" y="1196752"/>
            <a:ext cx="8690057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1147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 sz="4400" b="1"/>
              <a:t>Sistema de documentação</a:t>
            </a:r>
          </a:p>
        </p:txBody>
      </p:sp>
    </p:spTree>
    <p:extLst>
      <p:ext uri="{BB962C8B-B14F-4D97-AF65-F5344CB8AC3E}">
        <p14:creationId xmlns:p14="http://schemas.microsoft.com/office/powerpoint/2010/main" val="26475968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/>
              <a:t>Normalização do Processo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smtClean="0"/>
              <a:t>Última etapa da melhoria de processos;</a:t>
            </a:r>
          </a:p>
          <a:p>
            <a:r>
              <a:rPr lang="pt-BR" altLang="pt-BR" smtClean="0"/>
              <a:t>Elaboram-se as normas e fluxos bem como a documentação de apoio;</a:t>
            </a:r>
          </a:p>
          <a:p>
            <a:r>
              <a:rPr lang="pt-BR" altLang="pt-BR" smtClean="0"/>
              <a:t>Só se padroniza aquilo que é necessário padronizar;</a:t>
            </a:r>
          </a:p>
          <a:p>
            <a:r>
              <a:rPr lang="pt-BR" altLang="pt-BR" smtClean="0"/>
              <a:t>Começar pelas tarefas prioritárias;</a:t>
            </a:r>
          </a:p>
        </p:txBody>
      </p:sp>
    </p:spTree>
    <p:extLst>
      <p:ext uri="{BB962C8B-B14F-4D97-AF65-F5344CB8AC3E}">
        <p14:creationId xmlns:p14="http://schemas.microsoft.com/office/powerpoint/2010/main" val="20135684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 sz="4000" dirty="0" smtClean="0"/>
              <a:t>POP - Procedimento </a:t>
            </a:r>
            <a:r>
              <a:rPr lang="pt-BR" altLang="pt-BR" sz="4000" dirty="0"/>
              <a:t>Operacional Padrão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8138"/>
            <a:ext cx="8382000" cy="2210862"/>
          </a:xfrm>
        </p:spPr>
        <p:txBody>
          <a:bodyPr rtlCol="0">
            <a:no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pt-BR" altLang="pt-BR" dirty="0"/>
              <a:t>É um documento que expressa o planejamento do trabalho repetitivo que deve ser executado </a:t>
            </a:r>
            <a:r>
              <a:rPr lang="pt-BR" altLang="pt-BR" dirty="0" smtClean="0"/>
              <a:t>para </a:t>
            </a:r>
            <a:r>
              <a:rPr lang="pt-BR" altLang="pt-BR" dirty="0"/>
              <a:t>o alcance de uma meta padrão;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pt-BR" altLang="pt-BR" dirty="0"/>
              <a:t>Tem como objetivo padronizar e minimizar a ocorrência de desvios na execução de tarefas fundamentais, para o funcionamento correto do processo;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pt-BR" altLang="pt-BR" dirty="0"/>
              <a:t>Aumenta-se a previsibilidade de seus resultados, minimizando as variações causadas por imperícia e adaptações aleatórias</a:t>
            </a:r>
            <a:r>
              <a:rPr lang="pt-BR" altLang="pt-BR" dirty="0" smtClean="0"/>
              <a:t>.</a:t>
            </a:r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682358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 dirty="0"/>
              <a:t>POP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1495794"/>
          </a:xfrm>
        </p:spPr>
        <p:txBody>
          <a:bodyPr/>
          <a:lstStyle/>
          <a:p>
            <a:r>
              <a:rPr lang="pt-BR" altLang="pt-BR" sz="3600" dirty="0" smtClean="0"/>
              <a:t>O conteúdo dos </a:t>
            </a:r>
            <a:r>
              <a:rPr lang="pt-BR" altLang="pt-BR" sz="3600" dirty="0" err="1" smtClean="0"/>
              <a:t>POPs</a:t>
            </a:r>
            <a:r>
              <a:rPr lang="pt-BR" altLang="pt-BR" sz="3600" dirty="0" smtClean="0"/>
              <a:t> é variável e depende da natureza da organização e do tipo de processo que está sendo padronizado.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4427538" y="6237288"/>
            <a:ext cx="4362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/>
              <a:t>Exemplo nas páginas 55 e 56 da apostila</a:t>
            </a:r>
          </a:p>
        </p:txBody>
      </p:sp>
    </p:spTree>
    <p:extLst>
      <p:ext uri="{BB962C8B-B14F-4D97-AF65-F5344CB8AC3E}">
        <p14:creationId xmlns:p14="http://schemas.microsoft.com/office/powerpoint/2010/main" val="34635840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 dirty="0"/>
              <a:t>POP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922026"/>
            <a:ext cx="8511480" cy="511524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2800" dirty="0" smtClean="0"/>
              <a:t>Normalmente apresentam:</a:t>
            </a:r>
          </a:p>
          <a:p>
            <a:pPr lvl="1">
              <a:lnSpc>
                <a:spcPct val="90000"/>
              </a:lnSpc>
            </a:pPr>
            <a:r>
              <a:rPr lang="pt-BR" altLang="pt-BR" sz="2400" dirty="0" smtClean="0"/>
              <a:t>Objetivos;</a:t>
            </a:r>
          </a:p>
          <a:p>
            <a:pPr lvl="1">
              <a:lnSpc>
                <a:spcPct val="90000"/>
              </a:lnSpc>
            </a:pPr>
            <a:r>
              <a:rPr lang="pt-BR" altLang="pt-BR" sz="2400" dirty="0" smtClean="0"/>
              <a:t>Área de aplicação;</a:t>
            </a:r>
          </a:p>
          <a:p>
            <a:pPr lvl="1">
              <a:lnSpc>
                <a:spcPct val="90000"/>
              </a:lnSpc>
            </a:pPr>
            <a:r>
              <a:rPr lang="pt-BR" altLang="pt-BR" sz="2400" dirty="0" smtClean="0"/>
              <a:t>Responsabilidade;</a:t>
            </a:r>
          </a:p>
          <a:p>
            <a:pPr lvl="1">
              <a:lnSpc>
                <a:spcPct val="90000"/>
              </a:lnSpc>
            </a:pPr>
            <a:r>
              <a:rPr lang="pt-BR" altLang="pt-BR" sz="2400" dirty="0" smtClean="0"/>
              <a:t>Lista de equipamentos;</a:t>
            </a:r>
          </a:p>
          <a:p>
            <a:pPr lvl="1">
              <a:lnSpc>
                <a:spcPct val="90000"/>
              </a:lnSpc>
            </a:pPr>
            <a:r>
              <a:rPr lang="pt-BR" altLang="pt-BR" sz="2400" dirty="0" smtClean="0"/>
              <a:t>Lista de material;</a:t>
            </a:r>
          </a:p>
          <a:p>
            <a:pPr lvl="1">
              <a:lnSpc>
                <a:spcPct val="90000"/>
              </a:lnSpc>
            </a:pPr>
            <a:r>
              <a:rPr lang="pt-BR" altLang="pt-BR" sz="2400" dirty="0" smtClean="0"/>
              <a:t>Padrões esperados;</a:t>
            </a:r>
          </a:p>
          <a:p>
            <a:pPr lvl="1">
              <a:lnSpc>
                <a:spcPct val="90000"/>
              </a:lnSpc>
            </a:pPr>
            <a:r>
              <a:rPr lang="pt-BR" altLang="pt-BR" sz="2400" dirty="0" smtClean="0"/>
              <a:t>Detalhamento (descrição das atividades, incluindo as condições de realização e os pontos e métodos de controle);</a:t>
            </a:r>
          </a:p>
          <a:p>
            <a:pPr lvl="1">
              <a:lnSpc>
                <a:spcPct val="90000"/>
              </a:lnSpc>
            </a:pPr>
            <a:r>
              <a:rPr lang="pt-BR" altLang="pt-BR" sz="2400" dirty="0" smtClean="0"/>
              <a:t>Registros;</a:t>
            </a:r>
          </a:p>
          <a:p>
            <a:pPr lvl="1">
              <a:lnSpc>
                <a:spcPct val="90000"/>
              </a:lnSpc>
            </a:pPr>
            <a:r>
              <a:rPr lang="pt-BR" altLang="pt-BR" sz="2400" dirty="0" smtClean="0"/>
              <a:t>Anexos;</a:t>
            </a:r>
          </a:p>
          <a:p>
            <a:pPr lvl="1">
              <a:lnSpc>
                <a:spcPct val="90000"/>
              </a:lnSpc>
            </a:pPr>
            <a:r>
              <a:rPr lang="pt-BR" altLang="pt-BR" sz="2400" dirty="0" smtClean="0"/>
              <a:t>Informações sobre revisão e aprovação do documento.</a:t>
            </a:r>
          </a:p>
        </p:txBody>
      </p:sp>
    </p:spTree>
    <p:extLst>
      <p:ext uri="{BB962C8B-B14F-4D97-AF65-F5344CB8AC3E}">
        <p14:creationId xmlns:p14="http://schemas.microsoft.com/office/powerpoint/2010/main" val="39941523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988989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Identificando alternativas de solução</a:t>
            </a:r>
            <a:endParaRPr lang="pt-BR" sz="3200" b="0" i="0" dirty="0" smtClean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Sistema de documentação</a:t>
            </a:r>
            <a:endParaRPr lang="pt-BR" sz="3200" b="0" i="0" dirty="0" smtClean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90712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60350"/>
            <a:ext cx="7829550" cy="14795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 dirty="0"/>
              <a:t>Cuidados na elaboração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1124744"/>
            <a:ext cx="8229600" cy="400725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2000" dirty="0" smtClean="0"/>
              <a:t>Utilize o fluxograma do processo para visualizar todas as etapas do mesmo;</a:t>
            </a:r>
          </a:p>
          <a:p>
            <a:pPr>
              <a:lnSpc>
                <a:spcPct val="80000"/>
              </a:lnSpc>
            </a:pPr>
            <a:r>
              <a:rPr lang="pt-BR" altLang="pt-BR" sz="2000" dirty="0" smtClean="0"/>
              <a:t>Descreva, em sequência, as etapas da realização do processo. Atenção àquelas atividades críticas, que interferem diretamente no resultado final;</a:t>
            </a:r>
          </a:p>
          <a:p>
            <a:pPr>
              <a:lnSpc>
                <a:spcPct val="80000"/>
              </a:lnSpc>
            </a:pPr>
            <a:r>
              <a:rPr lang="pt-BR" altLang="pt-BR" sz="2000" dirty="0" smtClean="0"/>
              <a:t>As pessoas que executam as tarefas devem colaborar com o desenvolvimento do procedimento, ainda que a redação final do documento fique a cargo de uma área específica para isso;</a:t>
            </a:r>
          </a:p>
          <a:p>
            <a:pPr>
              <a:lnSpc>
                <a:spcPct val="80000"/>
              </a:lnSpc>
            </a:pPr>
            <a:r>
              <a:rPr lang="pt-BR" altLang="pt-BR" sz="2000" dirty="0" smtClean="0"/>
              <a:t>A linguagem do procedimento deverá estar em consonância com o grau de instrução das pessoas envolvidas nas atividades. Dê preferência à uma linguagem simples e objetiva.</a:t>
            </a:r>
          </a:p>
          <a:p>
            <a:pPr>
              <a:lnSpc>
                <a:spcPct val="80000"/>
              </a:lnSpc>
            </a:pPr>
            <a:r>
              <a:rPr lang="pt-BR" altLang="pt-BR" sz="2000" dirty="0" smtClean="0"/>
              <a:t>Nunca copie procedimentos de livros ou de outras organizações. Existem particularidades que devem ser consideradas em cada processo organizacional;</a:t>
            </a:r>
          </a:p>
          <a:p>
            <a:pPr>
              <a:lnSpc>
                <a:spcPct val="80000"/>
              </a:lnSpc>
            </a:pPr>
            <a:r>
              <a:rPr lang="pt-BR" altLang="pt-BR" sz="2000" dirty="0" smtClean="0"/>
              <a:t>Faça análises críticas (pelo menos duas vezes por ano) sobre a aplicabilidade de seus procedimentos, sobre o seu conteúdo e se os mesmos estão sendo seguidos.</a:t>
            </a:r>
          </a:p>
        </p:txBody>
      </p:sp>
    </p:spTree>
    <p:extLst>
      <p:ext uri="{BB962C8B-B14F-4D97-AF65-F5344CB8AC3E}">
        <p14:creationId xmlns:p14="http://schemas.microsoft.com/office/powerpoint/2010/main" val="13102602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/>
              <a:t>Consolidando o Processo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mtClean="0"/>
              <a:t>Disseminação das informações:</a:t>
            </a:r>
          </a:p>
          <a:p>
            <a:pPr lvl="1">
              <a:lnSpc>
                <a:spcPct val="90000"/>
              </a:lnSpc>
            </a:pPr>
            <a:r>
              <a:rPr lang="pt-BR" altLang="pt-BR" smtClean="0"/>
              <a:t>Comunique todos os envolvidos;</a:t>
            </a:r>
          </a:p>
          <a:p>
            <a:pPr lvl="1">
              <a:lnSpc>
                <a:spcPct val="90000"/>
              </a:lnSpc>
            </a:pPr>
            <a:r>
              <a:rPr lang="pt-BR" altLang="pt-BR" smtClean="0"/>
              <a:t>Utilize comunicados, reuniões, seminários,  apresentações, normas, folhetos, revistas, intranet etc.</a:t>
            </a:r>
          </a:p>
          <a:p>
            <a:pPr>
              <a:lnSpc>
                <a:spcPct val="90000"/>
              </a:lnSpc>
            </a:pPr>
            <a:r>
              <a:rPr lang="pt-BR" altLang="pt-BR" smtClean="0"/>
              <a:t>Treinamento:</a:t>
            </a:r>
          </a:p>
          <a:p>
            <a:pPr lvl="1">
              <a:lnSpc>
                <a:spcPct val="90000"/>
              </a:lnSpc>
            </a:pPr>
            <a:r>
              <a:rPr lang="pt-BR" altLang="pt-BR" smtClean="0"/>
              <a:t>O envolvido com o novo processo deve ser treinado;</a:t>
            </a:r>
          </a:p>
          <a:p>
            <a:pPr lvl="1">
              <a:lnSpc>
                <a:spcPct val="90000"/>
              </a:lnSpc>
            </a:pPr>
            <a:r>
              <a:rPr lang="pt-BR" altLang="pt-BR" smtClean="0"/>
              <a:t>Só ponha em funcionamento quando os envolvidos estiverem seguros.</a:t>
            </a:r>
          </a:p>
        </p:txBody>
      </p:sp>
    </p:spTree>
    <p:extLst>
      <p:ext uri="{BB962C8B-B14F-4D97-AF65-F5344CB8AC3E}">
        <p14:creationId xmlns:p14="http://schemas.microsoft.com/office/powerpoint/2010/main" val="40674282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163395"/>
          </a:xfrm>
        </p:spPr>
        <p:txBody>
          <a:bodyPr/>
          <a:lstStyle/>
          <a:p>
            <a:r>
              <a:rPr lang="pt-BR" sz="2800" dirty="0" smtClean="0"/>
              <a:t>VARAJÃO</a:t>
            </a:r>
            <a:r>
              <a:rPr lang="pt-BR" sz="2800" dirty="0"/>
              <a:t>, F. F.. </a:t>
            </a:r>
            <a:r>
              <a:rPr lang="pt-BR" sz="2800" i="1" dirty="0" smtClean="0"/>
              <a:t>Planejamento Estratégico de TI</a:t>
            </a:r>
            <a:r>
              <a:rPr lang="pt-BR" sz="2800" dirty="0" smtClean="0"/>
              <a:t>. </a:t>
            </a:r>
            <a:r>
              <a:rPr lang="pt-BR" sz="2800" dirty="0"/>
              <a:t>FIC – Faculdades Integradas </a:t>
            </a:r>
            <a:r>
              <a:rPr lang="pt-BR" sz="2800" dirty="0" err="1"/>
              <a:t>Campograndenses</a:t>
            </a:r>
            <a:r>
              <a:rPr lang="pt-BR" sz="2800" dirty="0"/>
              <a:t>. Rio de Janeiro, </a:t>
            </a:r>
            <a:r>
              <a:rPr lang="pt-BR" sz="2800" dirty="0" smtClean="0"/>
              <a:t>2017. </a:t>
            </a:r>
            <a:r>
              <a:rPr lang="pt-BR" sz="2800" dirty="0"/>
              <a:t>(Apostila)</a:t>
            </a:r>
          </a:p>
        </p:txBody>
      </p:sp>
    </p:spTree>
    <p:extLst>
      <p:ext uri="{BB962C8B-B14F-4D97-AF65-F5344CB8AC3E}">
        <p14:creationId xmlns:p14="http://schemas.microsoft.com/office/powerpoint/2010/main" val="14768263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 sz="4400" b="1"/>
              <a:t>Identificando alternativas de solução</a:t>
            </a:r>
          </a:p>
        </p:txBody>
      </p:sp>
    </p:spTree>
    <p:extLst>
      <p:ext uri="{BB962C8B-B14F-4D97-AF65-F5344CB8AC3E}">
        <p14:creationId xmlns:p14="http://schemas.microsoft.com/office/powerpoint/2010/main" val="9501276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55399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ko-KR" sz="4000" dirty="0">
                <a:ea typeface="굴림" panose="020B0600000101010101" pitchFamily="34" charset="-127"/>
              </a:rPr>
              <a:t>Ação de </a:t>
            </a:r>
            <a:r>
              <a:rPr lang="pt-BR" altLang="ko-KR" sz="4000" dirty="0" smtClean="0">
                <a:ea typeface="굴림" panose="020B0600000101010101" pitchFamily="34" charset="-127"/>
              </a:rPr>
              <a:t>Correção </a:t>
            </a:r>
            <a:r>
              <a:rPr lang="pt-BR" altLang="ko-KR" sz="4000" b="1" dirty="0" smtClean="0">
                <a:ea typeface="굴림" panose="020B0600000101010101" pitchFamily="34" charset="-127"/>
              </a:rPr>
              <a:t>≠</a:t>
            </a:r>
            <a:r>
              <a:rPr lang="pt-BR" altLang="ko-KR" sz="4000" dirty="0" smtClean="0">
                <a:ea typeface="굴림" panose="020B0600000101010101" pitchFamily="34" charset="-127"/>
              </a:rPr>
              <a:t> </a:t>
            </a:r>
            <a:r>
              <a:rPr lang="pt-BR" altLang="ko-KR" sz="4000" dirty="0">
                <a:ea typeface="굴림" panose="020B0600000101010101" pitchFamily="34" charset="-127"/>
              </a:rPr>
              <a:t>Ação de Prevenção</a:t>
            </a:r>
            <a:endParaRPr lang="pt-BR" altLang="pt-BR" sz="4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smtClean="0"/>
              <a:t>A forma como o responsável se dedica ao gerenciamento do seu processo irá determinar se serão necessárias ações de correção ou de prevenção.</a:t>
            </a:r>
          </a:p>
          <a:p>
            <a:endParaRPr lang="pt-BR" altLang="pt-BR" smtClean="0"/>
          </a:p>
          <a:p>
            <a:r>
              <a:rPr lang="pt-BR" altLang="pt-BR" smtClean="0"/>
              <a:t>Corrigir </a:t>
            </a:r>
            <a:r>
              <a:rPr lang="pt-BR" altLang="pt-BR" smtClean="0">
                <a:sym typeface="Wingdings" panose="05000000000000000000" pitchFamily="2" charset="2"/>
              </a:rPr>
              <a:t> O problema está aparente.</a:t>
            </a:r>
          </a:p>
          <a:p>
            <a:r>
              <a:rPr lang="pt-BR" altLang="pt-BR" smtClean="0">
                <a:sym typeface="Wingdings" panose="05000000000000000000" pitchFamily="2" charset="2"/>
              </a:rPr>
              <a:t>Prevenir  O problema é potencial.</a:t>
            </a: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6298420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04813"/>
            <a:ext cx="8229600" cy="60483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altLang="pt-BR" sz="3600" b="1"/>
              <a:t>Ação Corretiva</a:t>
            </a:r>
            <a:r>
              <a:rPr lang="pt-BR" altLang="pt-BR" sz="3600"/>
              <a:t> é a ação tomada para eliminar as causas de um problema existente ou de situações indesejáveis de maneira a evitar o reaparecimento das mesmas;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altLang="pt-BR" sz="3600" b="1"/>
              <a:t>Ação Preventiva</a:t>
            </a:r>
            <a:r>
              <a:rPr lang="pt-BR" altLang="pt-BR" sz="3600"/>
              <a:t> é a ação tomada para eliminar as causas de problemas potenciais ou outra situação indesejável a fim de evitar o aparecimento das mesmas.</a:t>
            </a:r>
          </a:p>
        </p:txBody>
      </p:sp>
    </p:spTree>
    <p:extLst>
      <p:ext uri="{BB962C8B-B14F-4D97-AF65-F5344CB8AC3E}">
        <p14:creationId xmlns:p14="http://schemas.microsoft.com/office/powerpoint/2010/main" val="24368990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/>
              <a:t>Plano de Ação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sz="2800" smtClean="0"/>
              <a:t>É o planejamento das iniciativas necessárias para atingir um resultado desejado.</a:t>
            </a:r>
          </a:p>
          <a:p>
            <a:endParaRPr lang="pt-BR" altLang="pt-BR" sz="2800" smtClean="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684213" y="4581525"/>
            <a:ext cx="77041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indent="4508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i="1"/>
              <a:t>“O segredo do bom gerenciamento está em se estabelecer um bom Plano de Ação para toda meta que se queira atingir”</a:t>
            </a:r>
            <a:endParaRPr lang="pt-BR" altLang="pt-BR"/>
          </a:p>
          <a:p>
            <a:pPr algn="r" eaLnBrk="1" hangingPunct="1"/>
            <a:r>
              <a:rPr lang="pt-BR" altLang="pt-BR"/>
              <a:t>VICENTE FALCONI</a:t>
            </a:r>
          </a:p>
        </p:txBody>
      </p:sp>
    </p:spTree>
    <p:extLst>
      <p:ext uri="{BB962C8B-B14F-4D97-AF65-F5344CB8AC3E}">
        <p14:creationId xmlns:p14="http://schemas.microsoft.com/office/powerpoint/2010/main" val="28707012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/>
              <a:t>5W2H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pt-BR" sz="2800" smtClean="0"/>
              <a:t>Geralmente responder ao 5W2H:</a:t>
            </a:r>
            <a:endParaRPr lang="pt-BR" altLang="pt-BR" sz="2800" i="1" smtClean="0"/>
          </a:p>
          <a:p>
            <a:pPr lvl="1">
              <a:lnSpc>
                <a:spcPct val="90000"/>
              </a:lnSpc>
            </a:pPr>
            <a:r>
              <a:rPr lang="pt-BR" altLang="pt-BR" sz="2400" i="1" smtClean="0"/>
              <a:t>What</a:t>
            </a:r>
            <a:r>
              <a:rPr lang="pt-BR" altLang="pt-BR" sz="2400" smtClean="0"/>
              <a:t> – O que será feito (etapas);</a:t>
            </a:r>
            <a:endParaRPr lang="pt-BR" altLang="pt-BR" sz="2400" i="1" smtClean="0"/>
          </a:p>
          <a:p>
            <a:pPr lvl="1">
              <a:lnSpc>
                <a:spcPct val="90000"/>
              </a:lnSpc>
            </a:pPr>
            <a:r>
              <a:rPr lang="pt-BR" altLang="pt-BR" sz="2400" i="1" smtClean="0"/>
              <a:t>Why</a:t>
            </a:r>
            <a:r>
              <a:rPr lang="pt-BR" altLang="pt-BR" sz="2400" smtClean="0"/>
              <a:t> – Por que será feito (justificativa);</a:t>
            </a:r>
            <a:endParaRPr lang="pt-BR" altLang="pt-BR" sz="2400" i="1" smtClean="0"/>
          </a:p>
          <a:p>
            <a:pPr lvl="1">
              <a:lnSpc>
                <a:spcPct val="90000"/>
              </a:lnSpc>
            </a:pPr>
            <a:r>
              <a:rPr lang="pt-BR" altLang="pt-BR" sz="2400" i="1" smtClean="0"/>
              <a:t>Where</a:t>
            </a:r>
            <a:r>
              <a:rPr lang="pt-BR" altLang="pt-BR" sz="2400" smtClean="0"/>
              <a:t> – Onde será feito (local);</a:t>
            </a:r>
            <a:endParaRPr lang="pt-BR" altLang="pt-BR" sz="2400" i="1" smtClean="0"/>
          </a:p>
          <a:p>
            <a:pPr lvl="1">
              <a:lnSpc>
                <a:spcPct val="90000"/>
              </a:lnSpc>
            </a:pPr>
            <a:r>
              <a:rPr lang="pt-BR" altLang="pt-BR" sz="2400" i="1" smtClean="0"/>
              <a:t>When</a:t>
            </a:r>
            <a:r>
              <a:rPr lang="pt-BR" altLang="pt-BR" sz="2400" smtClean="0"/>
              <a:t> – Quando será feito (tempo);</a:t>
            </a:r>
            <a:endParaRPr lang="pt-BR" altLang="pt-BR" sz="2400" i="1" smtClean="0"/>
          </a:p>
          <a:p>
            <a:pPr lvl="1">
              <a:lnSpc>
                <a:spcPct val="90000"/>
              </a:lnSpc>
            </a:pPr>
            <a:r>
              <a:rPr lang="pt-BR" altLang="pt-BR" sz="2400" i="1" smtClean="0"/>
              <a:t>Who</a:t>
            </a:r>
            <a:r>
              <a:rPr lang="pt-BR" altLang="pt-BR" sz="2400" smtClean="0"/>
              <a:t> – Por quem será feito (responsabilidade);</a:t>
            </a:r>
            <a:endParaRPr lang="pt-BR" altLang="pt-BR" sz="2400" i="1" smtClean="0"/>
          </a:p>
          <a:p>
            <a:pPr lvl="1">
              <a:lnSpc>
                <a:spcPct val="90000"/>
              </a:lnSpc>
            </a:pPr>
            <a:r>
              <a:rPr lang="pt-BR" altLang="pt-BR" sz="2400" i="1" smtClean="0"/>
              <a:t>How</a:t>
            </a:r>
            <a:r>
              <a:rPr lang="pt-BR" altLang="pt-BR" sz="2400" smtClean="0"/>
              <a:t> – Como será feito (método);</a:t>
            </a:r>
            <a:endParaRPr lang="pt-BR" altLang="pt-BR" sz="2400" i="1" smtClean="0"/>
          </a:p>
          <a:p>
            <a:pPr lvl="1">
              <a:lnSpc>
                <a:spcPct val="90000"/>
              </a:lnSpc>
            </a:pPr>
            <a:r>
              <a:rPr lang="pt-BR" altLang="pt-BR" sz="2400" i="1" smtClean="0"/>
              <a:t>How much</a:t>
            </a:r>
            <a:r>
              <a:rPr lang="pt-BR" altLang="pt-BR" sz="2400" smtClean="0"/>
              <a:t> – Quanto custará fazer (custo).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57236" y="5085184"/>
            <a:ext cx="8248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b="1" dirty="0"/>
              <a:t>5W1H</a:t>
            </a:r>
            <a:r>
              <a:rPr lang="pt-BR" altLang="pt-BR" i="1" dirty="0"/>
              <a:t> (onde exclui-se o “H” referente ao “</a:t>
            </a:r>
            <a:r>
              <a:rPr lang="pt-BR" altLang="pt-BR" i="1" dirty="0" err="1"/>
              <a:t>How</a:t>
            </a:r>
            <a:r>
              <a:rPr lang="pt-BR" altLang="pt-BR" i="1" dirty="0"/>
              <a:t> </a:t>
            </a:r>
            <a:r>
              <a:rPr lang="pt-BR" altLang="pt-BR" i="1" dirty="0" err="1"/>
              <a:t>much</a:t>
            </a:r>
            <a:r>
              <a:rPr lang="pt-BR" altLang="pt-BR" i="1" dirty="0"/>
              <a:t>”, ou Quanto - custo) e </a:t>
            </a:r>
            <a:endParaRPr lang="pt-BR" altLang="pt-BR" dirty="0"/>
          </a:p>
          <a:p>
            <a:pPr eaLnBrk="1" hangingPunct="1"/>
            <a:r>
              <a:rPr lang="pt-BR" altLang="pt-BR" b="1" dirty="0"/>
              <a:t>5W3H</a:t>
            </a:r>
            <a:r>
              <a:rPr lang="pt-BR" altLang="pt-BR" i="1" dirty="0"/>
              <a:t> (onde inclui-se o “H” referente ao “</a:t>
            </a:r>
            <a:r>
              <a:rPr lang="pt-BR" altLang="pt-BR" i="1" dirty="0" err="1"/>
              <a:t>How</a:t>
            </a:r>
            <a:r>
              <a:rPr lang="pt-BR" altLang="pt-BR" i="1" dirty="0"/>
              <a:t> </a:t>
            </a:r>
            <a:r>
              <a:rPr lang="pt-BR" altLang="pt-BR" i="1" dirty="0" err="1"/>
              <a:t>many</a:t>
            </a:r>
            <a:r>
              <a:rPr lang="pt-BR" altLang="pt-BR" i="1" dirty="0"/>
              <a:t>”, ou Quantos - quantidade)</a:t>
            </a:r>
          </a:p>
        </p:txBody>
      </p:sp>
    </p:spTree>
    <p:extLst>
      <p:ext uri="{BB962C8B-B14F-4D97-AF65-F5344CB8AC3E}">
        <p14:creationId xmlns:p14="http://schemas.microsoft.com/office/powerpoint/2010/main" val="32767001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00" name="Rectangle 14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/>
              <a:t>Exemplos 5W2H</a:t>
            </a:r>
          </a:p>
        </p:txBody>
      </p:sp>
      <p:pic>
        <p:nvPicPr>
          <p:cNvPr id="11267" name="Picture 1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060575"/>
            <a:ext cx="8191500" cy="306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12060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2225"/>
            <a:ext cx="8459787" cy="683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1" name="Text Box 6"/>
          <p:cNvSpPr txBox="1">
            <a:spLocks noChangeArrowheads="1"/>
          </p:cNvSpPr>
          <p:nvPr/>
        </p:nvSpPr>
        <p:spPr bwMode="auto">
          <a:xfrm rot="10800000">
            <a:off x="250825" y="1989138"/>
            <a:ext cx="458788" cy="247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/>
              <a:t>Plano de Ação: Aula 15</a:t>
            </a:r>
          </a:p>
        </p:txBody>
      </p:sp>
    </p:spTree>
    <p:extLst>
      <p:ext uri="{BB962C8B-B14F-4D97-AF65-F5344CB8AC3E}">
        <p14:creationId xmlns:p14="http://schemas.microsoft.com/office/powerpoint/2010/main" val="16054400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FEUC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ma FEUC" id="{B2B82C96-EDA3-4194-BBCE-6970A3170711}" vid="{16526833-0511-4A6E-8BAA-C595FC14324E}"/>
    </a:ext>
  </a:extLst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FEUC</Template>
  <TotalTime>212</TotalTime>
  <Words>962</Words>
  <Application>Microsoft Office PowerPoint</Application>
  <PresentationFormat>Apresentação na tela (4:3)</PresentationFormat>
  <Paragraphs>89</Paragraphs>
  <Slides>22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22</vt:i4>
      </vt:variant>
    </vt:vector>
  </HeadingPairs>
  <TitlesOfParts>
    <vt:vector size="30" baseType="lpstr">
      <vt:lpstr>굴림</vt:lpstr>
      <vt:lpstr>Arial</vt:lpstr>
      <vt:lpstr>Calibri</vt:lpstr>
      <vt:lpstr>Courier New</vt:lpstr>
      <vt:lpstr>Wingdings</vt:lpstr>
      <vt:lpstr>Tema FEUC</vt:lpstr>
      <vt:lpstr>Branco com fonte Courier para slides de código</vt:lpstr>
      <vt:lpstr>1_Branco com fonte Courier para slides de código</vt:lpstr>
      <vt:lpstr>PLANEJAMENTO ESTRATÉGICO DE TI</vt:lpstr>
      <vt:lpstr>Conteúdo</vt:lpstr>
      <vt:lpstr>Identificando alternativas de solução</vt:lpstr>
      <vt:lpstr>Ação de Correção ≠ Ação de Prevenção</vt:lpstr>
      <vt:lpstr>Apresentação do PowerPoint</vt:lpstr>
      <vt:lpstr>Plano de Ação</vt:lpstr>
      <vt:lpstr>5W2H</vt:lpstr>
      <vt:lpstr>Exemplos 5W2H</vt:lpstr>
      <vt:lpstr>Apresentação do PowerPoint</vt:lpstr>
      <vt:lpstr>Apresentação do PowerPoint</vt:lpstr>
      <vt:lpstr>Cronograma</vt:lpstr>
      <vt:lpstr>Exemplos de Cronograma</vt:lpstr>
      <vt:lpstr>Exemplos de Cronograma</vt:lpstr>
      <vt:lpstr>Exemplos de Cronograma</vt:lpstr>
      <vt:lpstr>Sistema de documentação</vt:lpstr>
      <vt:lpstr>Normalização do Processo</vt:lpstr>
      <vt:lpstr>POP - Procedimento Operacional Padrão</vt:lpstr>
      <vt:lpstr>POP</vt:lpstr>
      <vt:lpstr>POP</vt:lpstr>
      <vt:lpstr>Cuidados na elaboração</vt:lpstr>
      <vt:lpstr>Consolidando o Processo</vt:lpstr>
      <vt:lpstr>Referências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Planejamento Estratégico de TI</dc:title>
  <dc:creator>Varajão</dc:creator>
  <cp:lastModifiedBy>varajao</cp:lastModifiedBy>
  <cp:revision>31</cp:revision>
  <dcterms:created xsi:type="dcterms:W3CDTF">2014-04-01T21:25:56Z</dcterms:created>
  <dcterms:modified xsi:type="dcterms:W3CDTF">2017-09-04T23:41:16Z</dcterms:modified>
</cp:coreProperties>
</file>