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6"/>
  </p:notesMasterIdLst>
  <p:sldIdLst>
    <p:sldId id="271" r:id="rId4"/>
    <p:sldId id="310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11" r:id="rId2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9/4/2017 8:38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34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9/4/2017 8:38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35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PLANEJAMENTO ESTRATÉGICO DE TI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07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455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Cronograma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É a representação esquemática dos prazos envolvidos na realização de diversas atividades.</a:t>
            </a:r>
          </a:p>
          <a:p>
            <a:endParaRPr lang="pt-BR" altLang="pt-BR" smtClean="0"/>
          </a:p>
          <a:p>
            <a:r>
              <a:rPr lang="pt-BR" altLang="pt-BR" smtClean="0"/>
              <a:t>Para facilitar o acompanhamento das iniciativas do plano de ação, sugere-se a utilização do cronograma de atividades.</a:t>
            </a:r>
          </a:p>
        </p:txBody>
      </p:sp>
    </p:spTree>
    <p:extLst>
      <p:ext uri="{BB962C8B-B14F-4D97-AF65-F5344CB8AC3E}">
        <p14:creationId xmlns:p14="http://schemas.microsoft.com/office/powerpoint/2010/main" val="1451836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Exemplos de Cronograma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359568" y="1559783"/>
            <a:ext cx="8424863" cy="3819640"/>
            <a:chOff x="323850" y="2076450"/>
            <a:chExt cx="8424863" cy="3819640"/>
          </a:xfrm>
        </p:grpSpPr>
        <p:pic>
          <p:nvPicPr>
            <p:cNvPr id="1536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2076450"/>
              <a:ext cx="8424863" cy="3008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D7A99"/>
                    </a:outerShdw>
                  </a:effectLst>
                </a14:hiddenEffects>
              </a:ext>
            </a:extLst>
          </p:spPr>
        </p:pic>
        <p:grpSp>
          <p:nvGrpSpPr>
            <p:cNvPr id="4" name="Grupo 3"/>
            <p:cNvGrpSpPr/>
            <p:nvPr/>
          </p:nvGrpSpPr>
          <p:grpSpPr>
            <a:xfrm>
              <a:off x="351791" y="5311315"/>
              <a:ext cx="1754532" cy="584775"/>
              <a:chOff x="351791" y="5311315"/>
              <a:chExt cx="1754532" cy="584775"/>
            </a:xfrm>
          </p:grpSpPr>
          <p:pic>
            <p:nvPicPr>
              <p:cNvPr id="2" name="Imagem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1791" y="5391880"/>
                <a:ext cx="295275" cy="419100"/>
              </a:xfrm>
              <a:prstGeom prst="rect">
                <a:avLst/>
              </a:prstGeom>
            </p:spPr>
          </p:pic>
          <p:sp>
            <p:nvSpPr>
              <p:cNvPr id="3" name="CaixaDeTexto 2"/>
              <p:cNvSpPr txBox="1"/>
              <p:nvPr/>
            </p:nvSpPr>
            <p:spPr>
              <a:xfrm>
                <a:off x="636049" y="5311315"/>
                <a:ext cx="14702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/>
                  <a:t>P – Previsto</a:t>
                </a:r>
              </a:p>
              <a:p>
                <a:r>
                  <a:rPr lang="pt-BR" sz="1600" dirty="0" smtClean="0"/>
                  <a:t>R – Realizado</a:t>
                </a:r>
                <a:endParaRPr lang="pt-BR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7299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Exemplos de Cronograma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4" y="1196752"/>
            <a:ext cx="874447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31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Exemplos de Cronograma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71" y="1196752"/>
            <a:ext cx="869005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14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400" b="1"/>
              <a:t>Sistema de documentação</a:t>
            </a:r>
          </a:p>
        </p:txBody>
      </p:sp>
    </p:spTree>
    <p:extLst>
      <p:ext uri="{BB962C8B-B14F-4D97-AF65-F5344CB8AC3E}">
        <p14:creationId xmlns:p14="http://schemas.microsoft.com/office/powerpoint/2010/main" val="2647596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Normalização do Processo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Última etapa da melhoria de processos;</a:t>
            </a:r>
          </a:p>
          <a:p>
            <a:r>
              <a:rPr lang="pt-BR" altLang="pt-BR" smtClean="0"/>
              <a:t>Elaboram-se as normas e fluxos bem como a documentação de apoio;</a:t>
            </a:r>
          </a:p>
          <a:p>
            <a:r>
              <a:rPr lang="pt-BR" altLang="pt-BR" smtClean="0"/>
              <a:t>Só se padroniza aquilo que é necessário padronizar;</a:t>
            </a:r>
          </a:p>
          <a:p>
            <a:r>
              <a:rPr lang="pt-BR" altLang="pt-BR" smtClean="0"/>
              <a:t>Começar pelas tarefas prioritárias;</a:t>
            </a:r>
          </a:p>
        </p:txBody>
      </p:sp>
    </p:spTree>
    <p:extLst>
      <p:ext uri="{BB962C8B-B14F-4D97-AF65-F5344CB8AC3E}">
        <p14:creationId xmlns:p14="http://schemas.microsoft.com/office/powerpoint/2010/main" val="2013568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POP - Procedimento </a:t>
            </a:r>
            <a:r>
              <a:rPr lang="pt-BR" altLang="pt-BR" sz="4000" dirty="0"/>
              <a:t>Operacional Padrão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8138"/>
            <a:ext cx="8382000" cy="2210862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dirty="0"/>
              <a:t>É um documento que expressa o planejamento do trabalho repetitivo que deve ser executado </a:t>
            </a:r>
            <a:r>
              <a:rPr lang="pt-BR" altLang="pt-BR" dirty="0" smtClean="0"/>
              <a:t>para </a:t>
            </a:r>
            <a:r>
              <a:rPr lang="pt-BR" altLang="pt-BR" dirty="0"/>
              <a:t>o alcance de uma meta padrão;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dirty="0"/>
              <a:t>Tem como objetivo padronizar e minimizar a ocorrência de desvios na execução de tarefas fundamentais, para o funcionamento correto do processo;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dirty="0"/>
              <a:t>Aumenta-se a previsibilidade de seus resultados, minimizando as variações causadas por imperícia e adaptações aleatórias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68235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dirty="0"/>
              <a:t>POP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495794"/>
          </a:xfrm>
        </p:spPr>
        <p:txBody>
          <a:bodyPr/>
          <a:lstStyle/>
          <a:p>
            <a:r>
              <a:rPr lang="pt-BR" altLang="pt-BR" sz="3600" dirty="0" smtClean="0"/>
              <a:t>O conteúdo dos </a:t>
            </a:r>
            <a:r>
              <a:rPr lang="pt-BR" altLang="pt-BR" sz="3600" dirty="0" err="1" smtClean="0"/>
              <a:t>POPs</a:t>
            </a:r>
            <a:r>
              <a:rPr lang="pt-BR" altLang="pt-BR" sz="3600" dirty="0" smtClean="0"/>
              <a:t> é variável e depende da natureza da organização e do tipo de processo que está sendo padronizado.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27538" y="6237288"/>
            <a:ext cx="436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Exemplo nas páginas 55 e 56 da apostila</a:t>
            </a:r>
          </a:p>
        </p:txBody>
      </p:sp>
    </p:spTree>
    <p:extLst>
      <p:ext uri="{BB962C8B-B14F-4D97-AF65-F5344CB8AC3E}">
        <p14:creationId xmlns:p14="http://schemas.microsoft.com/office/powerpoint/2010/main" val="3463584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dirty="0"/>
              <a:t>POP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22026"/>
            <a:ext cx="8511480" cy="51152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dirty="0" smtClean="0"/>
              <a:t>Normalmente apresentam: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Objetivos;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Área de aplicação;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Responsabilidade;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Lista de equipamentos;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Lista de material;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Padrões esperados;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Detalhamento (descrição das atividades, incluindo as condições de realização e os pontos e métodos de controle);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Registros;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Anexos;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/>
              <a:t>Informações sobre revisão e aprovação do documento.</a:t>
            </a:r>
          </a:p>
        </p:txBody>
      </p:sp>
    </p:spTree>
    <p:extLst>
      <p:ext uri="{BB962C8B-B14F-4D97-AF65-F5344CB8AC3E}">
        <p14:creationId xmlns:p14="http://schemas.microsoft.com/office/powerpoint/2010/main" val="3994152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98898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Identificando alternativas de solução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Sistema de documentação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071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60350"/>
            <a:ext cx="7829550" cy="14795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dirty="0"/>
              <a:t>Cuidados na elaboração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124744"/>
            <a:ext cx="8229600" cy="40072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000" dirty="0" smtClean="0"/>
              <a:t>Utilize o fluxograma do processo para visualizar todas as etapas do mesmo;</a:t>
            </a:r>
          </a:p>
          <a:p>
            <a:pPr>
              <a:lnSpc>
                <a:spcPct val="80000"/>
              </a:lnSpc>
            </a:pPr>
            <a:r>
              <a:rPr lang="pt-BR" altLang="pt-BR" sz="2000" dirty="0" smtClean="0"/>
              <a:t>Descreva, em sequência, as etapas da realização do processo. Atenção àquelas atividades críticas, que interferem diretamente no resultado final;</a:t>
            </a:r>
          </a:p>
          <a:p>
            <a:pPr>
              <a:lnSpc>
                <a:spcPct val="80000"/>
              </a:lnSpc>
            </a:pPr>
            <a:r>
              <a:rPr lang="pt-BR" altLang="pt-BR" sz="2000" dirty="0" smtClean="0"/>
              <a:t>As pessoas que executam as tarefas devem colaborar com o desenvolvimento do procedimento, ainda que a redação final do documento fique a cargo de uma área específica para isso;</a:t>
            </a:r>
          </a:p>
          <a:p>
            <a:pPr>
              <a:lnSpc>
                <a:spcPct val="80000"/>
              </a:lnSpc>
            </a:pPr>
            <a:r>
              <a:rPr lang="pt-BR" altLang="pt-BR" sz="2000" dirty="0" smtClean="0"/>
              <a:t>A linguagem do procedimento deverá estar em consonância com o grau de instrução das pessoas envolvidas nas atividades. Dê preferência à uma linguagem simples e objetiva.</a:t>
            </a:r>
          </a:p>
          <a:p>
            <a:pPr>
              <a:lnSpc>
                <a:spcPct val="80000"/>
              </a:lnSpc>
            </a:pPr>
            <a:r>
              <a:rPr lang="pt-BR" altLang="pt-BR" sz="2000" dirty="0" smtClean="0"/>
              <a:t>Nunca copie procedimentos de livros ou de outras organizações. Existem particularidades que devem ser consideradas em cada processo organizacional;</a:t>
            </a:r>
          </a:p>
          <a:p>
            <a:pPr>
              <a:lnSpc>
                <a:spcPct val="80000"/>
              </a:lnSpc>
            </a:pPr>
            <a:r>
              <a:rPr lang="pt-BR" altLang="pt-BR" sz="2000" dirty="0" smtClean="0"/>
              <a:t>Faça análises críticas (pelo menos duas vezes por ano) sobre a aplicabilidade de seus procedimentos, sobre o seu conteúdo e se os mesmos estão sendo seguidos.</a:t>
            </a:r>
          </a:p>
        </p:txBody>
      </p:sp>
    </p:spTree>
    <p:extLst>
      <p:ext uri="{BB962C8B-B14F-4D97-AF65-F5344CB8AC3E}">
        <p14:creationId xmlns:p14="http://schemas.microsoft.com/office/powerpoint/2010/main" val="131026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Consolidando o Processo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mtClean="0"/>
              <a:t>Disseminação das informações: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Comunique todos os envolvidos;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Utilize comunicados, reuniões, seminários,  apresentações, normas, folhetos, revistas, intranet etc.</a:t>
            </a:r>
          </a:p>
          <a:p>
            <a:pPr>
              <a:lnSpc>
                <a:spcPct val="90000"/>
              </a:lnSpc>
            </a:pPr>
            <a:r>
              <a:rPr lang="pt-BR" altLang="pt-BR" smtClean="0"/>
              <a:t>Treinamento: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O envolvido com o novo processo deve ser treinado;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Só ponha em funcionamento quando os envolvidos estiverem seguros.</a:t>
            </a:r>
          </a:p>
        </p:txBody>
      </p:sp>
    </p:spTree>
    <p:extLst>
      <p:ext uri="{BB962C8B-B14F-4D97-AF65-F5344CB8AC3E}">
        <p14:creationId xmlns:p14="http://schemas.microsoft.com/office/powerpoint/2010/main" val="4067428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47682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400" b="1"/>
              <a:t>Identificando alternativas de solução</a:t>
            </a:r>
          </a:p>
        </p:txBody>
      </p:sp>
    </p:spTree>
    <p:extLst>
      <p:ext uri="{BB962C8B-B14F-4D97-AF65-F5344CB8AC3E}">
        <p14:creationId xmlns:p14="http://schemas.microsoft.com/office/powerpoint/2010/main" val="950127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ko-KR" sz="4000" dirty="0">
                <a:ea typeface="굴림" panose="020B0600000101010101" pitchFamily="34" charset="-127"/>
              </a:rPr>
              <a:t>Ação de </a:t>
            </a:r>
            <a:r>
              <a:rPr lang="pt-BR" altLang="ko-KR" sz="4000" dirty="0" smtClean="0">
                <a:ea typeface="굴림" panose="020B0600000101010101" pitchFamily="34" charset="-127"/>
              </a:rPr>
              <a:t>Correção </a:t>
            </a:r>
            <a:r>
              <a:rPr lang="pt-BR" altLang="ko-KR" sz="4000" b="1" dirty="0" smtClean="0">
                <a:ea typeface="굴림" panose="020B0600000101010101" pitchFamily="34" charset="-127"/>
              </a:rPr>
              <a:t>≠</a:t>
            </a:r>
            <a:r>
              <a:rPr lang="pt-BR" altLang="ko-KR" sz="4000" dirty="0" smtClean="0">
                <a:ea typeface="굴림" panose="020B0600000101010101" pitchFamily="34" charset="-127"/>
              </a:rPr>
              <a:t> </a:t>
            </a:r>
            <a:r>
              <a:rPr lang="pt-BR" altLang="ko-KR" sz="4000" dirty="0">
                <a:ea typeface="굴림" panose="020B0600000101010101" pitchFamily="34" charset="-127"/>
              </a:rPr>
              <a:t>Ação de Prevenção</a:t>
            </a:r>
            <a:endParaRPr lang="pt-BR" altLang="pt-BR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A forma como o responsável se dedica ao gerenciamento do seu processo irá determinar se serão necessárias ações de correção ou de prevenção.</a:t>
            </a:r>
          </a:p>
          <a:p>
            <a:endParaRPr lang="pt-BR" altLang="pt-BR" smtClean="0"/>
          </a:p>
          <a:p>
            <a:r>
              <a:rPr lang="pt-BR" altLang="pt-BR" smtClean="0"/>
              <a:t>Corrigir </a:t>
            </a:r>
            <a:r>
              <a:rPr lang="pt-BR" altLang="pt-BR" smtClean="0">
                <a:sym typeface="Wingdings" panose="05000000000000000000" pitchFamily="2" charset="2"/>
              </a:rPr>
              <a:t> O problema está aparente.</a:t>
            </a:r>
          </a:p>
          <a:p>
            <a:r>
              <a:rPr lang="pt-BR" altLang="pt-BR" smtClean="0">
                <a:sym typeface="Wingdings" panose="05000000000000000000" pitchFamily="2" charset="2"/>
              </a:rPr>
              <a:t>Prevenir  O problema é potencial.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29842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3600" b="1"/>
              <a:t>Ação Corretiva</a:t>
            </a:r>
            <a:r>
              <a:rPr lang="pt-BR" altLang="pt-BR" sz="3600"/>
              <a:t> é a ação tomada para eliminar as causas de um problema existente ou de situações indesejáveis de maneira a evitar o reaparecimento das mesmas;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altLang="pt-BR" sz="3600" b="1"/>
              <a:t>Ação Preventiva</a:t>
            </a:r>
            <a:r>
              <a:rPr lang="pt-BR" altLang="pt-BR" sz="3600"/>
              <a:t> é a ação tomada para eliminar as causas de problemas potenciais ou outra situação indesejável a fim de evitar o aparecimento das mesmas.</a:t>
            </a:r>
          </a:p>
        </p:txBody>
      </p:sp>
    </p:spTree>
    <p:extLst>
      <p:ext uri="{BB962C8B-B14F-4D97-AF65-F5344CB8AC3E}">
        <p14:creationId xmlns:p14="http://schemas.microsoft.com/office/powerpoint/2010/main" val="2436899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Plano de Ação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800" smtClean="0"/>
              <a:t>É o planejamento das iniciativas necessárias para atingir um resultado desejado.</a:t>
            </a:r>
          </a:p>
          <a:p>
            <a:endParaRPr lang="pt-BR" altLang="pt-BR" sz="28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4213" y="4581525"/>
            <a:ext cx="77041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i="1"/>
              <a:t>“O segredo do bom gerenciamento está em se estabelecer um bom Plano de Ação para toda meta que se queira atingir”</a:t>
            </a:r>
            <a:endParaRPr lang="pt-BR" altLang="pt-BR"/>
          </a:p>
          <a:p>
            <a:pPr algn="r" eaLnBrk="1" hangingPunct="1"/>
            <a:r>
              <a:rPr lang="pt-BR" altLang="pt-BR"/>
              <a:t>VICENTE FALCONI</a:t>
            </a:r>
          </a:p>
        </p:txBody>
      </p:sp>
    </p:spTree>
    <p:extLst>
      <p:ext uri="{BB962C8B-B14F-4D97-AF65-F5344CB8AC3E}">
        <p14:creationId xmlns:p14="http://schemas.microsoft.com/office/powerpoint/2010/main" val="2870701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5W2H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800" smtClean="0"/>
              <a:t>Geralmente responder ao 5W2H:</a:t>
            </a:r>
            <a:endParaRPr lang="pt-BR" altLang="pt-BR" sz="28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What</a:t>
            </a:r>
            <a:r>
              <a:rPr lang="pt-BR" altLang="pt-BR" sz="2400" smtClean="0"/>
              <a:t> – O que será feito (etapas);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Why</a:t>
            </a:r>
            <a:r>
              <a:rPr lang="pt-BR" altLang="pt-BR" sz="2400" smtClean="0"/>
              <a:t> – Por que será feito (justificativa);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Where</a:t>
            </a:r>
            <a:r>
              <a:rPr lang="pt-BR" altLang="pt-BR" sz="2400" smtClean="0"/>
              <a:t> – Onde será feito (local);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When</a:t>
            </a:r>
            <a:r>
              <a:rPr lang="pt-BR" altLang="pt-BR" sz="2400" smtClean="0"/>
              <a:t> – Quando será feito (tempo);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Who</a:t>
            </a:r>
            <a:r>
              <a:rPr lang="pt-BR" altLang="pt-BR" sz="2400" smtClean="0"/>
              <a:t> – Por quem será feito (responsabilidade);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How</a:t>
            </a:r>
            <a:r>
              <a:rPr lang="pt-BR" altLang="pt-BR" sz="2400" smtClean="0"/>
              <a:t> – Como será feito (método);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How much</a:t>
            </a:r>
            <a:r>
              <a:rPr lang="pt-BR" altLang="pt-BR" sz="2400" smtClean="0"/>
              <a:t> – Quanto custará fazer (custo).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7236" y="5085184"/>
            <a:ext cx="824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/>
              <a:t>5W1H</a:t>
            </a:r>
            <a:r>
              <a:rPr lang="pt-BR" altLang="pt-BR" i="1" dirty="0"/>
              <a:t> (onde exclui-se o “H” referente ao “</a:t>
            </a:r>
            <a:r>
              <a:rPr lang="pt-BR" altLang="pt-BR" i="1" dirty="0" err="1"/>
              <a:t>How</a:t>
            </a:r>
            <a:r>
              <a:rPr lang="pt-BR" altLang="pt-BR" i="1" dirty="0"/>
              <a:t> </a:t>
            </a:r>
            <a:r>
              <a:rPr lang="pt-BR" altLang="pt-BR" i="1" dirty="0" err="1"/>
              <a:t>much</a:t>
            </a:r>
            <a:r>
              <a:rPr lang="pt-BR" altLang="pt-BR" i="1" dirty="0"/>
              <a:t>”, ou Quanto - custo) e </a:t>
            </a:r>
            <a:endParaRPr lang="pt-BR" altLang="pt-BR" dirty="0"/>
          </a:p>
          <a:p>
            <a:pPr eaLnBrk="1" hangingPunct="1"/>
            <a:r>
              <a:rPr lang="pt-BR" altLang="pt-BR" b="1" dirty="0"/>
              <a:t>5W3H</a:t>
            </a:r>
            <a:r>
              <a:rPr lang="pt-BR" altLang="pt-BR" i="1" dirty="0"/>
              <a:t> (onde inclui-se o “H” referente ao “</a:t>
            </a:r>
            <a:r>
              <a:rPr lang="pt-BR" altLang="pt-BR" i="1" dirty="0" err="1"/>
              <a:t>How</a:t>
            </a:r>
            <a:r>
              <a:rPr lang="pt-BR" altLang="pt-BR" i="1" dirty="0"/>
              <a:t> </a:t>
            </a:r>
            <a:r>
              <a:rPr lang="pt-BR" altLang="pt-BR" i="1" dirty="0" err="1"/>
              <a:t>many</a:t>
            </a:r>
            <a:r>
              <a:rPr lang="pt-BR" altLang="pt-BR" i="1" dirty="0"/>
              <a:t>”, ou Quantos - quantidade)</a:t>
            </a:r>
          </a:p>
        </p:txBody>
      </p:sp>
    </p:spTree>
    <p:extLst>
      <p:ext uri="{BB962C8B-B14F-4D97-AF65-F5344CB8AC3E}">
        <p14:creationId xmlns:p14="http://schemas.microsoft.com/office/powerpoint/2010/main" val="3276700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0" name="Rectangle 1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Exemplos 5W2H</a:t>
            </a:r>
          </a:p>
        </p:txBody>
      </p:sp>
      <p:pic>
        <p:nvPicPr>
          <p:cNvPr id="11267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81915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206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225"/>
            <a:ext cx="8459787" cy="68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 rot="10800000">
            <a:off x="250825" y="1989138"/>
            <a:ext cx="458788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Plano de Ação: Aula 15</a:t>
            </a:r>
          </a:p>
        </p:txBody>
      </p:sp>
    </p:spTree>
    <p:extLst>
      <p:ext uri="{BB962C8B-B14F-4D97-AF65-F5344CB8AC3E}">
        <p14:creationId xmlns:p14="http://schemas.microsoft.com/office/powerpoint/2010/main" val="1605440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212</TotalTime>
  <Words>962</Words>
  <Application>Microsoft Office PowerPoint</Application>
  <PresentationFormat>Apresentação na tela (4:3)</PresentationFormat>
  <Paragraphs>89</Paragraphs>
  <Slides>22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굴림</vt:lpstr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PLANEJAMENTO ESTRATÉGICO DE TI</vt:lpstr>
      <vt:lpstr>Conteúdo</vt:lpstr>
      <vt:lpstr>Identificando alternativas de solução</vt:lpstr>
      <vt:lpstr>Ação de Correção ≠ Ação de Prevenção</vt:lpstr>
      <vt:lpstr>Apresentação do PowerPoint</vt:lpstr>
      <vt:lpstr>Plano de Ação</vt:lpstr>
      <vt:lpstr>5W2H</vt:lpstr>
      <vt:lpstr>Exemplos 5W2H</vt:lpstr>
      <vt:lpstr>Apresentação do PowerPoint</vt:lpstr>
      <vt:lpstr>Apresentação do PowerPoint</vt:lpstr>
      <vt:lpstr>Cronograma</vt:lpstr>
      <vt:lpstr>Exemplos de Cronograma</vt:lpstr>
      <vt:lpstr>Exemplos de Cronograma</vt:lpstr>
      <vt:lpstr>Exemplos de Cronograma</vt:lpstr>
      <vt:lpstr>Sistema de documentação</vt:lpstr>
      <vt:lpstr>Normalização do Processo</vt:lpstr>
      <vt:lpstr>POP - Procedimento Operacional Padrão</vt:lpstr>
      <vt:lpstr>POP</vt:lpstr>
      <vt:lpstr>POP</vt:lpstr>
      <vt:lpstr>Cuidados na elaboração</vt:lpstr>
      <vt:lpstr>Consolidando o Processo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Varajão</dc:creator>
  <cp:lastModifiedBy>varajao</cp:lastModifiedBy>
  <cp:revision>31</cp:revision>
  <dcterms:created xsi:type="dcterms:W3CDTF">2014-04-01T21:25:56Z</dcterms:created>
  <dcterms:modified xsi:type="dcterms:W3CDTF">2017-09-04T23:41:16Z</dcterms:modified>
</cp:coreProperties>
</file>