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2" r:id="rId2"/>
    <p:sldMasterId id="2147483674" r:id="rId3"/>
  </p:sldMasterIdLst>
  <p:notesMasterIdLst>
    <p:notesMasterId r:id="rId30"/>
  </p:notesMasterIdLst>
  <p:sldIdLst>
    <p:sldId id="257" r:id="rId4"/>
    <p:sldId id="258" r:id="rId5"/>
    <p:sldId id="284" r:id="rId6"/>
    <p:sldId id="292" r:id="rId7"/>
    <p:sldId id="295" r:id="rId8"/>
    <p:sldId id="317" r:id="rId9"/>
    <p:sldId id="311" r:id="rId10"/>
    <p:sldId id="312" r:id="rId11"/>
    <p:sldId id="313" r:id="rId12"/>
    <p:sldId id="314" r:id="rId13"/>
    <p:sldId id="315" r:id="rId14"/>
    <p:sldId id="318" r:id="rId15"/>
    <p:sldId id="319" r:id="rId16"/>
    <p:sldId id="320" r:id="rId17"/>
    <p:sldId id="321" r:id="rId18"/>
    <p:sldId id="323" r:id="rId19"/>
    <p:sldId id="327" r:id="rId20"/>
    <p:sldId id="328" r:id="rId21"/>
    <p:sldId id="329" r:id="rId22"/>
    <p:sldId id="330" r:id="rId23"/>
    <p:sldId id="331" r:id="rId24"/>
    <p:sldId id="332" r:id="rId25"/>
    <p:sldId id="325" r:id="rId26"/>
    <p:sldId id="326" r:id="rId27"/>
    <p:sldId id="333" r:id="rId28"/>
    <p:sldId id="334" r:id="rId2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868" autoAdjust="0"/>
    <p:restoredTop sz="94660"/>
  </p:normalViewPr>
  <p:slideViewPr>
    <p:cSldViewPr>
      <p:cViewPr varScale="1">
        <p:scale>
          <a:sx n="92" d="100"/>
          <a:sy n="92" d="100"/>
        </p:scale>
        <p:origin x="1380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2.xml"/><Relationship Id="rId21" Type="http://schemas.openxmlformats.org/officeDocument/2006/relationships/slide" Target="slides/slide18.xml"/><Relationship Id="rId34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33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slide" Target="slides/slide26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openxmlformats.org/officeDocument/2006/relationships/viewProps" Target="viewProp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slide" Target="slides/slide25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slide" Target="slides/slide24.xml"/><Relationship Id="rId30" Type="http://schemas.openxmlformats.org/officeDocument/2006/relationships/notesMaster" Target="notesMasters/notesMaster1.xml"/><Relationship Id="rId8" Type="http://schemas.openxmlformats.org/officeDocument/2006/relationships/slide" Target="slides/slide5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CEDCA30-2ED5-41C4-A072-F195EC56C9D7}" type="datetimeFigureOut">
              <a:rPr lang="en-US" smtClean="0"/>
              <a:t>10/19/2017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E7E218-9473-4E4E-BA13-22C19D998763}" type="slidenum">
              <a:rPr lang="en-US" smtClean="0"/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523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10/19/2017 8:36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>
          <a:xfrm>
            <a:off x="0" y="8685213"/>
            <a:ext cx="6172200" cy="457200"/>
          </a:xfrm>
        </p:spPr>
        <p:txBody>
          <a:bodyPr/>
          <a:lstStyle/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5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sz="500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>
          <a:xfrm>
            <a:off x="6172199" y="8685213"/>
            <a:ext cx="684213" cy="457200"/>
          </a:xfrm>
        </p:spPr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1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19181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10/19/2017 8:36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2125376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 algn="r" defTabSz="914400">
              <a:buNone/>
            </a:pPr>
            <a:fld id="{81331B57-0BE5-4F82-AA58-76F53EFF3ADA}" type="datetime8">
              <a:rPr lang="en-US" sz="1200" b="0" i="0">
                <a:latin typeface="Calibri"/>
                <a:ea typeface="+mn-ea"/>
                <a:cs typeface="+mn-cs"/>
              </a:rPr>
              <a:t>10/19/2017 8:38 AM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© 2007 Microsoft Corporation. Todos os direitos reservados. Microsoft, Windows, Windows Vista e outros nomes de produtos são ou podem ser marcas registradas e/ou marcas comerciais nos Estados Unidos e/ou em outros países.</a:t>
            </a:r>
          </a:p>
          <a:p>
            <a:pPr algn="l" defTabSz="914400">
              <a:buNone/>
            </a:pP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As informações contidas neste documento têm finalidades meramente informativas e representam a visão atual da Microsoft Corporation, na data desta apresentação.  Como a Microsoft precisa responder às constantes mudanças nas condições de mercado, o conteúdo do documento não deve ser interpretado como um compromisso por parte da Microsoft, e a Microsoft não pode garantir a exatidão de qualquer informação fornecida após a data desta apresentação.  </a:t>
            </a:r>
            <a:b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</a:br>
            <a:r>
              <a:rPr lang="en-US" sz="1200" b="0" i="0">
                <a:solidFill>
                  <a:srgbClr val="000000"/>
                </a:solidFill>
                <a:latin typeface="Calibri"/>
                <a:ea typeface="+mn-ea"/>
                <a:cs typeface="+mn-cs"/>
              </a:rPr>
              <a:t>A MICROSOFT NÃO OFERECE NENHUMA GARANTIA, SEJA EXPRESSA, IMPLÍCITA OU LEGAL, CONCERNENTE ÀS INFORMAÇÕES DESTA APRESENTAÇÃO.</a:t>
            </a:r>
          </a:p>
          <a:p>
            <a:pPr algn="l" defTabSz="914400">
              <a:buNone/>
            </a:pPr>
            <a:endParaRPr lang="en-US" dirty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 algn="r" defTabSz="914400">
              <a:buNone/>
            </a:pPr>
            <a:fld id="{EC87E0CF-87F6-4B58-B8B8-DCAB2DAAF3CA}" type="slidenum">
              <a:rPr lang="en-US" sz="1200" b="0" i="0">
                <a:latin typeface="Calibri"/>
                <a:ea typeface="+mn-ea"/>
                <a:cs typeface="+mn-cs"/>
              </a:rPr>
              <a:t>26</a:t>
            </a:fld>
            <a:endParaRPr lang="en-US" sz="1200" b="0" i="0"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22807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730250" y="1905000"/>
            <a:ext cx="7681913" cy="1523495"/>
          </a:xfrm>
        </p:spPr>
        <p:txBody>
          <a:bodyPr>
            <a:noAutofit/>
          </a:bodyPr>
          <a:lstStyle>
            <a:lvl1pPr>
              <a:lnSpc>
                <a:spcPct val="90000"/>
              </a:lnSpc>
              <a:defRPr sz="5400">
                <a:latin typeface="+mj-lt"/>
              </a:defRPr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2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3_Título e Conteúdo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 bwMode="white"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 bwMode="white">
          <a:xfrm>
            <a:off x="381000" y="1411553"/>
            <a:ext cx="8382000" cy="2200602"/>
          </a:xfrm>
        </p:spPr>
        <p:txBody>
          <a:bodyPr/>
          <a:lstStyle>
            <a:lvl1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1pPr>
            <a:lvl2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2pPr>
            <a:lvl3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3pPr>
            <a:lvl4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4pPr>
            <a:lvl5pPr>
              <a:buClr>
                <a:schemeClr val="tx1"/>
              </a:buClr>
              <a:buSzPct val="70000"/>
              <a:buFont typeface="Wingdings" pitchFamily="2" charset="2"/>
              <a:buChar char="l"/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Texto 6"/>
          <p:cNvSpPr>
            <a:spLocks noGrp="1"/>
          </p:cNvSpPr>
          <p:nvPr>
            <p:ph type="body" sz="quarter" idx="11"/>
          </p:nvPr>
        </p:nvSpPr>
        <p:spPr>
          <a:xfrm>
            <a:off x="0" y="6238875"/>
            <a:ext cx="9144001" cy="619125"/>
          </a:xfrm>
          <a:solidFill>
            <a:srgbClr val="FFFF99"/>
          </a:solidFill>
        </p:spPr>
        <p:txBody>
          <a:bodyPr wrap="square" lIns="152394" tIns="76197" rIns="152394" bIns="76197" anchor="b" anchorCtr="0">
            <a:noAutofit/>
          </a:bodyPr>
          <a:lstStyle>
            <a:lvl1pPr algn="r">
              <a:buFont typeface="Arial" pitchFamily="34" charset="0"/>
              <a:buNone/>
              <a:defRPr>
                <a:solidFill>
                  <a:srgbClr val="000000"/>
                </a:solidFill>
                <a:effectLst/>
                <a:latin typeface="+mj-lt"/>
              </a:defRPr>
            </a:lvl1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</p:spTree>
  </p:cSld>
  <p:clrMapOvr>
    <a:masterClrMapping/>
  </p:clrMapOvr>
  <p:transition>
    <p:fade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lides &quot;especiais&quot; 2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344988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smtClean="0"/>
              <a:t>Clique para editar o estilo do subtítulo mestre</a:t>
            </a:r>
            <a:endParaRPr lang="pt-BR" noProof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1384994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100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Usar para slides com Código de Softwa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722313" y="1905000"/>
            <a:ext cx="8040688" cy="2533001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lides &quot;especiais&quot; 1_Demo, Vídeo etc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369219" y="649805"/>
            <a:ext cx="7043208" cy="1523494"/>
          </a:xfrm>
        </p:spPr>
        <p:txBody>
          <a:bodyPr anchor="ctr" anchorCtr="0">
            <a:noAutofit/>
          </a:bodyPr>
          <a:lstStyle>
            <a:lvl1pPr>
              <a:lnSpc>
                <a:spcPct val="90000"/>
              </a:lnSpc>
              <a:defRPr sz="5400"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68955" y="4695527"/>
            <a:ext cx="7043208" cy="461665"/>
          </a:xfrm>
        </p:spPr>
        <p:txBody>
          <a:bodyPr>
            <a:noAutofit/>
          </a:bodyPr>
          <a:lstStyle>
            <a:lvl1pPr marL="0" indent="0" algn="l">
              <a:lnSpc>
                <a:spcPct val="90000"/>
              </a:lnSpc>
              <a:spcBef>
                <a:spcPts val="0"/>
              </a:spcBef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18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36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5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7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590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09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2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45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noProof="0" dirty="0" smtClean="0"/>
              <a:t>Clique para editar o estilo do subtítulo mestre</a:t>
            </a:r>
            <a:endParaRPr lang="pt-BR" noProof="0" dirty="0"/>
          </a:p>
        </p:txBody>
      </p:sp>
      <p:sp>
        <p:nvSpPr>
          <p:cNvPr id="7" name="Espaço Reservado para Texto 6"/>
          <p:cNvSpPr>
            <a:spLocks noGrp="1"/>
          </p:cNvSpPr>
          <p:nvPr>
            <p:ph type="body" sz="quarter" idx="10" hasCustomPrompt="1"/>
          </p:nvPr>
        </p:nvSpPr>
        <p:spPr>
          <a:xfrm>
            <a:off x="722049" y="2355850"/>
            <a:ext cx="7690114" cy="2153270"/>
          </a:xfrm>
        </p:spPr>
        <p:txBody>
          <a:bodyPr anchor="t" anchorCtr="0">
            <a:noAutofit/>
            <a:scene3d>
              <a:camera prst="orthographicFront"/>
              <a:lightRig rig="flat" dir="t"/>
            </a:scene3d>
            <a:sp3d extrusionH="88900" contourW="2540">
              <a:bevelT w="38100" h="31750"/>
              <a:contourClr>
                <a:srgbClr val="F4A234"/>
              </a:contourClr>
            </a:sp3d>
          </a:bodyPr>
          <a:lstStyle>
            <a:lvl1pPr marL="0" indent="0" algn="l">
              <a:buFont typeface="Arial" pitchFamily="34" charset="0"/>
              <a:buNone/>
              <a:defRPr kumimoji="0" lang="en-US" sz="8800" b="1" i="1" u="none" strike="noStrike" kern="1200" cap="none" spc="-642" normalizeH="0" baseline="0" noProof="0" dirty="0" smtClean="0">
                <a:ln w="11430"/>
                <a:gradFill>
                  <a:gsLst>
                    <a:gs pos="0">
                      <a:srgbClr val="FF9929">
                        <a:lumMod val="20000"/>
                        <a:lumOff val="80000"/>
                      </a:srgbClr>
                    </a:gs>
                    <a:gs pos="28000">
                      <a:srgbClr val="F8F57B"/>
                    </a:gs>
                    <a:gs pos="62000">
                      <a:srgbClr val="D5B953"/>
                    </a:gs>
                    <a:gs pos="88000">
                      <a:srgbClr val="D1943B"/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uLnTx/>
                <a:uFillTx/>
                <a:latin typeface="+mn-lt"/>
                <a:ea typeface="+mn-ea"/>
                <a:cs typeface="+mn-cs"/>
              </a:defRPr>
            </a:lvl1pPr>
          </a:lstStyle>
          <a:p>
            <a:pPr lvl="0"/>
            <a:r>
              <a:rPr lang="pt-BR" noProof="0" dirty="0" smtClean="0"/>
              <a:t>clique para…</a:t>
            </a:r>
          </a:p>
        </p:txBody>
      </p:sp>
    </p:spTree>
  </p:cSld>
  <p:clrMapOvr>
    <a:masterClrMapping/>
  </p:clrMapOvr>
  <p:transition>
    <p:fad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 dirty="0"/>
          </a:p>
        </p:txBody>
      </p:sp>
      <p:sp>
        <p:nvSpPr>
          <p:cNvPr id="6" name="Espaço Reservado para Texto 5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81000" y="1412875"/>
            <a:ext cx="8382000" cy="2210862"/>
          </a:xfrm>
        </p:spPr>
        <p:txBody>
          <a:bodyPr/>
          <a:lstStyle>
            <a:lvl1pPr>
              <a:lnSpc>
                <a:spcPct val="90000"/>
              </a:lnSpc>
              <a:defRPr/>
            </a:lvl1pPr>
            <a:lvl2pPr>
              <a:lnSpc>
                <a:spcPct val="90000"/>
              </a:lnSpc>
              <a:defRPr/>
            </a:lvl2pPr>
            <a:lvl3pPr>
              <a:lnSpc>
                <a:spcPct val="90000"/>
              </a:lnSpc>
              <a:defRPr/>
            </a:lvl3pPr>
            <a:lvl4pPr>
              <a:lnSpc>
                <a:spcPct val="90000"/>
              </a:lnSpc>
              <a:defRPr/>
            </a:lvl4pPr>
            <a:lvl5pPr>
              <a:lnSpc>
                <a:spcPct val="90000"/>
              </a:lnSpc>
              <a:defRPr/>
            </a:lvl5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is Conteúd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381000" y="1411553"/>
            <a:ext cx="4114800" cy="2129814"/>
          </a:xfrm>
        </p:spPr>
        <p:txBody>
          <a:bodyPr/>
          <a:lstStyle>
            <a:lvl1pPr marL="339976" indent="-339976">
              <a:lnSpc>
                <a:spcPct val="90000"/>
              </a:lnSpc>
              <a:defRPr sz="2800"/>
            </a:lvl1pPr>
            <a:lvl2pPr marL="673338" indent="-325424">
              <a:lnSpc>
                <a:spcPct val="90000"/>
              </a:lnSpc>
              <a:defRPr sz="2400"/>
            </a:lvl2pPr>
            <a:lvl3pPr marL="953785" indent="-288384">
              <a:lnSpc>
                <a:spcPct val="90000"/>
              </a:lnSpc>
              <a:defRPr sz="2000"/>
            </a:lvl3pPr>
            <a:lvl4pPr marL="1227618" indent="-273833">
              <a:lnSpc>
                <a:spcPct val="90000"/>
              </a:lnSpc>
              <a:defRPr sz="1800"/>
            </a:lvl4pPr>
            <a:lvl5pPr marL="1516002" indent="-280447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11553"/>
            <a:ext cx="4114800" cy="2129814"/>
          </a:xfrm>
        </p:spPr>
        <p:txBody>
          <a:bodyPr/>
          <a:lstStyle>
            <a:lvl1pPr marL="347914" indent="-347914">
              <a:lnSpc>
                <a:spcPct val="90000"/>
              </a:lnSpc>
              <a:defRPr sz="2800"/>
            </a:lvl1pPr>
            <a:lvl2pPr marL="673338" indent="-339976">
              <a:lnSpc>
                <a:spcPct val="90000"/>
              </a:lnSpc>
              <a:defRPr sz="2400"/>
            </a:lvl2pPr>
            <a:lvl3pPr marL="961722" indent="-302936">
              <a:lnSpc>
                <a:spcPct val="90000"/>
              </a:lnSpc>
              <a:defRPr sz="2000"/>
            </a:lvl3pPr>
            <a:lvl4pPr marL="1227618" indent="-265896">
              <a:lnSpc>
                <a:spcPct val="90000"/>
              </a:lnSpc>
              <a:defRPr sz="1800"/>
            </a:lvl4pPr>
            <a:lvl5pPr marL="1516002" indent="-273833">
              <a:lnSpc>
                <a:spcPct val="90000"/>
              </a:lnSpc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1553"/>
            <a:ext cx="4114800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380999" y="2174875"/>
            <a:ext cx="4114800" cy="1855893"/>
          </a:xfrm>
        </p:spPr>
        <p:txBody>
          <a:bodyPr/>
          <a:lstStyle>
            <a:lvl1pPr marL="281770" indent="-281770">
              <a:defRPr sz="2300"/>
            </a:lvl1pPr>
            <a:lvl2pPr marL="562218" indent="-265896">
              <a:defRPr sz="2000"/>
            </a:lvl2pPr>
            <a:lvl3pPr marL="813562" indent="-243407">
              <a:defRPr sz="1800"/>
            </a:lvl3pPr>
            <a:lvl4pPr marL="1050354" indent="-228856">
              <a:defRPr sz="1700"/>
            </a:lvl4pPr>
            <a:lvl5pPr marL="1279210" indent="-206367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981" y="1411553"/>
            <a:ext cx="4117019" cy="692498"/>
          </a:xfrm>
        </p:spPr>
        <p:txBody>
          <a:bodyPr anchor="b"/>
          <a:lstStyle>
            <a:lvl1pPr marL="0" indent="0">
              <a:lnSpc>
                <a:spcPct val="90000"/>
              </a:lnSpc>
              <a:spcBef>
                <a:spcPts val="0"/>
              </a:spcBef>
              <a:buNone/>
              <a:defRPr sz="2500" b="1"/>
            </a:lvl1pPr>
            <a:lvl2pPr marL="457182" indent="0">
              <a:buNone/>
              <a:defRPr sz="2000" b="1"/>
            </a:lvl2pPr>
            <a:lvl3pPr marL="914363" indent="0">
              <a:buNone/>
              <a:defRPr sz="1800" b="1"/>
            </a:lvl3pPr>
            <a:lvl4pPr marL="1371545" indent="0">
              <a:buNone/>
              <a:defRPr sz="1600" b="1"/>
            </a:lvl4pPr>
            <a:lvl5pPr marL="1828727" indent="0">
              <a:buNone/>
              <a:defRPr sz="1600" b="1"/>
            </a:lvl5pPr>
            <a:lvl6pPr marL="2285909" indent="0">
              <a:buNone/>
              <a:defRPr sz="1600" b="1"/>
            </a:lvl6pPr>
            <a:lvl7pPr marL="2743090" indent="0">
              <a:buNone/>
              <a:defRPr sz="1600" b="1"/>
            </a:lvl7pPr>
            <a:lvl8pPr marL="3200272" indent="0">
              <a:buNone/>
              <a:defRPr sz="1600" b="1"/>
            </a:lvl8pPr>
            <a:lvl9pPr marL="3657454" indent="0">
              <a:buNone/>
              <a:defRPr sz="1600" b="1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117974" cy="1855893"/>
          </a:xfrm>
        </p:spPr>
        <p:txBody>
          <a:bodyPr/>
          <a:lstStyle>
            <a:lvl1pPr marL="296321" indent="-296321">
              <a:defRPr sz="2300"/>
            </a:lvl1pPr>
            <a:lvl2pPr marL="570155" indent="-273833">
              <a:defRPr sz="2000"/>
            </a:lvl2pPr>
            <a:lvl3pPr marL="821499" indent="-244730">
              <a:defRPr sz="1800"/>
            </a:lvl3pPr>
            <a:lvl4pPr marL="1050354" indent="-236793">
              <a:defRPr sz="1700"/>
            </a:lvl4pPr>
            <a:lvl5pPr marL="1279210" indent="-220919">
              <a:defRPr sz="17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noProof="0" smtClean="0"/>
              <a:t>Clique para editar 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noProof="0" smtClean="0"/>
              <a:t>Clique para editar o título mestre</a:t>
            </a:r>
            <a:endParaRPr lang="pt-BR" noProof="0"/>
          </a:p>
        </p:txBody>
      </p:sp>
    </p:spTree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WALKIN - Imprime em ESCALA DE CINZ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fad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18" Type="http://schemas.openxmlformats.org/officeDocument/2006/relationships/image" Target="../media/image5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2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6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1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dirty="0" smtClean="0"/>
              <a:t>Clique para editar o estilo do título Mestre</a:t>
            </a:r>
            <a:endParaRPr lang="pt-BR" noProof="0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81000" y="1412875"/>
            <a:ext cx="8382000" cy="2135969"/>
          </a:xfrm>
          <a:prstGeom prst="rect">
            <a:avLst/>
          </a:prstGeom>
        </p:spPr>
        <p:txBody>
          <a:bodyPr vert="horz" lIns="0" tIns="0" rIns="0" bIns="0" rtlCol="0">
            <a:spAutoFit/>
          </a:bodyPr>
          <a:lstStyle/>
          <a:p>
            <a:pPr lvl="0"/>
            <a:r>
              <a:rPr lang="pt-BR" noProof="0" dirty="0" smtClean="0"/>
              <a:t>Clique para editar os estilos do texto Mestre</a:t>
            </a:r>
          </a:p>
          <a:p>
            <a:pPr lvl="1"/>
            <a:r>
              <a:rPr lang="pt-BR" noProof="0" dirty="0" smtClean="0"/>
              <a:t>Segundo nível</a:t>
            </a:r>
          </a:p>
          <a:p>
            <a:pPr lvl="2"/>
            <a:r>
              <a:rPr lang="pt-BR" noProof="0" dirty="0" smtClean="0"/>
              <a:t>Terceiro nível</a:t>
            </a:r>
          </a:p>
          <a:p>
            <a:pPr lvl="3"/>
            <a:r>
              <a:rPr lang="pt-BR" noProof="0" dirty="0" smtClean="0"/>
              <a:t>Quarto nível</a:t>
            </a:r>
          </a:p>
          <a:p>
            <a:pPr lvl="4"/>
            <a:r>
              <a:rPr lang="pt-BR" noProof="0" dirty="0" smtClean="0"/>
              <a:t>Quinto nível</a:t>
            </a:r>
            <a:endParaRPr lang="pt-BR" noProof="0" dirty="0"/>
          </a:p>
        </p:txBody>
      </p:sp>
      <p:pic>
        <p:nvPicPr>
          <p:cNvPr id="4" name="Imagem 3" descr="footer_graphic.png"/>
          <p:cNvPicPr>
            <a:picLocks noChangeAspect="1"/>
          </p:cNvPicPr>
          <p:nvPr/>
        </p:nvPicPr>
        <p:blipFill>
          <a:blip r:embed="rId15"/>
          <a:stretch>
            <a:fillRect/>
          </a:stretch>
        </p:blipFill>
        <p:spPr>
          <a:xfrm>
            <a:off x="0" y="5435827"/>
            <a:ext cx="9144000" cy="1420586"/>
          </a:xfrm>
          <a:prstGeom prst="rect">
            <a:avLst/>
          </a:prstGeom>
        </p:spPr>
      </p:pic>
      <p:pic>
        <p:nvPicPr>
          <p:cNvPr id="6" name="Picture 4" descr="banner_prof"/>
          <p:cNvPicPr>
            <a:picLocks noChangeAspect="1" noChangeArrowheads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6093296"/>
            <a:ext cx="1006475" cy="804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 bg1="dk1" tx1="lt1" bg2="dk2" tx2="lt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  <p:sldLayoutId id="2147483661" r:id="rId12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50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396875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7"/>
        </a:buBlip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914400" indent="-3968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258888" indent="-344488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4963" indent="-346075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1941513" indent="-336550" algn="l" defTabSz="914363" rtl="0" eaLnBrk="1" latinLnBrk="0" hangingPunct="1">
        <a:lnSpc>
          <a:spcPct val="90000"/>
        </a:lnSpc>
        <a:spcBef>
          <a:spcPct val="20000"/>
        </a:spcBef>
        <a:buFontTx/>
        <a:buBlip>
          <a:blip r:embed="rId18"/>
        </a:buBlip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m 3" descr="white rectangle.png"/>
          <p:cNvPicPr>
            <a:picLocks noChangeAspect="1"/>
          </p:cNvPicPr>
          <p:nvPr/>
        </p:nvPicPr>
        <p:blipFill>
          <a:blip r:embed="rId4"/>
          <a:srcRect b="10453"/>
          <a:stretch>
            <a:fillRect/>
          </a:stretch>
        </p:blipFill>
        <p:spPr>
          <a:xfrm>
            <a:off x="0" y="1299706"/>
            <a:ext cx="9144000" cy="5558294"/>
          </a:xfrm>
          <a:prstGeom prst="rect">
            <a:avLst/>
          </a:prstGeom>
        </p:spPr>
      </p:pic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1329595"/>
          </a:xfrm>
          <a:prstGeom prst="rect">
            <a:avLst/>
          </a:prstGeom>
        </p:spPr>
        <p:txBody>
          <a:bodyPr vert="horz" wrap="square" lIns="0" tIns="0" rIns="0" bIns="0" rtlCol="0" anchor="t">
            <a:spAutoFit/>
          </a:bodyPr>
          <a:lstStyle/>
          <a:p>
            <a:r>
              <a:rPr lang="pt-BR" noProof="0" smtClean="0"/>
              <a:t>Clique para editar o estilo do título Mestre</a:t>
            </a:r>
            <a:endParaRPr lang="pt-BR" noProof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2" y="1905000"/>
            <a:ext cx="8040688" cy="2533001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lvl="0"/>
            <a:r>
              <a:rPr lang="pt-BR" noProof="0" smtClean="0"/>
              <a:t>Clique para editar os estilos do texto Mestre</a:t>
            </a:r>
          </a:p>
          <a:p>
            <a:pPr lvl="1"/>
            <a:r>
              <a:rPr lang="pt-BR" noProof="0" smtClean="0"/>
              <a:t>Segundo nível</a:t>
            </a:r>
          </a:p>
          <a:p>
            <a:pPr lvl="2"/>
            <a:r>
              <a:rPr lang="pt-BR" noProof="0" smtClean="0"/>
              <a:t>Terceiro nível</a:t>
            </a:r>
          </a:p>
          <a:p>
            <a:pPr lvl="3"/>
            <a:r>
              <a:rPr lang="pt-BR" noProof="0" smtClean="0"/>
              <a:t>Quarto nível</a:t>
            </a:r>
          </a:p>
          <a:p>
            <a:pPr lvl="4"/>
            <a:r>
              <a:rPr lang="pt-BR" noProof="0" smtClean="0"/>
              <a:t>Quinto nível</a:t>
            </a:r>
            <a:endParaRPr lang="pt-B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</p:sldLayoutIdLst>
  <p:transition>
    <p:fade/>
  </p:transition>
  <p:txStyles>
    <p:titleStyle>
      <a:lvl1pPr algn="l" defTabSz="914363" rtl="0" eaLnBrk="1" latinLnBrk="0" hangingPunct="1">
        <a:lnSpc>
          <a:spcPct val="90000"/>
        </a:lnSpc>
        <a:spcBef>
          <a:spcPct val="0"/>
        </a:spcBef>
        <a:buNone/>
        <a:defRPr lang="en-US" sz="4800" b="0" kern="1200" cap="none" spc="-125" dirty="0" smtClean="0">
          <a:ln w="3175">
            <a:noFill/>
          </a:ln>
          <a:gradFill flip="none" rotWithShape="1">
            <a:gsLst>
              <a:gs pos="0">
                <a:srgbClr val="FFFFB9"/>
              </a:gs>
              <a:gs pos="36000">
                <a:srgbClr val="FFFF99"/>
              </a:gs>
              <a:gs pos="86000">
                <a:srgbClr val="F6AE1E"/>
              </a:gs>
            </a:gsLst>
            <a:lin ang="5400000" scaled="0"/>
            <a:tileRect/>
          </a:gra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latin typeface="+mj-lt"/>
          <a:ea typeface="+mn-ea"/>
          <a:cs typeface="Arial" charset="0"/>
        </a:defRPr>
      </a:lvl1pPr>
    </p:titleStyle>
    <p:bodyStyle>
      <a:lvl1pPr marL="0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30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1pPr>
      <a:lvl2pPr marL="384954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8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2pPr>
      <a:lvl3pPr marL="761970" indent="-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3pPr>
      <a:lvl4pPr marL="1094009" indent="7937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4pPr>
      <a:lvl5pPr marL="1426047" indent="0" algn="l" defTabSz="914363" rtl="0" eaLnBrk="1" latinLnBrk="0" hangingPunct="1">
        <a:lnSpc>
          <a:spcPct val="90000"/>
        </a:lnSpc>
        <a:spcBef>
          <a:spcPct val="20000"/>
        </a:spcBef>
        <a:buFont typeface="Arial" pitchFamily="34" charset="0"/>
        <a:buNone/>
        <a:defRPr sz="2400" b="1" kern="1200">
          <a:solidFill>
            <a:schemeClr val="tx1"/>
          </a:solidFill>
          <a:latin typeface="Courier New" pitchFamily="49" charset="0"/>
          <a:ea typeface="+mn-ea"/>
          <a:cs typeface="Courier New" pitchFamily="49" charset="0"/>
        </a:defRPr>
      </a:lvl5pPr>
      <a:lvl6pPr marL="2514499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681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863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045" indent="-228591" algn="l" defTabSz="914363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63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45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27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09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090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272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454" algn="l" defTabSz="914363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defTabSz="914400">
              <a:spcBef>
                <a:spcPts val="0"/>
              </a:spcBef>
            </a:pPr>
            <a:r>
              <a:rPr lang="pt-BR" dirty="0"/>
              <a:t>PLANEJAMENTO ESTRATÉGICO DE TI</a:t>
            </a:r>
            <a:endParaRPr lang="pt-BR" sz="54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730249" y="4344988"/>
            <a:ext cx="7681913" cy="1748308"/>
          </a:xfrm>
        </p:spPr>
        <p:txBody>
          <a:bodyPr>
            <a:normAutofit/>
          </a:bodyPr>
          <a:lstStyle/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Aula: </a:t>
            </a:r>
            <a:r>
              <a:rPr lang="pt-BR" sz="4000" b="0" dirty="0" smtClean="0">
                <a:solidFill>
                  <a:srgbClr val="FFFFFF">
                    <a:tint val="75000"/>
                  </a:srgbClr>
                </a:solidFill>
              </a:rPr>
              <a:t>08</a:t>
            </a:r>
            <a:endParaRPr lang="pt-BR" sz="4000" b="0" dirty="0" smtClean="0">
              <a:solidFill>
                <a:srgbClr val="FFFFFF">
                  <a:tint val="75000"/>
                </a:srgbClr>
              </a:solidFill>
            </a:endParaRPr>
          </a:p>
          <a:p>
            <a:pPr marL="0" indent="0" algn="l">
              <a:lnSpc>
                <a:spcPct val="90000"/>
              </a:lnSpc>
              <a:spcBef>
                <a:spcPts val="0"/>
              </a:spcBef>
              <a:buNone/>
            </a:pPr>
            <a:r>
              <a:rPr lang="pt-BR" b="0" i="0" dirty="0" smtClean="0">
                <a:solidFill>
                  <a:srgbClr val="FFFFFF">
                    <a:tint val="75000"/>
                  </a:srgbClr>
                </a:solidFill>
              </a:rPr>
              <a:t>Prof.: Fabrício </a:t>
            </a:r>
            <a:r>
              <a:rPr lang="pt-BR" b="0" i="0" dirty="0" err="1" smtClean="0">
                <a:solidFill>
                  <a:srgbClr val="FFFFFF">
                    <a:tint val="75000"/>
                  </a:srgbClr>
                </a:solidFill>
              </a:rPr>
              <a:t>Varajão</a:t>
            </a:r>
            <a:endParaRPr lang="pt-BR" b="0" i="0" dirty="0" smtClean="0">
              <a:solidFill>
                <a:srgbClr val="FFFFFF">
                  <a:tint val="75000"/>
                </a:srgbClr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215991"/>
          </a:xfrm>
        </p:spPr>
        <p:txBody>
          <a:bodyPr/>
          <a:lstStyle/>
          <a:p>
            <a:r>
              <a:rPr lang="pt-BR" dirty="0"/>
              <a:t>A necessidade de integração de sistemas e a evolução tecnológica são fundamentadas nos processos da metodologia, criando-se métricas para auditoria e medição da evolução das atividades destes processos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58281585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210383"/>
          </a:xfrm>
        </p:spPr>
        <p:txBody>
          <a:bodyPr/>
          <a:lstStyle/>
          <a:p>
            <a:r>
              <a:rPr lang="pt-BR" dirty="0" smtClean="0"/>
              <a:t>Os domínios do COBIT podem ser caracterizados pelos seus processos e pelas atividades executadas em cada fase de implantação da Governança Tecnológica.</a:t>
            </a:r>
          </a:p>
          <a:p>
            <a:r>
              <a:rPr lang="pt-BR" dirty="0" smtClean="0"/>
              <a:t>Está </a:t>
            </a:r>
            <a:r>
              <a:rPr lang="pt-BR" dirty="0"/>
              <a:t>organizado em quatro </a:t>
            </a:r>
            <a:r>
              <a:rPr lang="pt-BR" dirty="0" smtClean="0"/>
              <a:t>domínios;</a:t>
            </a:r>
          </a:p>
          <a:p>
            <a:pPr lvl="1"/>
            <a:r>
              <a:rPr lang="pt-BR" dirty="0"/>
              <a:t>Planejamento e Organização;</a:t>
            </a:r>
          </a:p>
          <a:p>
            <a:pPr lvl="1"/>
            <a:r>
              <a:rPr lang="pt-BR" dirty="0"/>
              <a:t>Aquisição e Implementação;</a:t>
            </a:r>
          </a:p>
          <a:p>
            <a:pPr lvl="1"/>
            <a:r>
              <a:rPr lang="pt-BR" dirty="0"/>
              <a:t>Entrega e Suporte;</a:t>
            </a:r>
          </a:p>
          <a:p>
            <a:pPr lvl="1"/>
            <a:r>
              <a:rPr lang="pt-BR" dirty="0"/>
              <a:t>Monitoração</a:t>
            </a:r>
            <a:r>
              <a:rPr lang="pt-BR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47759727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856167"/>
          </a:xfrm>
        </p:spPr>
        <p:txBody>
          <a:bodyPr/>
          <a:lstStyle/>
          <a:p>
            <a:r>
              <a:rPr lang="pt-BR" dirty="0">
                <a:solidFill>
                  <a:srgbClr val="FFFF00"/>
                </a:solidFill>
              </a:rPr>
              <a:t>Planejamento e </a:t>
            </a:r>
            <a:r>
              <a:rPr lang="pt-BR" dirty="0" smtClean="0">
                <a:solidFill>
                  <a:srgbClr val="FFFF00"/>
                </a:solidFill>
              </a:rPr>
              <a:t>Organização:</a:t>
            </a:r>
          </a:p>
          <a:p>
            <a:pPr lvl="1"/>
            <a:r>
              <a:rPr lang="pt-BR" dirty="0"/>
              <a:t>D</a:t>
            </a:r>
            <a:r>
              <a:rPr lang="pt-BR" dirty="0" smtClean="0"/>
              <a:t>efine </a:t>
            </a:r>
            <a:r>
              <a:rPr lang="pt-BR" dirty="0"/>
              <a:t>as questões estratégicas ligadas ao uso da TI em uma organização, trata de vários processos, entre eles, a definição da estratégia de TI, arquitetura da informação, direcionamento tecnológico, investimento, riscos, gerência de projetos e da qualidade.</a:t>
            </a:r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val="390707296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795159"/>
          </a:xfrm>
        </p:spPr>
        <p:txBody>
          <a:bodyPr/>
          <a:lstStyle/>
          <a:p>
            <a:pPr lvl="0"/>
            <a:r>
              <a:rPr lang="pt-BR" dirty="0">
                <a:solidFill>
                  <a:srgbClr val="FFFF00"/>
                </a:solidFill>
              </a:rPr>
              <a:t>Aquisição e </a:t>
            </a:r>
            <a:r>
              <a:rPr lang="pt-BR" dirty="0" smtClean="0">
                <a:solidFill>
                  <a:srgbClr val="FFFF00"/>
                </a:solidFill>
              </a:rPr>
              <a:t>Implementação:</a:t>
            </a:r>
          </a:p>
          <a:p>
            <a:pPr lvl="1"/>
            <a:r>
              <a:rPr lang="pt-BR" dirty="0" smtClean="0"/>
              <a:t>Define </a:t>
            </a:r>
            <a:r>
              <a:rPr lang="pt-BR" dirty="0"/>
              <a:t>as questões de implementação da TI conforme as diretivas estratégicas e de projeto pré-definidos no Plano Estratégico de Informática da empresa, também conhecido como PDI (Plano Diretor de Informática). Possui uma série de processos como</a:t>
            </a:r>
            <a:r>
              <a:rPr lang="pt-BR" dirty="0" smtClean="0"/>
              <a:t>, </a:t>
            </a:r>
            <a:r>
              <a:rPr lang="pt-BR" dirty="0"/>
              <a:t>identificação de soluções automatizadas a serem aplicadas ou reutilizadas na corporação, aquisição e manutenção de sistemas e de infraestrutura, desenvolvimento e mapeamento de procedimentos nos sistemas, instalação e gerência de mudanças.</a:t>
            </a:r>
          </a:p>
        </p:txBody>
      </p:sp>
    </p:spTree>
    <p:extLst>
      <p:ext uri="{BB962C8B-B14F-4D97-AF65-F5344CB8AC3E}">
        <p14:creationId xmlns:p14="http://schemas.microsoft.com/office/powerpoint/2010/main" val="214875529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83488" cy="4407360"/>
          </a:xfrm>
        </p:spPr>
        <p:txBody>
          <a:bodyPr/>
          <a:lstStyle/>
          <a:p>
            <a:pPr lvl="0"/>
            <a:r>
              <a:rPr lang="pt-BR" dirty="0">
                <a:solidFill>
                  <a:srgbClr val="FFFF00"/>
                </a:solidFill>
              </a:rPr>
              <a:t>Entrega e </a:t>
            </a:r>
            <a:r>
              <a:rPr lang="pt-BR" dirty="0" smtClean="0">
                <a:solidFill>
                  <a:srgbClr val="FFFF00"/>
                </a:solidFill>
              </a:rPr>
              <a:t>Suporte:</a:t>
            </a:r>
            <a:endParaRPr lang="pt-BR" dirty="0">
              <a:solidFill>
                <a:srgbClr val="FFFF00"/>
              </a:solidFill>
            </a:endParaRPr>
          </a:p>
          <a:p>
            <a:pPr lvl="1"/>
            <a:r>
              <a:rPr lang="pt-BR" sz="2600" dirty="0" smtClean="0"/>
              <a:t>Define </a:t>
            </a:r>
            <a:r>
              <a:rPr lang="pt-BR" sz="2600" dirty="0"/>
              <a:t>as questões operacionais ligadas ao uso da TI para atendimento aos serviços para os clientes, manutenção e garantias ligadas a estes serviços. O momento destes domínios é após a ativação de um serviço e sua entrega ao cliente, que pode operar ou utilizar os serviços da empresa para operação </a:t>
            </a:r>
            <a:r>
              <a:rPr lang="pt-BR" sz="2600" dirty="0" smtClean="0"/>
              <a:t>terceirizada.</a:t>
            </a:r>
          </a:p>
          <a:p>
            <a:pPr lvl="1"/>
            <a:r>
              <a:rPr lang="pt-BR" sz="2000" dirty="0" smtClean="0"/>
              <a:t>Os </a:t>
            </a:r>
            <a:r>
              <a:rPr lang="pt-BR" sz="2000" dirty="0"/>
              <a:t>processos relativos a este domínio tratam da definição dos níveis de serviço (SLA - </a:t>
            </a:r>
            <a:r>
              <a:rPr lang="pt-BR" sz="2000" i="1" dirty="0"/>
              <a:t>Service </a:t>
            </a:r>
            <a:r>
              <a:rPr lang="pt-BR" sz="2000" i="1" dirty="0" err="1"/>
              <a:t>Level</a:t>
            </a:r>
            <a:r>
              <a:rPr lang="pt-BR" sz="2000" i="1" dirty="0"/>
              <a:t> </a:t>
            </a:r>
            <a:r>
              <a:rPr lang="pt-BR" sz="2000" i="1" dirty="0" err="1"/>
              <a:t>Agreement</a:t>
            </a:r>
            <a:r>
              <a:rPr lang="pt-BR" sz="2000" dirty="0"/>
              <a:t>); gerência de fornecedores integrados às atividades; garantias de desempenho, continuidade e segurança de sistemas; treinamento de usuários; alocação de custos de serviços; gerência de configuração; gerência de dados, problemas e incidentes.</a:t>
            </a:r>
          </a:p>
        </p:txBody>
      </p:sp>
    </p:spTree>
    <p:extLst>
      <p:ext uri="{BB962C8B-B14F-4D97-AF65-F5344CB8AC3E}">
        <p14:creationId xmlns:p14="http://schemas.microsoft.com/office/powerpoint/2010/main" val="13872112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4795159"/>
          </a:xfrm>
        </p:spPr>
        <p:txBody>
          <a:bodyPr/>
          <a:lstStyle/>
          <a:p>
            <a:pPr lvl="0"/>
            <a:r>
              <a:rPr lang="pt-BR" dirty="0" smtClean="0">
                <a:solidFill>
                  <a:srgbClr val="FFFF00"/>
                </a:solidFill>
              </a:rPr>
              <a:t>Monitoração:</a:t>
            </a:r>
            <a:endParaRPr lang="pt-BR" dirty="0">
              <a:solidFill>
                <a:srgbClr val="FFFF00"/>
              </a:solidFill>
            </a:endParaRPr>
          </a:p>
          <a:p>
            <a:pPr lvl="1"/>
            <a:r>
              <a:rPr lang="pt-BR" dirty="0" smtClean="0"/>
              <a:t>Define </a:t>
            </a:r>
            <a:r>
              <a:rPr lang="pt-BR" dirty="0"/>
              <a:t>as questões de auditoria e acompanhamento dos serviços de TI, sob o ponto de vista de validação da eficiência dos processos e evolução dos mesmos em termos de desempenho e automação. Os processos deste domínio tratam basicamente da supervisão das atividades dos outros processos; adequações realizadas na empresa para garantia de procedimentos operacionais; coleta e análise de dados operacionais e estratégicos para auditoria e para controle da organização.</a:t>
            </a:r>
          </a:p>
        </p:txBody>
      </p:sp>
    </p:spTree>
    <p:extLst>
      <p:ext uri="{BB962C8B-B14F-4D97-AF65-F5344CB8AC3E}">
        <p14:creationId xmlns:p14="http://schemas.microsoft.com/office/powerpoint/2010/main" val="118337744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5059847"/>
          </a:xfrm>
        </p:spPr>
        <p:txBody>
          <a:bodyPr/>
          <a:lstStyle/>
          <a:p>
            <a:pPr lvl="0"/>
            <a:r>
              <a:rPr lang="pt-BR" dirty="0" smtClean="0"/>
              <a:t>Existe a questão de auditoria que permite verificar o nível de maturidade dos processos. O método segue o modelo do </a:t>
            </a:r>
            <a:r>
              <a:rPr lang="pt-BR" i="1" dirty="0" err="1" smtClean="0"/>
              <a:t>Capability</a:t>
            </a:r>
            <a:r>
              <a:rPr lang="pt-BR" i="1" dirty="0" smtClean="0"/>
              <a:t> </a:t>
            </a:r>
            <a:r>
              <a:rPr lang="pt-BR" i="1" dirty="0" err="1"/>
              <a:t>Maturity</a:t>
            </a:r>
            <a:r>
              <a:rPr lang="pt-BR" i="1" dirty="0"/>
              <a:t> </a:t>
            </a:r>
            <a:r>
              <a:rPr lang="pt-BR" i="1" dirty="0" err="1"/>
              <a:t>Model</a:t>
            </a:r>
            <a:r>
              <a:rPr lang="pt-BR" dirty="0"/>
              <a:t> (CMM</a:t>
            </a:r>
            <a:r>
              <a:rPr lang="pt-BR" sz="2400" dirty="0"/>
              <a:t> ou </a:t>
            </a:r>
            <a:r>
              <a:rPr lang="pt-BR" dirty="0"/>
              <a:t>M</a:t>
            </a:r>
            <a:r>
              <a:rPr lang="pt-BR" sz="2400" dirty="0"/>
              <a:t>odelo de </a:t>
            </a:r>
            <a:r>
              <a:rPr lang="pt-BR" dirty="0"/>
              <a:t>M</a:t>
            </a:r>
            <a:r>
              <a:rPr lang="pt-BR" sz="2400" dirty="0"/>
              <a:t>aturidade em </a:t>
            </a:r>
            <a:r>
              <a:rPr lang="pt-BR" dirty="0"/>
              <a:t>C</a:t>
            </a:r>
            <a:r>
              <a:rPr lang="pt-BR" sz="2400" dirty="0"/>
              <a:t>apacitação</a:t>
            </a:r>
            <a:r>
              <a:rPr lang="pt-BR" dirty="0" smtClean="0"/>
              <a:t>) que estabelece os seguintes níveis:</a:t>
            </a:r>
          </a:p>
          <a:p>
            <a:pPr lvl="1"/>
            <a:r>
              <a:rPr lang="pt-BR" dirty="0" smtClean="0"/>
              <a:t>Inexistente;</a:t>
            </a:r>
          </a:p>
          <a:p>
            <a:pPr lvl="1"/>
            <a:r>
              <a:rPr lang="pt-BR" dirty="0" smtClean="0"/>
              <a:t>Inicial;</a:t>
            </a:r>
            <a:endParaRPr lang="pt-BR" dirty="0"/>
          </a:p>
          <a:p>
            <a:pPr lvl="1"/>
            <a:r>
              <a:rPr lang="pt-BR" dirty="0" smtClean="0"/>
              <a:t>Repetível;</a:t>
            </a:r>
            <a:endParaRPr lang="pt-BR" dirty="0"/>
          </a:p>
          <a:p>
            <a:pPr lvl="1"/>
            <a:r>
              <a:rPr lang="pt-BR" dirty="0" smtClean="0"/>
              <a:t>Definido;</a:t>
            </a:r>
            <a:endParaRPr lang="pt-BR" dirty="0"/>
          </a:p>
          <a:p>
            <a:pPr lvl="1"/>
            <a:r>
              <a:rPr lang="pt-BR" dirty="0" smtClean="0"/>
              <a:t>Gerenciado;</a:t>
            </a:r>
            <a:endParaRPr lang="pt-BR" dirty="0"/>
          </a:p>
          <a:p>
            <a:pPr lvl="1"/>
            <a:r>
              <a:rPr lang="pt-BR" dirty="0" smtClean="0"/>
              <a:t>Otimizado.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191834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5059847"/>
          </a:xfrm>
        </p:spPr>
        <p:txBody>
          <a:bodyPr/>
          <a:lstStyle/>
          <a:p>
            <a:pPr lvl="0"/>
            <a:r>
              <a:rPr lang="pt-BR" dirty="0" smtClean="0"/>
              <a:t>Existe a questão de auditoria que permite verificar o nível de maturidade dos processos. O método segue o modelo do </a:t>
            </a:r>
            <a:r>
              <a:rPr lang="pt-BR" i="1" dirty="0" err="1" smtClean="0"/>
              <a:t>Capability</a:t>
            </a:r>
            <a:r>
              <a:rPr lang="pt-BR" i="1" dirty="0" smtClean="0"/>
              <a:t> </a:t>
            </a:r>
            <a:r>
              <a:rPr lang="pt-BR" i="1" dirty="0" err="1"/>
              <a:t>Maturity</a:t>
            </a:r>
            <a:r>
              <a:rPr lang="pt-BR" i="1" dirty="0"/>
              <a:t> </a:t>
            </a:r>
            <a:r>
              <a:rPr lang="pt-BR" i="1" dirty="0" err="1"/>
              <a:t>Model</a:t>
            </a:r>
            <a:r>
              <a:rPr lang="pt-BR" dirty="0"/>
              <a:t> (CMM</a:t>
            </a:r>
            <a:r>
              <a:rPr lang="pt-BR" sz="2400" dirty="0"/>
              <a:t> ou </a:t>
            </a:r>
            <a:r>
              <a:rPr lang="pt-BR" dirty="0"/>
              <a:t>M</a:t>
            </a:r>
            <a:r>
              <a:rPr lang="pt-BR" sz="2400" dirty="0"/>
              <a:t>odelo de </a:t>
            </a:r>
            <a:r>
              <a:rPr lang="pt-BR" dirty="0"/>
              <a:t>M</a:t>
            </a:r>
            <a:r>
              <a:rPr lang="pt-BR" sz="2400" dirty="0"/>
              <a:t>aturidade em </a:t>
            </a:r>
            <a:r>
              <a:rPr lang="pt-BR" dirty="0"/>
              <a:t>C</a:t>
            </a:r>
            <a:r>
              <a:rPr lang="pt-BR" sz="2400" dirty="0"/>
              <a:t>apacitação</a:t>
            </a:r>
            <a:r>
              <a:rPr lang="pt-BR" dirty="0" smtClean="0"/>
              <a:t>) que estabelece os seguintes níveis: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Inexistente</a:t>
            </a:r>
            <a:r>
              <a:rPr lang="pt-BR" dirty="0" smtClean="0"/>
              <a:t>;</a:t>
            </a:r>
          </a:p>
          <a:p>
            <a:pPr lvl="1"/>
            <a:r>
              <a:rPr lang="pt-BR" dirty="0" smtClean="0"/>
              <a:t>Inicial;</a:t>
            </a:r>
            <a:endParaRPr lang="pt-BR" dirty="0"/>
          </a:p>
          <a:p>
            <a:pPr lvl="1"/>
            <a:r>
              <a:rPr lang="pt-BR" dirty="0" smtClean="0"/>
              <a:t>Repetível;</a:t>
            </a:r>
            <a:endParaRPr lang="pt-BR" dirty="0"/>
          </a:p>
          <a:p>
            <a:pPr lvl="1"/>
            <a:r>
              <a:rPr lang="pt-BR" dirty="0" smtClean="0"/>
              <a:t>Definido;</a:t>
            </a:r>
            <a:endParaRPr lang="pt-BR" dirty="0"/>
          </a:p>
          <a:p>
            <a:pPr lvl="1"/>
            <a:r>
              <a:rPr lang="pt-BR" dirty="0" smtClean="0"/>
              <a:t>Gerenciado;</a:t>
            </a:r>
            <a:endParaRPr lang="pt-BR" dirty="0"/>
          </a:p>
          <a:p>
            <a:pPr lvl="1"/>
            <a:r>
              <a:rPr lang="pt-BR" dirty="0" smtClean="0"/>
              <a:t>Otimizado.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419872" y="4149080"/>
            <a:ext cx="5616624" cy="1944216"/>
          </a:xfrm>
          <a:prstGeom prst="wedgeRoundRectCallout">
            <a:avLst>
              <a:gd name="adj1" fmla="val -59596"/>
              <a:gd name="adj2" fmla="val -52674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Significa </a:t>
            </a:r>
            <a:r>
              <a:rPr lang="pt-BR" sz="2400" dirty="0"/>
              <a:t>que o processo de gerenciamento não foi implantado.</a:t>
            </a:r>
          </a:p>
        </p:txBody>
      </p:sp>
    </p:spTree>
    <p:extLst>
      <p:ext uri="{BB962C8B-B14F-4D97-AF65-F5344CB8AC3E}">
        <p14:creationId xmlns:p14="http://schemas.microsoft.com/office/powerpoint/2010/main" val="3041118752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5059847"/>
          </a:xfrm>
        </p:spPr>
        <p:txBody>
          <a:bodyPr/>
          <a:lstStyle/>
          <a:p>
            <a:pPr lvl="0"/>
            <a:r>
              <a:rPr lang="pt-BR" dirty="0" smtClean="0"/>
              <a:t>Existe a questão de auditoria que permite verificar o nível de maturidade dos processos. O método segue o modelo do </a:t>
            </a:r>
            <a:r>
              <a:rPr lang="pt-BR" i="1" dirty="0" err="1" smtClean="0"/>
              <a:t>Capability</a:t>
            </a:r>
            <a:r>
              <a:rPr lang="pt-BR" i="1" dirty="0" smtClean="0"/>
              <a:t> </a:t>
            </a:r>
            <a:r>
              <a:rPr lang="pt-BR" i="1" dirty="0" err="1"/>
              <a:t>Maturity</a:t>
            </a:r>
            <a:r>
              <a:rPr lang="pt-BR" i="1" dirty="0"/>
              <a:t> </a:t>
            </a:r>
            <a:r>
              <a:rPr lang="pt-BR" i="1" dirty="0" err="1"/>
              <a:t>Model</a:t>
            </a:r>
            <a:r>
              <a:rPr lang="pt-BR" dirty="0"/>
              <a:t> (CMM</a:t>
            </a:r>
            <a:r>
              <a:rPr lang="pt-BR" sz="2400" dirty="0"/>
              <a:t> ou </a:t>
            </a:r>
            <a:r>
              <a:rPr lang="pt-BR" dirty="0"/>
              <a:t>M</a:t>
            </a:r>
            <a:r>
              <a:rPr lang="pt-BR" sz="2400" dirty="0"/>
              <a:t>odelo de </a:t>
            </a:r>
            <a:r>
              <a:rPr lang="pt-BR" dirty="0"/>
              <a:t>M</a:t>
            </a:r>
            <a:r>
              <a:rPr lang="pt-BR" sz="2400" dirty="0"/>
              <a:t>aturidade em </a:t>
            </a:r>
            <a:r>
              <a:rPr lang="pt-BR" dirty="0"/>
              <a:t>C</a:t>
            </a:r>
            <a:r>
              <a:rPr lang="pt-BR" sz="2400" dirty="0"/>
              <a:t>apacitação</a:t>
            </a:r>
            <a:r>
              <a:rPr lang="pt-BR" dirty="0" smtClean="0"/>
              <a:t>) que estabelece os seguintes níveis:</a:t>
            </a:r>
          </a:p>
          <a:p>
            <a:pPr lvl="1"/>
            <a:r>
              <a:rPr lang="pt-BR" dirty="0" smtClean="0"/>
              <a:t>Inexistente;</a:t>
            </a:r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Inicial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 smtClean="0"/>
              <a:t>Repetível;</a:t>
            </a:r>
            <a:endParaRPr lang="pt-BR" dirty="0"/>
          </a:p>
          <a:p>
            <a:pPr lvl="1"/>
            <a:r>
              <a:rPr lang="pt-BR" dirty="0" smtClean="0"/>
              <a:t>Definido;</a:t>
            </a:r>
            <a:endParaRPr lang="pt-BR" dirty="0"/>
          </a:p>
          <a:p>
            <a:pPr lvl="1"/>
            <a:r>
              <a:rPr lang="pt-BR" dirty="0" smtClean="0"/>
              <a:t>Gerenciado;</a:t>
            </a:r>
            <a:endParaRPr lang="pt-BR" dirty="0"/>
          </a:p>
          <a:p>
            <a:pPr lvl="1"/>
            <a:r>
              <a:rPr lang="pt-BR" dirty="0" smtClean="0"/>
              <a:t>Otimizado.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419872" y="4149080"/>
            <a:ext cx="5616624" cy="1944216"/>
          </a:xfrm>
          <a:prstGeom prst="wedgeRoundRectCallout">
            <a:avLst>
              <a:gd name="adj1" fmla="val -64406"/>
              <a:gd name="adj2" fmla="val -39847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O </a:t>
            </a:r>
            <a:r>
              <a:rPr lang="pt-BR" sz="2400" dirty="0"/>
              <a:t>processo é realizado sem organização, de modo não planejado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090237168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5059847"/>
          </a:xfrm>
        </p:spPr>
        <p:txBody>
          <a:bodyPr/>
          <a:lstStyle/>
          <a:p>
            <a:pPr lvl="0"/>
            <a:r>
              <a:rPr lang="pt-BR" dirty="0" smtClean="0"/>
              <a:t>Existe a questão de auditoria que permite verificar o nível de maturidade dos processos. O método segue o modelo do </a:t>
            </a:r>
            <a:r>
              <a:rPr lang="pt-BR" i="1" dirty="0" err="1" smtClean="0"/>
              <a:t>Capability</a:t>
            </a:r>
            <a:r>
              <a:rPr lang="pt-BR" i="1" dirty="0" smtClean="0"/>
              <a:t> </a:t>
            </a:r>
            <a:r>
              <a:rPr lang="pt-BR" i="1" dirty="0" err="1"/>
              <a:t>Maturity</a:t>
            </a:r>
            <a:r>
              <a:rPr lang="pt-BR" i="1" dirty="0"/>
              <a:t> </a:t>
            </a:r>
            <a:r>
              <a:rPr lang="pt-BR" i="1" dirty="0" err="1"/>
              <a:t>Model</a:t>
            </a:r>
            <a:r>
              <a:rPr lang="pt-BR" dirty="0"/>
              <a:t> (CMM</a:t>
            </a:r>
            <a:r>
              <a:rPr lang="pt-BR" sz="2400" dirty="0"/>
              <a:t> ou </a:t>
            </a:r>
            <a:r>
              <a:rPr lang="pt-BR" dirty="0"/>
              <a:t>M</a:t>
            </a:r>
            <a:r>
              <a:rPr lang="pt-BR" sz="2400" dirty="0"/>
              <a:t>odelo de </a:t>
            </a:r>
            <a:r>
              <a:rPr lang="pt-BR" dirty="0"/>
              <a:t>M</a:t>
            </a:r>
            <a:r>
              <a:rPr lang="pt-BR" sz="2400" dirty="0"/>
              <a:t>aturidade em </a:t>
            </a:r>
            <a:r>
              <a:rPr lang="pt-BR" dirty="0"/>
              <a:t>C</a:t>
            </a:r>
            <a:r>
              <a:rPr lang="pt-BR" sz="2400" dirty="0"/>
              <a:t>apacitação</a:t>
            </a:r>
            <a:r>
              <a:rPr lang="pt-BR" dirty="0" smtClean="0"/>
              <a:t>) que estabelece os seguintes níveis:</a:t>
            </a:r>
          </a:p>
          <a:p>
            <a:pPr lvl="1"/>
            <a:r>
              <a:rPr lang="pt-BR" dirty="0" smtClean="0"/>
              <a:t>Inexistente;</a:t>
            </a:r>
          </a:p>
          <a:p>
            <a:pPr lvl="1"/>
            <a:r>
              <a:rPr lang="pt-BR" dirty="0" smtClean="0"/>
              <a:t>Inicial;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Repetível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 smtClean="0"/>
              <a:t>Definido;</a:t>
            </a:r>
            <a:endParaRPr lang="pt-BR" dirty="0"/>
          </a:p>
          <a:p>
            <a:pPr lvl="1"/>
            <a:r>
              <a:rPr lang="pt-BR" dirty="0" smtClean="0"/>
              <a:t>Gerenciado;</a:t>
            </a:r>
            <a:endParaRPr lang="pt-BR" dirty="0"/>
          </a:p>
          <a:p>
            <a:pPr lvl="1"/>
            <a:r>
              <a:rPr lang="pt-BR" dirty="0" smtClean="0"/>
              <a:t>Otimizado.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419872" y="4149080"/>
            <a:ext cx="5616624" cy="1944216"/>
          </a:xfrm>
          <a:prstGeom prst="wedgeRoundRectCallout">
            <a:avLst>
              <a:gd name="adj1" fmla="val -61261"/>
              <a:gd name="adj2" fmla="val -14728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O </a:t>
            </a:r>
            <a:r>
              <a:rPr lang="pt-BR" sz="2400" dirty="0"/>
              <a:t>processo é repetido de modo intuitivo, isto é, depende mais das pessoas do que de um método </a:t>
            </a:r>
            <a:r>
              <a:rPr lang="pt-BR" sz="2400" dirty="0" smtClean="0"/>
              <a:t>estabelecido.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603805363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Conteúdo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988989"/>
          </a:xfrm>
        </p:spPr>
        <p:txBody>
          <a:bodyPr/>
          <a:lstStyle/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Metodologias e boas práticas</a:t>
            </a:r>
          </a:p>
          <a:p>
            <a:pPr marL="393192" indent="-393192" defTabSz="914400">
              <a:spcBef>
                <a:spcPts val="768"/>
              </a:spcBef>
              <a:buClr>
                <a:srgbClr val="FFFFFF"/>
              </a:buClr>
            </a:pPr>
            <a:r>
              <a:rPr lang="pt-BR" dirty="0" smtClean="0">
                <a:solidFill>
                  <a:srgbClr val="FFFFFF"/>
                </a:solidFill>
              </a:rPr>
              <a:t>COBIT </a:t>
            </a:r>
            <a:r>
              <a:rPr lang="pt-BR" dirty="0" smtClean="0">
                <a:solidFill>
                  <a:srgbClr val="FFFFFF"/>
                </a:solidFill>
              </a:rPr>
              <a:t>e a Governança</a:t>
            </a:r>
            <a:r>
              <a:rPr lang="pt-BR" dirty="0">
                <a:solidFill>
                  <a:srgbClr val="FFFFFF"/>
                </a:solidFill>
              </a:rPr>
              <a:t> </a:t>
            </a:r>
            <a:r>
              <a:rPr lang="pt-BR" dirty="0" smtClean="0">
                <a:solidFill>
                  <a:srgbClr val="FFFFFF"/>
                </a:solidFill>
              </a:rPr>
              <a:t>de </a:t>
            </a:r>
            <a:r>
              <a:rPr lang="pt-BR" dirty="0" smtClean="0">
                <a:solidFill>
                  <a:srgbClr val="FFFFFF"/>
                </a:solidFill>
              </a:rPr>
              <a:t>TI</a:t>
            </a:r>
            <a:endParaRPr lang="pt-BR" dirty="0" smtClean="0">
              <a:solidFill>
                <a:srgbClr val="FFFFFF"/>
              </a:solidFill>
            </a:endParaRPr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5059847"/>
          </a:xfrm>
        </p:spPr>
        <p:txBody>
          <a:bodyPr/>
          <a:lstStyle/>
          <a:p>
            <a:pPr lvl="0"/>
            <a:r>
              <a:rPr lang="pt-BR" dirty="0" smtClean="0"/>
              <a:t>Existe a questão de auditoria que permite verificar o nível de maturidade dos processos. O método segue o modelo do </a:t>
            </a:r>
            <a:r>
              <a:rPr lang="pt-BR" i="1" dirty="0" err="1" smtClean="0"/>
              <a:t>Capability</a:t>
            </a:r>
            <a:r>
              <a:rPr lang="pt-BR" i="1" dirty="0" smtClean="0"/>
              <a:t> </a:t>
            </a:r>
            <a:r>
              <a:rPr lang="pt-BR" i="1" dirty="0" err="1"/>
              <a:t>Maturity</a:t>
            </a:r>
            <a:r>
              <a:rPr lang="pt-BR" i="1" dirty="0"/>
              <a:t> </a:t>
            </a:r>
            <a:r>
              <a:rPr lang="pt-BR" i="1" dirty="0" err="1"/>
              <a:t>Model</a:t>
            </a:r>
            <a:r>
              <a:rPr lang="pt-BR" dirty="0"/>
              <a:t> (CMM</a:t>
            </a:r>
            <a:r>
              <a:rPr lang="pt-BR" sz="2400" dirty="0"/>
              <a:t> ou </a:t>
            </a:r>
            <a:r>
              <a:rPr lang="pt-BR" dirty="0"/>
              <a:t>M</a:t>
            </a:r>
            <a:r>
              <a:rPr lang="pt-BR" sz="2400" dirty="0"/>
              <a:t>odelo de </a:t>
            </a:r>
            <a:r>
              <a:rPr lang="pt-BR" dirty="0"/>
              <a:t>M</a:t>
            </a:r>
            <a:r>
              <a:rPr lang="pt-BR" sz="2400" dirty="0"/>
              <a:t>aturidade em </a:t>
            </a:r>
            <a:r>
              <a:rPr lang="pt-BR" dirty="0"/>
              <a:t>C</a:t>
            </a:r>
            <a:r>
              <a:rPr lang="pt-BR" sz="2400" dirty="0"/>
              <a:t>apacitação</a:t>
            </a:r>
            <a:r>
              <a:rPr lang="pt-BR" dirty="0" smtClean="0"/>
              <a:t>) que estabelece os seguintes níveis:</a:t>
            </a:r>
          </a:p>
          <a:p>
            <a:pPr lvl="1"/>
            <a:r>
              <a:rPr lang="pt-BR" dirty="0" smtClean="0"/>
              <a:t>Inexistente;</a:t>
            </a:r>
          </a:p>
          <a:p>
            <a:pPr lvl="1"/>
            <a:r>
              <a:rPr lang="pt-BR" dirty="0" smtClean="0"/>
              <a:t>Inicial;</a:t>
            </a:r>
            <a:endParaRPr lang="pt-BR" dirty="0"/>
          </a:p>
          <a:p>
            <a:pPr lvl="1"/>
            <a:r>
              <a:rPr lang="pt-BR" dirty="0" smtClean="0"/>
              <a:t>Repetível;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Definido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 smtClean="0"/>
              <a:t>Gerenciado;</a:t>
            </a:r>
            <a:endParaRPr lang="pt-BR" dirty="0"/>
          </a:p>
          <a:p>
            <a:pPr lvl="1"/>
            <a:r>
              <a:rPr lang="pt-BR" dirty="0" smtClean="0"/>
              <a:t>Otimizado.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419872" y="4149080"/>
            <a:ext cx="5616624" cy="1944216"/>
          </a:xfrm>
          <a:prstGeom prst="wedgeRoundRectCallout">
            <a:avLst>
              <a:gd name="adj1" fmla="val -62556"/>
              <a:gd name="adj2" fmla="val 9322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O </a:t>
            </a:r>
            <a:r>
              <a:rPr lang="pt-BR" sz="2400" dirty="0"/>
              <a:t>processo é realizado, documentado e comunicado na organização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4142100429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5059847"/>
          </a:xfrm>
        </p:spPr>
        <p:txBody>
          <a:bodyPr/>
          <a:lstStyle/>
          <a:p>
            <a:pPr lvl="0"/>
            <a:r>
              <a:rPr lang="pt-BR" dirty="0" smtClean="0"/>
              <a:t>Existe a questão de auditoria que permite verificar o nível de maturidade dos processos. O método segue o modelo do </a:t>
            </a:r>
            <a:r>
              <a:rPr lang="pt-BR" i="1" dirty="0" err="1" smtClean="0"/>
              <a:t>Capability</a:t>
            </a:r>
            <a:r>
              <a:rPr lang="pt-BR" i="1" dirty="0" smtClean="0"/>
              <a:t> </a:t>
            </a:r>
            <a:r>
              <a:rPr lang="pt-BR" i="1" dirty="0" err="1"/>
              <a:t>Maturity</a:t>
            </a:r>
            <a:r>
              <a:rPr lang="pt-BR" i="1" dirty="0"/>
              <a:t> </a:t>
            </a:r>
            <a:r>
              <a:rPr lang="pt-BR" i="1" dirty="0" err="1"/>
              <a:t>Model</a:t>
            </a:r>
            <a:r>
              <a:rPr lang="pt-BR" dirty="0"/>
              <a:t> (CMM</a:t>
            </a:r>
            <a:r>
              <a:rPr lang="pt-BR" sz="2400" dirty="0"/>
              <a:t> ou </a:t>
            </a:r>
            <a:r>
              <a:rPr lang="pt-BR" dirty="0"/>
              <a:t>M</a:t>
            </a:r>
            <a:r>
              <a:rPr lang="pt-BR" sz="2400" dirty="0"/>
              <a:t>odelo de </a:t>
            </a:r>
            <a:r>
              <a:rPr lang="pt-BR" dirty="0"/>
              <a:t>M</a:t>
            </a:r>
            <a:r>
              <a:rPr lang="pt-BR" sz="2400" dirty="0"/>
              <a:t>aturidade em </a:t>
            </a:r>
            <a:r>
              <a:rPr lang="pt-BR" dirty="0"/>
              <a:t>C</a:t>
            </a:r>
            <a:r>
              <a:rPr lang="pt-BR" sz="2400" dirty="0"/>
              <a:t>apacitação</a:t>
            </a:r>
            <a:r>
              <a:rPr lang="pt-BR" dirty="0" smtClean="0"/>
              <a:t>) que estabelece os seguintes níveis:</a:t>
            </a:r>
          </a:p>
          <a:p>
            <a:pPr lvl="1"/>
            <a:r>
              <a:rPr lang="pt-BR" dirty="0" smtClean="0"/>
              <a:t>Inexistente;</a:t>
            </a:r>
          </a:p>
          <a:p>
            <a:pPr lvl="1"/>
            <a:r>
              <a:rPr lang="pt-BR" dirty="0" smtClean="0"/>
              <a:t>Inicial;</a:t>
            </a:r>
            <a:endParaRPr lang="pt-BR" dirty="0"/>
          </a:p>
          <a:p>
            <a:pPr lvl="1"/>
            <a:r>
              <a:rPr lang="pt-BR" dirty="0" smtClean="0"/>
              <a:t>Repetível;</a:t>
            </a:r>
            <a:endParaRPr lang="pt-BR" dirty="0"/>
          </a:p>
          <a:p>
            <a:pPr lvl="1"/>
            <a:r>
              <a:rPr lang="pt-BR" dirty="0" smtClean="0"/>
              <a:t>Definido;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Gerenciado</a:t>
            </a:r>
            <a:r>
              <a:rPr lang="pt-BR" dirty="0" smtClean="0"/>
              <a:t>;</a:t>
            </a:r>
            <a:endParaRPr lang="pt-BR" dirty="0"/>
          </a:p>
          <a:p>
            <a:pPr lvl="1"/>
            <a:r>
              <a:rPr lang="pt-BR" dirty="0" smtClean="0"/>
              <a:t>Otimizado.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419872" y="4149080"/>
            <a:ext cx="5616624" cy="1944216"/>
          </a:xfrm>
          <a:prstGeom prst="wedgeRoundRectCallout">
            <a:avLst>
              <a:gd name="adj1" fmla="val -56451"/>
              <a:gd name="adj2" fmla="val 35510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Existem </a:t>
            </a:r>
            <a:r>
              <a:rPr lang="pt-BR" sz="2400" dirty="0"/>
              <a:t>métricas de desempenho das atividades, o processo é monitorado e constantemente avaliado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830386026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5059847"/>
          </a:xfrm>
        </p:spPr>
        <p:txBody>
          <a:bodyPr/>
          <a:lstStyle/>
          <a:p>
            <a:pPr lvl="0"/>
            <a:r>
              <a:rPr lang="pt-BR" dirty="0" smtClean="0"/>
              <a:t>Existe a questão de auditoria que permite verificar o nível de maturidade dos processos. O método segue o modelo do </a:t>
            </a:r>
            <a:r>
              <a:rPr lang="pt-BR" i="1" dirty="0" err="1" smtClean="0"/>
              <a:t>Capability</a:t>
            </a:r>
            <a:r>
              <a:rPr lang="pt-BR" i="1" dirty="0" smtClean="0"/>
              <a:t> </a:t>
            </a:r>
            <a:r>
              <a:rPr lang="pt-BR" i="1" dirty="0" err="1"/>
              <a:t>Maturity</a:t>
            </a:r>
            <a:r>
              <a:rPr lang="pt-BR" i="1" dirty="0"/>
              <a:t> </a:t>
            </a:r>
            <a:r>
              <a:rPr lang="pt-BR" i="1" dirty="0" err="1"/>
              <a:t>Model</a:t>
            </a:r>
            <a:r>
              <a:rPr lang="pt-BR" dirty="0"/>
              <a:t> (CMM</a:t>
            </a:r>
            <a:r>
              <a:rPr lang="pt-BR" sz="2400" dirty="0"/>
              <a:t> ou </a:t>
            </a:r>
            <a:r>
              <a:rPr lang="pt-BR" dirty="0"/>
              <a:t>M</a:t>
            </a:r>
            <a:r>
              <a:rPr lang="pt-BR" sz="2400" dirty="0"/>
              <a:t>odelo de </a:t>
            </a:r>
            <a:r>
              <a:rPr lang="pt-BR" dirty="0"/>
              <a:t>M</a:t>
            </a:r>
            <a:r>
              <a:rPr lang="pt-BR" sz="2400" dirty="0"/>
              <a:t>aturidade em </a:t>
            </a:r>
            <a:r>
              <a:rPr lang="pt-BR" dirty="0"/>
              <a:t>C</a:t>
            </a:r>
            <a:r>
              <a:rPr lang="pt-BR" sz="2400" dirty="0"/>
              <a:t>apacitação</a:t>
            </a:r>
            <a:r>
              <a:rPr lang="pt-BR" dirty="0" smtClean="0"/>
              <a:t>) que estabelece os seguintes níveis:</a:t>
            </a:r>
          </a:p>
          <a:p>
            <a:pPr lvl="1"/>
            <a:r>
              <a:rPr lang="pt-BR" dirty="0" smtClean="0"/>
              <a:t>Inexistente;</a:t>
            </a:r>
          </a:p>
          <a:p>
            <a:pPr lvl="1"/>
            <a:r>
              <a:rPr lang="pt-BR" dirty="0" smtClean="0"/>
              <a:t>Inicial;</a:t>
            </a:r>
            <a:endParaRPr lang="pt-BR" dirty="0"/>
          </a:p>
          <a:p>
            <a:pPr lvl="1"/>
            <a:r>
              <a:rPr lang="pt-BR" dirty="0" smtClean="0"/>
              <a:t>Repetível;</a:t>
            </a:r>
            <a:endParaRPr lang="pt-BR" dirty="0"/>
          </a:p>
          <a:p>
            <a:pPr lvl="1"/>
            <a:r>
              <a:rPr lang="pt-BR" dirty="0" smtClean="0"/>
              <a:t>Definido;</a:t>
            </a:r>
            <a:endParaRPr lang="pt-BR" dirty="0"/>
          </a:p>
          <a:p>
            <a:pPr lvl="1"/>
            <a:r>
              <a:rPr lang="pt-BR" dirty="0" smtClean="0"/>
              <a:t>Gerenciado;</a:t>
            </a:r>
            <a:endParaRPr lang="pt-BR" dirty="0"/>
          </a:p>
          <a:p>
            <a:pPr lvl="1"/>
            <a:r>
              <a:rPr lang="pt-BR" dirty="0" smtClean="0">
                <a:solidFill>
                  <a:srgbClr val="FFFF00"/>
                </a:solidFill>
              </a:rPr>
              <a:t>Otimizado</a:t>
            </a:r>
            <a:r>
              <a:rPr lang="pt-BR" dirty="0" smtClean="0"/>
              <a:t>.</a:t>
            </a:r>
            <a:endParaRPr lang="pt-BR" dirty="0"/>
          </a:p>
        </p:txBody>
      </p:sp>
      <p:sp>
        <p:nvSpPr>
          <p:cNvPr id="4" name="Texto explicativo retangular com cantos arredondados 3"/>
          <p:cNvSpPr/>
          <p:nvPr/>
        </p:nvSpPr>
        <p:spPr bwMode="auto">
          <a:xfrm>
            <a:off x="3419872" y="4149080"/>
            <a:ext cx="5616624" cy="1944216"/>
          </a:xfrm>
          <a:prstGeom prst="wedgeRoundRectCallout">
            <a:avLst>
              <a:gd name="adj1" fmla="val -58671"/>
              <a:gd name="adj2" fmla="val 55285"/>
              <a:gd name="adj3" fmla="val 16667"/>
            </a:avLst>
          </a:prstGeom>
          <a:ln>
            <a:headEnd type="none" w="med" len="med"/>
            <a:tailEnd type="none" w="med" len="med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36" tIns="45718" rIns="91436" bIns="45718" numCol="1" rtlCol="0" anchor="ctr" anchorCtr="0" compatLnSpc="1">
            <a:prstTxWarp prst="textNoShape">
              <a:avLst/>
            </a:prstTxWarp>
          </a:bodyPr>
          <a:lstStyle/>
          <a:p>
            <a:pPr lvl="0" algn="ctr"/>
            <a:r>
              <a:rPr lang="pt-BR" sz="2400" dirty="0" smtClean="0"/>
              <a:t>As </a:t>
            </a:r>
            <a:r>
              <a:rPr lang="pt-BR" sz="2400" dirty="0"/>
              <a:t>melhores práticas de mercado e automação são utilizadas para a melhoria contínua dos processos</a:t>
            </a:r>
            <a:r>
              <a:rPr lang="pt-BR" sz="2400" dirty="0" smtClean="0"/>
              <a:t>.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74471747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m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1"/>
            <a:ext cx="9144000" cy="6858000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0409" y="33504"/>
            <a:ext cx="3700232" cy="576064"/>
          </a:xfrm>
        </p:spPr>
        <p:txBody>
          <a:bodyPr/>
          <a:lstStyle/>
          <a:p>
            <a:r>
              <a:rPr lang="pt-BR" sz="2400" dirty="0" smtClean="0"/>
              <a:t>Os quatro domínios de processos do COBIT</a:t>
            </a: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137481281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3761030"/>
          </a:xfrm>
        </p:spPr>
        <p:txBody>
          <a:bodyPr/>
          <a:lstStyle/>
          <a:p>
            <a:r>
              <a:rPr lang="pt-BR" dirty="0"/>
              <a:t>Os requisitos da informação são dados </a:t>
            </a:r>
            <a:r>
              <a:rPr lang="pt-BR" dirty="0" smtClean="0"/>
              <a:t>por:</a:t>
            </a:r>
          </a:p>
          <a:p>
            <a:pPr lvl="1"/>
            <a:r>
              <a:rPr lang="pt-BR" dirty="0" smtClean="0"/>
              <a:t>Efetividade;</a:t>
            </a:r>
          </a:p>
          <a:p>
            <a:pPr lvl="1"/>
            <a:r>
              <a:rPr lang="pt-BR" dirty="0" smtClean="0"/>
              <a:t>Eficiência;</a:t>
            </a:r>
          </a:p>
          <a:p>
            <a:pPr lvl="1"/>
            <a:r>
              <a:rPr lang="pt-BR" dirty="0" smtClean="0"/>
              <a:t>Confidencialidade;</a:t>
            </a:r>
          </a:p>
          <a:p>
            <a:pPr lvl="1"/>
            <a:r>
              <a:rPr lang="pt-BR" dirty="0" smtClean="0"/>
              <a:t>Integridade;</a:t>
            </a:r>
          </a:p>
          <a:p>
            <a:pPr lvl="1"/>
            <a:r>
              <a:rPr lang="pt-BR" dirty="0" smtClean="0"/>
              <a:t>Disponibilidade;</a:t>
            </a:r>
          </a:p>
          <a:p>
            <a:pPr lvl="1"/>
            <a:r>
              <a:rPr lang="pt-BR" dirty="0" smtClean="0"/>
              <a:t>Conformidade;</a:t>
            </a:r>
          </a:p>
          <a:p>
            <a:pPr lvl="1"/>
            <a:r>
              <a:rPr lang="pt-BR" dirty="0" smtClean="0"/>
              <a:t>Confiabilidade.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5" y="3537011"/>
            <a:ext cx="4427985" cy="3320989"/>
          </a:xfrm>
          <a:prstGeom prst="rect">
            <a:avLst/>
          </a:prstGeom>
        </p:spPr>
      </p:pic>
      <p:sp>
        <p:nvSpPr>
          <p:cNvPr id="7" name="Fluxograma: Disco magnético 6"/>
          <p:cNvSpPr/>
          <p:nvPr/>
        </p:nvSpPr>
        <p:spPr bwMode="auto">
          <a:xfrm>
            <a:off x="6607272" y="4820967"/>
            <a:ext cx="576064" cy="288032"/>
          </a:xfrm>
          <a:prstGeom prst="flowChartMagneticDisk">
            <a:avLst/>
          </a:prstGeom>
          <a:solidFill>
            <a:schemeClr val="accent1">
              <a:alpha val="64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Informação</a:t>
            </a:r>
            <a:endParaRPr lang="pt-BR" sz="5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15254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511480" cy="2813078"/>
          </a:xfrm>
        </p:spPr>
        <p:txBody>
          <a:bodyPr/>
          <a:lstStyle/>
          <a:p>
            <a:r>
              <a:rPr lang="pt-BR" dirty="0"/>
              <a:t>Os recursos de TI são classificados como:</a:t>
            </a:r>
          </a:p>
          <a:p>
            <a:pPr lvl="1"/>
            <a:r>
              <a:rPr lang="pt-BR" dirty="0"/>
              <a:t>Pessoas;</a:t>
            </a:r>
          </a:p>
          <a:p>
            <a:pPr lvl="1"/>
            <a:r>
              <a:rPr lang="pt-BR" dirty="0"/>
              <a:t>Sistemas aplicativos;</a:t>
            </a:r>
          </a:p>
          <a:p>
            <a:pPr lvl="1"/>
            <a:r>
              <a:rPr lang="pt-BR" dirty="0"/>
              <a:t>Tecnologia;</a:t>
            </a:r>
          </a:p>
          <a:p>
            <a:pPr lvl="1"/>
            <a:r>
              <a:rPr lang="pt-BR" dirty="0" smtClean="0"/>
              <a:t>Infraestrutura;</a:t>
            </a:r>
          </a:p>
          <a:p>
            <a:pPr lvl="1"/>
            <a:r>
              <a:rPr lang="pt-BR" dirty="0"/>
              <a:t>D</a:t>
            </a:r>
            <a:r>
              <a:rPr lang="pt-BR" dirty="0" smtClean="0"/>
              <a:t>ados</a:t>
            </a:r>
            <a:r>
              <a:rPr lang="pt-BR" dirty="0"/>
              <a:t>.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16015" y="3537011"/>
            <a:ext cx="4427985" cy="3320989"/>
          </a:xfrm>
          <a:prstGeom prst="rect">
            <a:avLst/>
          </a:prstGeom>
        </p:spPr>
      </p:pic>
      <p:sp>
        <p:nvSpPr>
          <p:cNvPr id="5" name="Fluxograma: Disco magnético 4"/>
          <p:cNvSpPr/>
          <p:nvPr/>
        </p:nvSpPr>
        <p:spPr bwMode="auto">
          <a:xfrm>
            <a:off x="6607272" y="4820967"/>
            <a:ext cx="576064" cy="288032"/>
          </a:xfrm>
          <a:prstGeom prst="flowChartMagneticDisk">
            <a:avLst/>
          </a:prstGeom>
          <a:solidFill>
            <a:schemeClr val="tx1">
              <a:alpha val="64000"/>
            </a:schemeClr>
          </a:solidFill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8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Informação</a:t>
            </a:r>
            <a:endParaRPr lang="pt-BR" sz="500" b="1" dirty="0" smtClean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egoe" pitchFamily="34" charset="0"/>
            </a:endParaRPr>
          </a:p>
        </p:txBody>
      </p:sp>
      <p:sp>
        <p:nvSpPr>
          <p:cNvPr id="6" name="Retângulo 5"/>
          <p:cNvSpPr/>
          <p:nvPr/>
        </p:nvSpPr>
        <p:spPr bwMode="auto">
          <a:xfrm>
            <a:off x="6696075" y="5301208"/>
            <a:ext cx="612229" cy="576064"/>
          </a:xfrm>
          <a:prstGeom prst="rect">
            <a:avLst/>
          </a:prstGeom>
          <a:ln>
            <a:headEnd type="none" w="med" len="med"/>
            <a:tailEnd type="none" w="med" len="med"/>
          </a:ln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defTabSz="914099" fontAlgn="base">
              <a:spcBef>
                <a:spcPct val="0"/>
              </a:spcBef>
              <a:spcAft>
                <a:spcPct val="0"/>
              </a:spcAft>
            </a:pPr>
            <a:r>
              <a:rPr lang="pt-BR" sz="9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egoe" pitchFamily="34" charset="0"/>
              </a:rPr>
              <a:t>Recursos de TI</a:t>
            </a:r>
          </a:p>
        </p:txBody>
      </p:sp>
      <p:sp>
        <p:nvSpPr>
          <p:cNvPr id="7" name="Forma livre 6"/>
          <p:cNvSpPr/>
          <p:nvPr/>
        </p:nvSpPr>
        <p:spPr bwMode="auto">
          <a:xfrm>
            <a:off x="6896100" y="5110163"/>
            <a:ext cx="111919" cy="192881"/>
          </a:xfrm>
          <a:custGeom>
            <a:avLst/>
            <a:gdLst>
              <a:gd name="connsiteX0" fmla="*/ 0 w 111919"/>
              <a:gd name="connsiteY0" fmla="*/ 0 h 192881"/>
              <a:gd name="connsiteX1" fmla="*/ 35719 w 111919"/>
              <a:gd name="connsiteY1" fmla="*/ 92868 h 192881"/>
              <a:gd name="connsiteX2" fmla="*/ 73819 w 111919"/>
              <a:gd name="connsiteY2" fmla="*/ 114300 h 192881"/>
              <a:gd name="connsiteX3" fmla="*/ 111919 w 111919"/>
              <a:gd name="connsiteY3" fmla="*/ 192881 h 19288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111919" h="192881">
                <a:moveTo>
                  <a:pt x="0" y="0"/>
                </a:moveTo>
                <a:cubicBezTo>
                  <a:pt x="11708" y="36909"/>
                  <a:pt x="23416" y="73818"/>
                  <a:pt x="35719" y="92868"/>
                </a:cubicBezTo>
                <a:cubicBezTo>
                  <a:pt x="48022" y="111918"/>
                  <a:pt x="61119" y="97631"/>
                  <a:pt x="73819" y="114300"/>
                </a:cubicBezTo>
                <a:cubicBezTo>
                  <a:pt x="86519" y="130969"/>
                  <a:pt x="99219" y="161925"/>
                  <a:pt x="111919" y="192881"/>
                </a:cubicBezTo>
              </a:path>
            </a:pathLst>
          </a:custGeom>
          <a:solidFill>
            <a:srgbClr val="FF0000"/>
          </a:solidFill>
          <a:ln>
            <a:solidFill>
              <a:srgbClr val="FF0000"/>
            </a:solidFill>
            <a:headEnd type="none" w="med" len="med"/>
            <a:tailEnd type="none" w="med" len="med"/>
          </a:ln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17824091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6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3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4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5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6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7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8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9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0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0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pPr algn="l" defTabSz="914400">
              <a:lnSpc>
                <a:spcPct val="90000"/>
              </a:lnSpc>
              <a:spcBef>
                <a:spcPts val="0"/>
              </a:spcBef>
              <a:buNone/>
            </a:pPr>
            <a:r>
              <a:rPr lang="pt-BR" sz="4800" b="0" i="0" spc="-150" dirty="0" smtClean="0">
                <a:effectLst>
                  <a:outerShdw blurRad="50800" dist="38100" dir="2700000" algn="tl">
                    <a:prstClr val="black">
                      <a:alpha val="40000"/>
                    </a:prstClr>
                  </a:outerShdw>
                </a:effectLst>
                <a:latin typeface="Calibri"/>
                <a:ea typeface="+mn-ea"/>
                <a:cs typeface="Arial"/>
              </a:rPr>
              <a:t>Referências</a:t>
            </a:r>
            <a:endParaRPr lang="pt-BR" sz="4800" b="0" i="0" spc="-150" dirty="0">
              <a:effectLst>
                <a:outerShdw blurRad="50800" dist="38100" dir="2700000" algn="tl">
                  <a:prstClr val="black">
                    <a:alpha val="40000"/>
                  </a:prstClr>
                </a:outerShdw>
              </a:effectLst>
              <a:latin typeface="Calibri"/>
              <a:ea typeface="+mn-ea"/>
              <a:cs typeface="Arial"/>
            </a:endParaRP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1163395"/>
          </a:xfrm>
        </p:spPr>
        <p:txBody>
          <a:bodyPr/>
          <a:lstStyle/>
          <a:p>
            <a:r>
              <a:rPr lang="pt-BR" sz="2800" dirty="0" smtClean="0"/>
              <a:t>VARAJÃO</a:t>
            </a:r>
            <a:r>
              <a:rPr lang="pt-BR" sz="2800" dirty="0"/>
              <a:t>, F. F.. </a:t>
            </a:r>
            <a:r>
              <a:rPr lang="pt-BR" sz="2800" i="1" dirty="0" smtClean="0"/>
              <a:t>Planejamento Estratégico de TI</a:t>
            </a:r>
            <a:r>
              <a:rPr lang="pt-BR" sz="2800" dirty="0" smtClean="0"/>
              <a:t>. </a:t>
            </a:r>
            <a:r>
              <a:rPr lang="pt-BR" sz="2800" dirty="0"/>
              <a:t>FIC – Faculdades Integradas </a:t>
            </a:r>
            <a:r>
              <a:rPr lang="pt-BR" sz="2800" dirty="0" err="1"/>
              <a:t>Campograndenses</a:t>
            </a:r>
            <a:r>
              <a:rPr lang="pt-BR" sz="2800" dirty="0"/>
              <a:t>. Rio de Janeiro, </a:t>
            </a:r>
            <a:r>
              <a:rPr lang="pt-BR" sz="2800" dirty="0" smtClean="0"/>
              <a:t>2017. </a:t>
            </a:r>
            <a:r>
              <a:rPr lang="pt-BR" sz="2800" dirty="0"/>
              <a:t>(Apostila)</a:t>
            </a:r>
          </a:p>
        </p:txBody>
      </p:sp>
    </p:spTree>
    <p:extLst>
      <p:ext uri="{BB962C8B-B14F-4D97-AF65-F5344CB8AC3E}">
        <p14:creationId xmlns:p14="http://schemas.microsoft.com/office/powerpoint/2010/main" val="755428770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314480"/>
          </a:xfrm>
        </p:spPr>
        <p:txBody>
          <a:bodyPr/>
          <a:lstStyle/>
          <a:p>
            <a:r>
              <a:rPr lang="pt-BR" dirty="0" smtClean="0"/>
              <a:t>Existem diversas metodologias e boas práticas desenvolvidas por estudos e aplicados no mercado no decorrer da história;</a:t>
            </a:r>
          </a:p>
          <a:p>
            <a:r>
              <a:rPr lang="pt-BR" dirty="0" smtClean="0"/>
              <a:t>Alguns métodos buscam melhorar a gestão e a relação entre </a:t>
            </a:r>
            <a:r>
              <a:rPr lang="pt-BR" dirty="0" smtClean="0">
                <a:solidFill>
                  <a:srgbClr val="FFFF00"/>
                </a:solidFill>
              </a:rPr>
              <a:t>fornecedor – empresa – cliente</a:t>
            </a:r>
            <a:r>
              <a:rPr lang="pt-BR" dirty="0" smtClean="0"/>
              <a:t>;</a:t>
            </a:r>
          </a:p>
        </p:txBody>
      </p:sp>
      <p:pic>
        <p:nvPicPr>
          <p:cNvPr id="8194" name="Picture 2" descr="http://i1376.photobucket.com/albums/ah11/Claudio_Brasileiro/selo-garantia-698x1024SHOP7_zps533247dd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4005064"/>
            <a:ext cx="1563895" cy="229431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Espaço Reservado para Texto 2"/>
          <p:cNvSpPr txBox="1">
            <a:spLocks/>
          </p:cNvSpPr>
          <p:nvPr/>
        </p:nvSpPr>
        <p:spPr>
          <a:xfrm>
            <a:off x="381022" y="3789040"/>
            <a:ext cx="6711258" cy="1772793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>
            <a:lvl1pPr marL="396875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3"/>
              </a:buBlip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914400" indent="-3968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258888" indent="-344488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4963" indent="-346075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941513" indent="-336550" algn="l" defTabSz="914363" rtl="0" eaLnBrk="1" latinLnBrk="0" hangingPunct="1">
              <a:lnSpc>
                <a:spcPct val="90000"/>
              </a:lnSpc>
              <a:spcBef>
                <a:spcPct val="20000"/>
              </a:spcBef>
              <a:buFontTx/>
              <a:buBlip>
                <a:blip r:embed="rId4"/>
              </a:buBlip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499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681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8863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045" indent="-228591" algn="l" defTabSz="914363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pt-BR" dirty="0" smtClean="0"/>
              <a:t>Entidades idôneas podem auditar e certificar quanto à eficiência da aplicação de algumas destas metodologias.</a:t>
            </a:r>
          </a:p>
        </p:txBody>
      </p:sp>
    </p:spTree>
    <p:extLst>
      <p:ext uri="{BB962C8B-B14F-4D97-AF65-F5344CB8AC3E}">
        <p14:creationId xmlns:p14="http://schemas.microsoft.com/office/powerpoint/2010/main" val="317292020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81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524315"/>
          </a:xfrm>
        </p:spPr>
        <p:txBody>
          <a:bodyPr/>
          <a:lstStyle/>
          <a:p>
            <a:r>
              <a:rPr lang="pt-BR" dirty="0" smtClean="0"/>
              <a:t>COBIT para gestão da TI inovando através da </a:t>
            </a:r>
            <a:r>
              <a:rPr lang="pt-BR" dirty="0" smtClean="0">
                <a:solidFill>
                  <a:srgbClr val="FFFF00"/>
                </a:solidFill>
              </a:rPr>
              <a:t>Governança Tecnológica</a:t>
            </a:r>
            <a:r>
              <a:rPr lang="pt-BR" dirty="0" smtClean="0"/>
              <a:t>;</a:t>
            </a:r>
          </a:p>
          <a:p>
            <a:r>
              <a:rPr lang="pt-BR" dirty="0" smtClean="0"/>
              <a:t>ITIL ajuda na </a:t>
            </a:r>
            <a:r>
              <a:rPr lang="pt-BR" dirty="0" smtClean="0">
                <a:solidFill>
                  <a:srgbClr val="FFFF00"/>
                </a:solidFill>
              </a:rPr>
              <a:t>padronização</a:t>
            </a:r>
            <a:r>
              <a:rPr lang="pt-BR" dirty="0" smtClean="0"/>
              <a:t> de uma série de </a:t>
            </a:r>
            <a:r>
              <a:rPr lang="pt-BR" dirty="0" smtClean="0">
                <a:solidFill>
                  <a:srgbClr val="FFFF00"/>
                </a:solidFill>
              </a:rPr>
              <a:t>processos</a:t>
            </a:r>
            <a:r>
              <a:rPr lang="pt-BR" dirty="0" smtClean="0"/>
              <a:t> operacionais e de gestão ligados a TI;</a:t>
            </a:r>
          </a:p>
          <a:p>
            <a:endParaRPr lang="pt-BR" sz="1600" i="1" dirty="0" smtClean="0"/>
          </a:p>
          <a:p>
            <a:r>
              <a:rPr lang="pt-BR" i="1" dirty="0" smtClean="0"/>
              <a:t>Criar uma </a:t>
            </a:r>
            <a:r>
              <a:rPr lang="pt-BR" i="1" dirty="0" smtClean="0">
                <a:solidFill>
                  <a:srgbClr val="FFFF00"/>
                </a:solidFill>
              </a:rPr>
              <a:t>sistemática padronizada </a:t>
            </a:r>
            <a:r>
              <a:rPr lang="pt-BR" i="1" dirty="0" smtClean="0"/>
              <a:t>suportada por </a:t>
            </a:r>
            <a:r>
              <a:rPr lang="pt-BR" i="1" dirty="0" smtClean="0">
                <a:solidFill>
                  <a:srgbClr val="FFFF00"/>
                </a:solidFill>
              </a:rPr>
              <a:t>processos</a:t>
            </a:r>
            <a:r>
              <a:rPr lang="pt-BR" i="1" dirty="0" smtClean="0"/>
              <a:t>, possivelmente automatizados, que seja entendida e que esteja ao alcance de todos numa organização, que possa ser </a:t>
            </a:r>
            <a:r>
              <a:rPr lang="pt-BR" i="1" dirty="0" smtClean="0">
                <a:solidFill>
                  <a:srgbClr val="FFFF00"/>
                </a:solidFill>
              </a:rPr>
              <a:t>replicada</a:t>
            </a:r>
            <a:r>
              <a:rPr lang="pt-BR" i="1" dirty="0" smtClean="0"/>
              <a:t> e, sobretudo, permita </a:t>
            </a:r>
            <a:r>
              <a:rPr lang="pt-BR" i="1" dirty="0" smtClean="0">
                <a:solidFill>
                  <a:srgbClr val="FFFF00"/>
                </a:solidFill>
              </a:rPr>
              <a:t>evolução</a:t>
            </a:r>
            <a:r>
              <a:rPr lang="pt-BR" i="1" dirty="0" smtClean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248766418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2757678"/>
          </a:xfrm>
        </p:spPr>
        <p:txBody>
          <a:bodyPr/>
          <a:lstStyle/>
          <a:p>
            <a:r>
              <a:rPr lang="pt-BR" dirty="0" smtClean="0"/>
              <a:t>Governança Tecnológica: Define que a TI é um fator essencial para a gestão financeira e estratégica de uma organização e não apenas como suporte à empresa.</a:t>
            </a:r>
          </a:p>
          <a:p>
            <a:r>
              <a:rPr lang="pt-BR" dirty="0" smtClean="0"/>
              <a:t>É a metodologia (e seus processos integrados) de gestão corporativa dos recursos de TI.</a:t>
            </a:r>
          </a:p>
        </p:txBody>
      </p:sp>
    </p:spTree>
    <p:extLst>
      <p:ext uri="{BB962C8B-B14F-4D97-AF65-F5344CB8AC3E}">
        <p14:creationId xmlns:p14="http://schemas.microsoft.com/office/powerpoint/2010/main" val="2621416905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742563"/>
          </a:xfrm>
        </p:spPr>
        <p:txBody>
          <a:bodyPr/>
          <a:lstStyle/>
          <a:p>
            <a:r>
              <a:rPr lang="pt-BR" dirty="0" smtClean="0"/>
              <a:t>Governança Tecnológica:</a:t>
            </a:r>
          </a:p>
          <a:p>
            <a:pPr marL="0" indent="0">
              <a:buNone/>
            </a:pPr>
            <a:endParaRPr lang="pt-BR" dirty="0"/>
          </a:p>
          <a:p>
            <a:pPr marL="0" indent="0" algn="ctr">
              <a:buNone/>
            </a:pPr>
            <a:r>
              <a:rPr lang="pt-BR" i="1" dirty="0"/>
              <a:t>“uma estrutura de relacionamentos entre processos para direcionar e controlar uma empresa de modo a atingir objetivos corporativos, através da agregação de valor e risco controlado pelo uso da tecnologia da informação e de seus processos”</a:t>
            </a:r>
            <a:r>
              <a:rPr lang="pt-BR" dirty="0"/>
              <a:t> (COBIT</a:t>
            </a:r>
            <a:r>
              <a:rPr lang="pt-BR" dirty="0" smtClean="0"/>
              <a:t>)</a:t>
            </a:r>
            <a:endParaRPr lang="pt-BR" i="1" dirty="0"/>
          </a:p>
        </p:txBody>
      </p:sp>
    </p:spTree>
    <p:extLst>
      <p:ext uri="{BB962C8B-B14F-4D97-AF65-F5344CB8AC3E}">
        <p14:creationId xmlns:p14="http://schemas.microsoft.com/office/powerpoint/2010/main" val="1317749587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3200876"/>
          </a:xfrm>
        </p:spPr>
        <p:txBody>
          <a:bodyPr/>
          <a:lstStyle/>
          <a:p>
            <a:r>
              <a:rPr lang="pt-BR" dirty="0" smtClean="0"/>
              <a:t>COBIT (</a:t>
            </a:r>
            <a:r>
              <a:rPr lang="pt-BR" i="1" dirty="0" err="1"/>
              <a:t>Control</a:t>
            </a:r>
            <a:r>
              <a:rPr lang="pt-BR" i="1" dirty="0"/>
              <a:t> </a:t>
            </a:r>
            <a:r>
              <a:rPr lang="pt-BR" i="1" dirty="0" err="1"/>
              <a:t>Objectives</a:t>
            </a:r>
            <a:r>
              <a:rPr lang="pt-BR" i="1" dirty="0"/>
              <a:t> for </a:t>
            </a:r>
            <a:r>
              <a:rPr lang="pt-BR" i="1" dirty="0" err="1"/>
              <a:t>Information</a:t>
            </a:r>
            <a:r>
              <a:rPr lang="pt-BR" i="1" dirty="0"/>
              <a:t> </a:t>
            </a:r>
            <a:r>
              <a:rPr lang="pt-BR" i="1" dirty="0" err="1"/>
              <a:t>and</a:t>
            </a:r>
            <a:r>
              <a:rPr lang="pt-BR" i="1" dirty="0"/>
              <a:t> </a:t>
            </a:r>
            <a:r>
              <a:rPr lang="pt-BR" i="1" dirty="0" err="1"/>
              <a:t>Related</a:t>
            </a:r>
            <a:r>
              <a:rPr lang="pt-BR" i="1" dirty="0"/>
              <a:t> Technology</a:t>
            </a:r>
            <a:r>
              <a:rPr lang="pt-BR" dirty="0" smtClean="0"/>
              <a:t>)</a:t>
            </a:r>
          </a:p>
          <a:p>
            <a:r>
              <a:rPr lang="pt-BR" dirty="0" smtClean="0"/>
              <a:t>Tem </a:t>
            </a:r>
            <a:r>
              <a:rPr lang="pt-BR" dirty="0"/>
              <a:t>por missão explícita pesquisar, desenvolver, publicar e promover um conjunto atualizado de padrões internacionais de boas práticas referentes ao uso corporativo da TI para os gerentes e auditores de </a:t>
            </a:r>
            <a:r>
              <a:rPr lang="pt-BR" dirty="0" smtClean="0"/>
              <a:t>tecnologia;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8437" y="4797152"/>
            <a:ext cx="3667125" cy="1162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91115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73669"/>
          </a:xfrm>
        </p:spPr>
        <p:txBody>
          <a:bodyPr/>
          <a:lstStyle/>
          <a:p>
            <a:r>
              <a:rPr lang="pt-BR" dirty="0"/>
              <a:t>ISACA (</a:t>
            </a:r>
            <a:r>
              <a:rPr lang="pt-BR" i="1" dirty="0" err="1"/>
              <a:t>Information</a:t>
            </a:r>
            <a:r>
              <a:rPr lang="pt-BR" i="1" dirty="0"/>
              <a:t> Systems </a:t>
            </a:r>
            <a:r>
              <a:rPr lang="pt-BR" i="1" dirty="0" err="1"/>
              <a:t>Audit</a:t>
            </a:r>
            <a:r>
              <a:rPr lang="pt-BR" i="1" dirty="0"/>
              <a:t> </a:t>
            </a:r>
            <a:r>
              <a:rPr lang="pt-BR" i="1" dirty="0" err="1"/>
              <a:t>and</a:t>
            </a:r>
            <a:r>
              <a:rPr lang="pt-BR" i="1" dirty="0"/>
              <a:t> </a:t>
            </a:r>
            <a:r>
              <a:rPr lang="pt-BR" i="1" dirty="0" err="1"/>
              <a:t>Control</a:t>
            </a:r>
            <a:r>
              <a:rPr lang="pt-BR" i="1" dirty="0"/>
              <a:t> </a:t>
            </a:r>
            <a:r>
              <a:rPr lang="pt-BR" i="1" dirty="0" err="1"/>
              <a:t>Association</a:t>
            </a:r>
            <a:r>
              <a:rPr lang="pt-BR" dirty="0"/>
              <a:t>) através do </a:t>
            </a:r>
            <a:r>
              <a:rPr lang="pt-BR" i="1" dirty="0"/>
              <a:t>IT </a:t>
            </a:r>
            <a:r>
              <a:rPr lang="pt-BR" i="1" dirty="0" err="1"/>
              <a:t>Governance</a:t>
            </a:r>
            <a:r>
              <a:rPr lang="pt-BR" i="1" dirty="0"/>
              <a:t> </a:t>
            </a:r>
            <a:r>
              <a:rPr lang="pt-BR" i="1" dirty="0" err="1"/>
              <a:t>Institute</a:t>
            </a:r>
            <a:r>
              <a:rPr lang="pt-BR" dirty="0"/>
              <a:t>, organização independente que desenvolveu a metodologia considerada a base da governança </a:t>
            </a:r>
            <a:r>
              <a:rPr lang="pt-BR" dirty="0" smtClean="0"/>
              <a:t>tecnológica;</a:t>
            </a:r>
          </a:p>
          <a:p>
            <a:r>
              <a:rPr lang="pt-BR" dirty="0"/>
              <a:t>O COBIT funciona como uma entidade de padronização e estabelece métodos documentados para nortear a área de tecnologia das empresas, incluindo qualidade de software, níveis de maturidade e segurança da </a:t>
            </a:r>
            <a:r>
              <a:rPr lang="pt-BR" dirty="0" smtClean="0"/>
              <a:t>informação.</a:t>
            </a:r>
          </a:p>
        </p:txBody>
      </p:sp>
    </p:spTree>
    <p:extLst>
      <p:ext uri="{BB962C8B-B14F-4D97-AF65-F5344CB8AC3E}">
        <p14:creationId xmlns:p14="http://schemas.microsoft.com/office/powerpoint/2010/main" val="172449766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81000" y="230188"/>
            <a:ext cx="8382000" cy="664797"/>
          </a:xfrm>
        </p:spPr>
        <p:txBody>
          <a:bodyPr/>
          <a:lstStyle/>
          <a:p>
            <a:r>
              <a:rPr lang="pt-BR" dirty="0" smtClean="0"/>
              <a:t>Metodologias e boas práticas</a:t>
            </a:r>
            <a:endParaRPr lang="pt-BR" dirty="0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sz="quarter" idx="10"/>
          </p:nvPr>
        </p:nvSpPr>
        <p:spPr>
          <a:xfrm>
            <a:off x="381000" y="1411552"/>
            <a:ext cx="8382000" cy="4973669"/>
          </a:xfrm>
        </p:spPr>
        <p:txBody>
          <a:bodyPr/>
          <a:lstStyle/>
          <a:p>
            <a:r>
              <a:rPr lang="pt-BR" dirty="0"/>
              <a:t>O objetivo central é manter processos e práticas relacionados à infraestrutura de sistemas, redes e dispositivos utilizados pela </a:t>
            </a:r>
            <a:r>
              <a:rPr lang="pt-BR" dirty="0" smtClean="0"/>
              <a:t>empresa;</a:t>
            </a:r>
          </a:p>
          <a:p>
            <a:r>
              <a:rPr lang="pt-BR" dirty="0" smtClean="0"/>
              <a:t>A </a:t>
            </a:r>
            <a:r>
              <a:rPr lang="pt-BR" dirty="0"/>
              <a:t>análise destes processos deve orientar a organização na decisão de novos projetos e como utilizar tecnologia da informação neles, considerando também a evolução tecnológica, sistemas já existentes, integração com fornecedores, atendimento ao cliente (externo e interno), custo da tecnologia e retorno esperado</a:t>
            </a:r>
            <a:r>
              <a:rPr lang="pt-BR" dirty="0" smtClean="0"/>
              <a:t>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911039943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7-00134_MS_Qwest_template_Segoe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99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91436" tIns="45718" rIns="91436" bIns="45718" numCol="1" rtlCol="0" anchor="ctr" anchorCtr="0" compatLnSpc="1">
        <a:prstTxWarp prst="textNoShape">
          <a:avLst/>
        </a:prstTxWarp>
      </a:bodyPr>
      <a:lstStyle>
        <a:defPPr algn="ctr" defTabSz="914099" fontAlgn="base">
          <a:spcBef>
            <a:spcPct val="0"/>
          </a:spcBef>
          <a:spcAft>
            <a:spcPct val="0"/>
          </a:spcAft>
          <a:defRPr sz="2300" dirty="0" smtClean="0">
            <a:solidFill>
              <a:srgbClr val="FFFFFF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Branco com fonte Courier para slides de código">
  <a:themeElements>
    <a:clrScheme name="Blue Template-Template">
      <a:dk1>
        <a:srgbClr val="000000"/>
      </a:dk1>
      <a:lt1>
        <a:srgbClr val="FFFFFF"/>
      </a:lt1>
      <a:dk2>
        <a:srgbClr val="050595"/>
      </a:dk2>
      <a:lt2>
        <a:srgbClr val="FFFFFF"/>
      </a:lt2>
      <a:accent1>
        <a:srgbClr val="FFC000"/>
      </a:accent1>
      <a:accent2>
        <a:srgbClr val="3497AE"/>
      </a:accent2>
      <a:accent3>
        <a:srgbClr val="DF8045"/>
      </a:accent3>
      <a:accent4>
        <a:srgbClr val="7DCC2E"/>
      </a:accent4>
      <a:accent5>
        <a:srgbClr val="FF9929"/>
      </a:accent5>
      <a:accent6>
        <a:srgbClr val="7D3DA1"/>
      </a:accent6>
      <a:hlink>
        <a:srgbClr val="F3EB4F"/>
      </a:hlink>
      <a:folHlink>
        <a:srgbClr val="7DDDFF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ln>
          <a:headEnd type="none" w="med" len="med"/>
          <a:tailEnd type="none" w="med" len="med"/>
        </a:ln>
      </a:spPr>
      <a:bodyPr vert="horz" wrap="square" lIns="109728" tIns="54864" rIns="109728" bIns="54864" numCol="1" rtlCol="0" anchor="ctr" anchorCtr="0" compatLnSpc="1">
        <a:prstTxWarp prst="textNoShape">
          <a:avLst/>
        </a:prstTxWarp>
      </a:bodyPr>
      <a:lstStyle>
        <a:defPPr marL="0" marR="0" indent="0" algn="ctr" defTabSz="10969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800" b="0" i="0" u="none" strike="noStrike" cap="none" normalizeH="0" baseline="0" dirty="0" smtClean="0"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Segoe" pitchFamily="34" charset="0"/>
          </a:defRPr>
        </a:defPPr>
      </a:lstStyle>
      <a:style>
        <a:lnRef idx="0">
          <a:schemeClr val="accent2"/>
        </a:lnRef>
        <a:fillRef idx="3">
          <a:schemeClr val="accent2"/>
        </a:fillRef>
        <a:effectRef idx="3">
          <a:schemeClr val="accent2"/>
        </a:effectRef>
        <a:fontRef idx="minor">
          <a:schemeClr val="lt1"/>
        </a:fontRef>
      </a:style>
    </a:sp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C8D45093-9C65-46FB-9332-B88902DC522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Amostra de slides de apresentação (Design azul com borda de nuvem branca)</Template>
  <TotalTime>1524</TotalTime>
  <Words>1550</Words>
  <Application>Microsoft Office PowerPoint</Application>
  <PresentationFormat>Apresentação na tela (4:3)</PresentationFormat>
  <Paragraphs>149</Paragraphs>
  <Slides>26</Slides>
  <Notes>3</Notes>
  <HiddenSlides>0</HiddenSlides>
  <MMClips>0</MMClips>
  <ScaleCrop>false</ScaleCrop>
  <HeadingPairs>
    <vt:vector size="6" baseType="variant">
      <vt:variant>
        <vt:lpstr>Fontes usadas</vt:lpstr>
      </vt:variant>
      <vt:variant>
        <vt:i4>5</vt:i4>
      </vt:variant>
      <vt:variant>
        <vt:lpstr>Tema</vt:lpstr>
      </vt:variant>
      <vt:variant>
        <vt:i4>2</vt:i4>
      </vt:variant>
      <vt:variant>
        <vt:lpstr>Títulos de slides</vt:lpstr>
      </vt:variant>
      <vt:variant>
        <vt:i4>26</vt:i4>
      </vt:variant>
    </vt:vector>
  </HeadingPairs>
  <TitlesOfParts>
    <vt:vector size="33" baseType="lpstr">
      <vt:lpstr>Arial</vt:lpstr>
      <vt:lpstr>Calibri</vt:lpstr>
      <vt:lpstr>Courier New</vt:lpstr>
      <vt:lpstr>Segoe</vt:lpstr>
      <vt:lpstr>Wingdings</vt:lpstr>
      <vt:lpstr>7-00134_MS_Qwest_template_Segoe</vt:lpstr>
      <vt:lpstr>Branco com fonte Courier para slides de código</vt:lpstr>
      <vt:lpstr>PLANEJAMENTO ESTRATÉGICO DE TI</vt:lpstr>
      <vt:lpstr>Conteúdo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Metodologias e boas práticas</vt:lpstr>
      <vt:lpstr>Os quatro domínios de processos do COBIT</vt:lpstr>
      <vt:lpstr>Metodologias e boas práticas</vt:lpstr>
      <vt:lpstr>Metodologias e boas práticas</vt:lpstr>
      <vt:lpstr>Referências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Planejamento Estratégico de TI</dc:title>
  <dc:creator>varajao</dc:creator>
  <cp:keywords/>
  <cp:lastModifiedBy>varajao</cp:lastModifiedBy>
  <cp:revision>121</cp:revision>
  <dcterms:created xsi:type="dcterms:W3CDTF">2015-06-30T13:28:46Z</dcterms:created>
  <dcterms:modified xsi:type="dcterms:W3CDTF">2017-10-19T10:39:14Z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TC102867179990</vt:lpwstr>
  </property>
</Properties>
</file>