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32"/>
  </p:notesMasterIdLst>
  <p:sldIdLst>
    <p:sldId id="257" r:id="rId4"/>
    <p:sldId id="258" r:id="rId5"/>
    <p:sldId id="335" r:id="rId6"/>
    <p:sldId id="357" r:id="rId7"/>
    <p:sldId id="358" r:id="rId8"/>
    <p:sldId id="359" r:id="rId9"/>
    <p:sldId id="360" r:id="rId10"/>
    <p:sldId id="361" r:id="rId11"/>
    <p:sldId id="362" r:id="rId12"/>
    <p:sldId id="363" r:id="rId13"/>
    <p:sldId id="364" r:id="rId14"/>
    <p:sldId id="365" r:id="rId15"/>
    <p:sldId id="366" r:id="rId16"/>
    <p:sldId id="367" r:id="rId17"/>
    <p:sldId id="368" r:id="rId18"/>
    <p:sldId id="369" r:id="rId19"/>
    <p:sldId id="371" r:id="rId20"/>
    <p:sldId id="370" r:id="rId21"/>
    <p:sldId id="372" r:id="rId22"/>
    <p:sldId id="373" r:id="rId23"/>
    <p:sldId id="374" r:id="rId24"/>
    <p:sldId id="375" r:id="rId25"/>
    <p:sldId id="376" r:id="rId26"/>
    <p:sldId id="377" r:id="rId27"/>
    <p:sldId id="378" r:id="rId28"/>
    <p:sldId id="379" r:id="rId29"/>
    <p:sldId id="380" r:id="rId30"/>
    <p:sldId id="356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68" autoAdjust="0"/>
    <p:restoredTop sz="94660"/>
  </p:normalViewPr>
  <p:slideViewPr>
    <p:cSldViewPr>
      <p:cViewPr varScale="1">
        <p:scale>
          <a:sx n="66" d="100"/>
          <a:sy n="66" d="100"/>
        </p:scale>
        <p:origin x="84" y="63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2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heme" Target="theme/theme1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DCA30-2ED5-41C4-A072-F195EC56C9D7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7E218-9473-4E4E-BA13-22C19D99876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11/15/2017 5:32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18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11/15/2017 5:32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25376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11/15/2017 5:32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4852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dirty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/>
              <a:t>PLANEJAMENTO ESTRATÉGICO DE TI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Aula: 10</a:t>
            </a: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Modelo de Maturidade (</a:t>
            </a:r>
            <a:r>
              <a:rPr lang="pt-BR" dirty="0" err="1" smtClean="0"/>
              <a:t>CobiT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3330142"/>
          </a:xfrm>
        </p:spPr>
        <p:txBody>
          <a:bodyPr/>
          <a:lstStyle/>
          <a:p>
            <a:r>
              <a:rPr lang="pt-BR" dirty="0" smtClean="0"/>
              <a:t>Nível 5 – Otimizado</a:t>
            </a:r>
          </a:p>
          <a:p>
            <a:pPr lvl="1"/>
            <a:r>
              <a:rPr lang="pt-BR" dirty="0"/>
              <a:t>Processos foram refinados ao nível de boas práticas, baseados nos resultados de melhoria contínua e modelos de maturidade com outras </a:t>
            </a:r>
            <a:r>
              <a:rPr lang="pt-BR" dirty="0" smtClean="0"/>
              <a:t>empresas.</a:t>
            </a:r>
          </a:p>
          <a:p>
            <a:pPr lvl="1"/>
            <a:r>
              <a:rPr lang="pt-BR" dirty="0" smtClean="0"/>
              <a:t>TI </a:t>
            </a:r>
            <a:r>
              <a:rPr lang="pt-BR" dirty="0"/>
              <a:t>é utilizada de maneira integrada para automatizar os fluxos de trabalho, fornecendo ferramentas para melhoria de qualidade e efetividade, fazendo que a organização rapidamente se adapte.</a:t>
            </a:r>
          </a:p>
        </p:txBody>
      </p:sp>
    </p:spTree>
    <p:extLst>
      <p:ext uri="{BB962C8B-B14F-4D97-AF65-F5344CB8AC3E}">
        <p14:creationId xmlns:p14="http://schemas.microsoft.com/office/powerpoint/2010/main" val="8740231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Modelo de Maturidade (ITIL)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4530471"/>
          </a:xfrm>
        </p:spPr>
        <p:txBody>
          <a:bodyPr/>
          <a:lstStyle/>
          <a:p>
            <a:r>
              <a:rPr lang="pt-BR" dirty="0"/>
              <a:t>No livro de Operações de Serviços da ITIL em sua versão, apresenta aspectos sobre 5 níveis de maturidade da gestão da tecnologia segundo a percepção das boas práticas descritas na mesma obra</a:t>
            </a:r>
            <a:r>
              <a:rPr lang="pt-BR" dirty="0" smtClean="0"/>
              <a:t>.</a:t>
            </a:r>
          </a:p>
          <a:p>
            <a:r>
              <a:rPr lang="pt-BR" dirty="0"/>
              <a:t>Departamentos de TI com níveis iniciais em maturidade costumam conduzir suas atividades de gestão da tecnologia com fins em si mesmos, e não como um meio para um atingir objetivos maiores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98629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Modelo de Maturidade (ITIL)</a:t>
            </a:r>
            <a:endParaRPr lang="pt-BR" dirty="0"/>
          </a:p>
        </p:txBody>
      </p:sp>
      <p:pic>
        <p:nvPicPr>
          <p:cNvPr id="5" name="Imagem 4" descr="São 05 Níveis de Maturidade, conforme descritos no artigo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168"/>
          <a:stretch/>
        </p:blipFill>
        <p:spPr bwMode="auto">
          <a:xfrm>
            <a:off x="755576" y="1052736"/>
            <a:ext cx="7632848" cy="520785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465052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Modelo de Maturidade (ITIL)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2554545"/>
          </a:xfrm>
        </p:spPr>
        <p:txBody>
          <a:bodyPr/>
          <a:lstStyle/>
          <a:p>
            <a:r>
              <a:rPr lang="pt-BR" dirty="0" smtClean="0"/>
              <a:t>Nível 01 – Orientado a Tecnologia</a:t>
            </a:r>
          </a:p>
          <a:p>
            <a:pPr lvl="1"/>
            <a:r>
              <a:rPr lang="pt-BR" dirty="0"/>
              <a:t>Este é o nível de maturidade que descreve a gestão de tecnologia com foco interno. É como se a gestão fosse realizada ignorando-se a existência do "mundo lá de fora". </a:t>
            </a:r>
            <a:endParaRPr lang="pt-BR" dirty="0" smtClean="0"/>
          </a:p>
          <a:p>
            <a:pPr lvl="1"/>
            <a:r>
              <a:rPr lang="pt-BR" dirty="0"/>
              <a:t>Veja algumas </a:t>
            </a:r>
            <a:r>
              <a:rPr lang="pt-BR" dirty="0" smtClean="0"/>
              <a:t>características:</a:t>
            </a:r>
          </a:p>
        </p:txBody>
      </p:sp>
    </p:spTree>
    <p:extLst>
      <p:ext uri="{BB962C8B-B14F-4D97-AF65-F5344CB8AC3E}">
        <p14:creationId xmlns:p14="http://schemas.microsoft.com/office/powerpoint/2010/main" val="23854422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Modelo de Maturidade (ITIL)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2080570"/>
          </a:xfrm>
        </p:spPr>
        <p:txBody>
          <a:bodyPr/>
          <a:lstStyle/>
          <a:p>
            <a:r>
              <a:rPr lang="pt-BR" dirty="0" smtClean="0"/>
              <a:t>Nível 1 – Orientado a Tecnologia</a:t>
            </a:r>
          </a:p>
          <a:p>
            <a:pPr lvl="1"/>
            <a:r>
              <a:rPr lang="pt-BR" dirty="0"/>
              <a:t>Este é o nível de maturidade que descreve a gestão de tecnologia com foco interno. É como se a gestão fosse realizada ignorando-se a existência do "mundo lá de fora". </a:t>
            </a:r>
          </a:p>
        </p:txBody>
      </p:sp>
      <p:sp>
        <p:nvSpPr>
          <p:cNvPr id="5" name="Retângulo 4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251520" y="548680"/>
            <a:ext cx="8640959" cy="5783067"/>
          </a:xfrm>
          <a:prstGeom prst="wedgeRoundRectCallout">
            <a:avLst>
              <a:gd name="adj1" fmla="val -28540"/>
              <a:gd name="adj2" fmla="val -49457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O departamento é dirigido pela tecnologia por si só, toda iniciativa da equipe está voltada para a compreensão da </a:t>
            </a:r>
            <a:r>
              <a:rPr lang="pt-BR" sz="2400" dirty="0" smtClean="0"/>
              <a:t>Infraestrutura </a:t>
            </a:r>
            <a:r>
              <a:rPr lang="pt-BR" sz="2400" dirty="0"/>
              <a:t>de TI e a lidar com exceções.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A tecnologia é administrada por profissionais experientes que detêm o conhecimento para conduzir as atividades. Em outras palavras, existe uma forte dependência sobre pessoas chave.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Melhorias são focadas em tecnologia e não nos serviços.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O grupo do gerenciamento técnico tem pouca interatividade com demais grupos de suporte. A comunicação é informal e falha.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Ferramentas estão preparadas para gerenciar tecnologias em vez de serviços.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O processo de gestão de incidentes está em fase inicial</a:t>
            </a:r>
            <a:r>
              <a:rPr lang="pt-BR" sz="2400" dirty="0" smtClean="0"/>
              <a:t>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7028243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Modelo de Maturidade (ITIL)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4290405"/>
          </a:xfrm>
        </p:spPr>
        <p:txBody>
          <a:bodyPr/>
          <a:lstStyle/>
          <a:p>
            <a:r>
              <a:rPr lang="pt-BR" dirty="0" smtClean="0"/>
              <a:t>Nível 01 – Orientado a Tecnologia</a:t>
            </a:r>
          </a:p>
          <a:p>
            <a:pPr lvl="1"/>
            <a:r>
              <a:rPr lang="pt-BR" dirty="0"/>
              <a:t>Este é o nível de maturidade que descreve a gestão de tecnologia com foco interno. É como se a gestão fosse realizada ignorando-se a existência do "mundo lá de fora". </a:t>
            </a:r>
            <a:endParaRPr lang="pt-BR" dirty="0" smtClean="0"/>
          </a:p>
          <a:p>
            <a:pPr lvl="1"/>
            <a:r>
              <a:rPr lang="pt-BR" dirty="0"/>
              <a:t>Veja algumas </a:t>
            </a:r>
            <a:r>
              <a:rPr lang="pt-BR" dirty="0" smtClean="0"/>
              <a:t>características:</a:t>
            </a:r>
          </a:p>
          <a:p>
            <a:pPr lvl="1"/>
            <a:r>
              <a:rPr lang="pt-BR" sz="2400" dirty="0">
                <a:solidFill>
                  <a:srgbClr val="FFFF00"/>
                </a:solidFill>
              </a:rPr>
              <a:t>RESUMO: O departamento de TI avaliado como nível 01 de maturidade provavelmente está inserido em um contexto com pouca ou nenhuma formalização de procedimentos, não orientado a processos e serviços, tão pouco dirigido por políticas que integrem objetivos internos com externos</a:t>
            </a:r>
            <a:r>
              <a:rPr lang="pt-BR" sz="2400" dirty="0" smtClean="0">
                <a:solidFill>
                  <a:srgbClr val="FFFF00"/>
                </a:solidFill>
              </a:rPr>
              <a:t>.</a:t>
            </a:r>
            <a:endParaRPr lang="pt-BR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9326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Modelo de Maturidade (ITIL)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1391150"/>
          </a:xfrm>
        </p:spPr>
        <p:txBody>
          <a:bodyPr/>
          <a:lstStyle/>
          <a:p>
            <a:r>
              <a:rPr lang="pt-BR" dirty="0" smtClean="0"/>
              <a:t>Nível 02 – Controle da Tecnologia</a:t>
            </a:r>
          </a:p>
          <a:p>
            <a:pPr lvl="1"/>
            <a:r>
              <a:rPr lang="pt-BR" dirty="0" smtClean="0"/>
              <a:t>Algumas ações proativas começam a ser citadas.</a:t>
            </a:r>
          </a:p>
          <a:p>
            <a:pPr lvl="1"/>
            <a:r>
              <a:rPr lang="pt-BR" dirty="0"/>
              <a:t>Veja algumas </a:t>
            </a:r>
            <a:r>
              <a:rPr lang="pt-BR" dirty="0" smtClean="0"/>
              <a:t>características:</a:t>
            </a:r>
          </a:p>
        </p:txBody>
      </p:sp>
    </p:spTree>
    <p:extLst>
      <p:ext uri="{BB962C8B-B14F-4D97-AF65-F5344CB8AC3E}">
        <p14:creationId xmlns:p14="http://schemas.microsoft.com/office/powerpoint/2010/main" val="23527673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Modelo de Maturidade (ITIL)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1391150"/>
          </a:xfrm>
        </p:spPr>
        <p:txBody>
          <a:bodyPr/>
          <a:lstStyle/>
          <a:p>
            <a:r>
              <a:rPr lang="pt-BR" dirty="0" smtClean="0"/>
              <a:t>Nível 02 – Controle da Tecnologia</a:t>
            </a:r>
          </a:p>
          <a:p>
            <a:pPr lvl="1"/>
            <a:r>
              <a:rPr lang="pt-BR" dirty="0" smtClean="0"/>
              <a:t>Algumas ações proativas começam a ser citadas.</a:t>
            </a:r>
          </a:p>
          <a:p>
            <a:pPr lvl="1"/>
            <a:r>
              <a:rPr lang="pt-BR" dirty="0"/>
              <a:t>Veja algumas </a:t>
            </a:r>
            <a:r>
              <a:rPr lang="pt-BR" dirty="0" smtClean="0"/>
              <a:t>características:</a:t>
            </a:r>
          </a:p>
        </p:txBody>
      </p:sp>
      <p:sp>
        <p:nvSpPr>
          <p:cNvPr id="4" name="Retângulo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5" name="Texto explicativo retangular com cantos arredondados 4"/>
          <p:cNvSpPr/>
          <p:nvPr/>
        </p:nvSpPr>
        <p:spPr bwMode="auto">
          <a:xfrm>
            <a:off x="251520" y="548680"/>
            <a:ext cx="8640959" cy="5783067"/>
          </a:xfrm>
          <a:prstGeom prst="wedgeRoundRectCallout">
            <a:avLst>
              <a:gd name="adj1" fmla="val -28540"/>
              <a:gd name="adj2" fmla="val -49457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Iniciativas são tomadas para manter a infraestrutura de TI sob controle e aumentar a estabilidade.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A gestão está focada em alcançar a melhor performance possível para cada componente da infraestrutura de TI.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Disponibilidade dos componentes são monitoradas e reportadas com frequência.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Um gerenciamento de problemas reativo é mantido, mas sem o apoio de um processo formal.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Inventário de ativos de serviço é mantido.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Gestão de mudanças é mantida apenas para alguns componentes críticos, sem o apoio de um processo formal.</a:t>
            </a:r>
          </a:p>
        </p:txBody>
      </p:sp>
    </p:spTree>
    <p:extLst>
      <p:ext uri="{BB962C8B-B14F-4D97-AF65-F5344CB8AC3E}">
        <p14:creationId xmlns:p14="http://schemas.microsoft.com/office/powerpoint/2010/main" val="359265368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Modelo de Maturidade (ITIL)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3459409"/>
          </a:xfrm>
        </p:spPr>
        <p:txBody>
          <a:bodyPr/>
          <a:lstStyle/>
          <a:p>
            <a:r>
              <a:rPr lang="pt-BR" dirty="0" smtClean="0"/>
              <a:t>Nível 02 – Controle da Tecnologia</a:t>
            </a:r>
          </a:p>
          <a:p>
            <a:pPr lvl="1"/>
            <a:r>
              <a:rPr lang="pt-BR" dirty="0" smtClean="0"/>
              <a:t>Algumas ações proativas começam a ser citadas.</a:t>
            </a:r>
          </a:p>
          <a:p>
            <a:pPr lvl="1"/>
            <a:r>
              <a:rPr lang="pt-BR" dirty="0"/>
              <a:t>Veja algumas </a:t>
            </a:r>
            <a:r>
              <a:rPr lang="pt-BR" dirty="0" smtClean="0"/>
              <a:t>características:</a:t>
            </a:r>
          </a:p>
          <a:p>
            <a:pPr lvl="1"/>
            <a:r>
              <a:rPr lang="pt-BR" sz="2400" dirty="0">
                <a:solidFill>
                  <a:srgbClr val="FFFF00"/>
                </a:solidFill>
              </a:rPr>
              <a:t>RESUMO: já existe uma certa maturidade alcançada, provavelmente, graças a experiência acumulada pela própria equipe de gerenciamento técnico. As questões fundamentais ainda não estão formalizadas e processos definidos são ignorados, buscando-se somente qualidade baseada em performance de componentes internos.</a:t>
            </a:r>
          </a:p>
        </p:txBody>
      </p:sp>
    </p:spTree>
    <p:extLst>
      <p:ext uri="{BB962C8B-B14F-4D97-AF65-F5344CB8AC3E}">
        <p14:creationId xmlns:p14="http://schemas.microsoft.com/office/powerpoint/2010/main" val="33868655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Modelo de Maturidade (ITIL)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2554545"/>
          </a:xfrm>
        </p:spPr>
        <p:txBody>
          <a:bodyPr/>
          <a:lstStyle/>
          <a:p>
            <a:r>
              <a:rPr lang="pt-BR" dirty="0" smtClean="0"/>
              <a:t>Nível 03 – Integração da Tecnologia</a:t>
            </a:r>
          </a:p>
          <a:p>
            <a:pPr lvl="1"/>
            <a:r>
              <a:rPr lang="pt-BR" dirty="0" smtClean="0"/>
              <a:t>Aqui o </a:t>
            </a:r>
            <a:r>
              <a:rPr lang="pt-BR" dirty="0"/>
              <a:t>departamento de TI possui o gerenciamento focado na integração da tecnologia. Este é o principal diferencial quando comparado aos níveis 01 e 02</a:t>
            </a:r>
            <a:r>
              <a:rPr lang="pt-BR" dirty="0" smtClean="0"/>
              <a:t>.</a:t>
            </a:r>
          </a:p>
          <a:p>
            <a:pPr lvl="1"/>
            <a:r>
              <a:rPr lang="pt-BR" dirty="0"/>
              <a:t>Veja algumas </a:t>
            </a:r>
            <a:r>
              <a:rPr lang="pt-BR" dirty="0" smtClean="0"/>
              <a:t>características:</a:t>
            </a:r>
          </a:p>
        </p:txBody>
      </p:sp>
    </p:spTree>
    <p:extLst>
      <p:ext uri="{BB962C8B-B14F-4D97-AF65-F5344CB8AC3E}">
        <p14:creationId xmlns:p14="http://schemas.microsoft.com/office/powerpoint/2010/main" val="24603440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Conteúdo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423980"/>
          </a:xfrm>
        </p:spPr>
        <p:txBody>
          <a:bodyPr/>
          <a:lstStyle/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sz="32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Maturidade de Processos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Segundo o </a:t>
            </a:r>
            <a:r>
              <a:rPr lang="pt-BR" dirty="0" err="1" smtClean="0">
                <a:solidFill>
                  <a:srgbClr val="FFFFFF"/>
                </a:solidFill>
              </a:rPr>
              <a:t>CobiT</a:t>
            </a:r>
            <a:endParaRPr lang="pt-BR" dirty="0" smtClean="0">
              <a:solidFill>
                <a:srgbClr val="FFFFFF"/>
              </a:solidFill>
            </a:endParaRP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Segundo o ITIL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Modelo de Maturidade (ITIL)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2554545"/>
          </a:xfrm>
        </p:spPr>
        <p:txBody>
          <a:bodyPr/>
          <a:lstStyle/>
          <a:p>
            <a:r>
              <a:rPr lang="pt-BR" dirty="0" smtClean="0"/>
              <a:t>Nível 03 – Integração da Tecnologia</a:t>
            </a:r>
          </a:p>
          <a:p>
            <a:pPr lvl="1"/>
            <a:r>
              <a:rPr lang="pt-BR" dirty="0" smtClean="0"/>
              <a:t>Aqui o </a:t>
            </a:r>
            <a:r>
              <a:rPr lang="pt-BR" dirty="0"/>
              <a:t>departamento de TI possui o gerenciamento focado na integração da tecnologia. Este é o principal diferencial quando comparado aos níveis 01 e 02</a:t>
            </a:r>
            <a:r>
              <a:rPr lang="pt-BR" dirty="0" smtClean="0"/>
              <a:t>.</a:t>
            </a:r>
          </a:p>
          <a:p>
            <a:pPr lvl="1"/>
            <a:r>
              <a:rPr lang="pt-BR" dirty="0"/>
              <a:t>Veja algumas </a:t>
            </a:r>
            <a:r>
              <a:rPr lang="pt-BR" dirty="0" smtClean="0"/>
              <a:t>características:</a:t>
            </a:r>
          </a:p>
        </p:txBody>
      </p:sp>
      <p:sp>
        <p:nvSpPr>
          <p:cNvPr id="4" name="Retângulo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5" name="Texto explicativo retangular com cantos arredondados 4"/>
          <p:cNvSpPr/>
          <p:nvPr/>
        </p:nvSpPr>
        <p:spPr bwMode="auto">
          <a:xfrm>
            <a:off x="251520" y="548680"/>
            <a:ext cx="8640959" cy="5783067"/>
          </a:xfrm>
          <a:prstGeom prst="wedgeRoundRectCallout">
            <a:avLst>
              <a:gd name="adj1" fmla="val -28540"/>
              <a:gd name="adj2" fmla="val -49457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000" dirty="0"/>
              <a:t>Serviços críticos estão bem definidos, assim como a dependência destes em relação aos componentes.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000" dirty="0"/>
              <a:t>Sistemas estão integrados e aptos a fornecer a performance, disponibilidade, continuidade e níveis de serviço em geral para atender as necessidades de negócio.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000" dirty="0"/>
              <a:t>Maior foco em gestão de performance na perspectiva de diversas plataformas e componentes integrados, em vez de mensuração de componentes isolados.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000" dirty="0"/>
              <a:t>Já existem processos de gerenciamento de configuração e gerenciamento de mudanças sendo adotados a níveis iniciais de maturidade, contribuindo para melhor performance dos serviços em relação a área de negócio.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000" dirty="0"/>
              <a:t>Já existem planos da capacidade e disponibilidade sendo elaborados de maneira formal para alguns dos serviços.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000" dirty="0"/>
              <a:t>Existe um plano de recuperação para os serviços.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000" dirty="0"/>
              <a:t>Sistemas e serviços são planejados de forma a trazer melhor retorno e custo-benefício.</a:t>
            </a:r>
          </a:p>
        </p:txBody>
      </p:sp>
    </p:spTree>
    <p:extLst>
      <p:ext uri="{BB962C8B-B14F-4D97-AF65-F5344CB8AC3E}">
        <p14:creationId xmlns:p14="http://schemas.microsoft.com/office/powerpoint/2010/main" val="28782028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Modelo de Maturidade (ITIL)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3958007"/>
          </a:xfrm>
        </p:spPr>
        <p:txBody>
          <a:bodyPr/>
          <a:lstStyle/>
          <a:p>
            <a:r>
              <a:rPr lang="pt-BR" dirty="0" smtClean="0"/>
              <a:t>Nível 03 – Integração da Tecnologia</a:t>
            </a:r>
          </a:p>
          <a:p>
            <a:pPr lvl="1"/>
            <a:r>
              <a:rPr lang="pt-BR" dirty="0" smtClean="0"/>
              <a:t>Aqui o </a:t>
            </a:r>
            <a:r>
              <a:rPr lang="pt-BR" dirty="0"/>
              <a:t>departamento de TI possui o gerenciamento focado na integração da tecnologia. Este é o principal diferencial quando comparado aos níveis 01 e 02</a:t>
            </a:r>
            <a:r>
              <a:rPr lang="pt-BR" dirty="0" smtClean="0"/>
              <a:t>.</a:t>
            </a:r>
          </a:p>
          <a:p>
            <a:pPr lvl="1"/>
            <a:r>
              <a:rPr lang="pt-BR" dirty="0"/>
              <a:t>Veja algumas </a:t>
            </a:r>
            <a:r>
              <a:rPr lang="pt-BR" dirty="0" smtClean="0"/>
              <a:t>características:</a:t>
            </a:r>
          </a:p>
          <a:p>
            <a:pPr lvl="1"/>
            <a:r>
              <a:rPr lang="pt-BR" sz="2400" dirty="0">
                <a:solidFill>
                  <a:srgbClr val="FFFF00"/>
                </a:solidFill>
              </a:rPr>
              <a:t>RESUMO: este nível pode ser associado ao primeiro dos 05 em que a cultura de processos já começa a ser inserida na organização e componentes, serviços e processos já são visualizados </a:t>
            </a:r>
            <a:r>
              <a:rPr lang="pt-BR" sz="2400" dirty="0" smtClean="0">
                <a:solidFill>
                  <a:srgbClr val="FFFF00"/>
                </a:solidFill>
              </a:rPr>
              <a:t>paralelamente.</a:t>
            </a:r>
            <a:endParaRPr lang="pt-BR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8604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Modelo de Maturidade (ITIL)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2166747"/>
          </a:xfrm>
        </p:spPr>
        <p:txBody>
          <a:bodyPr/>
          <a:lstStyle/>
          <a:p>
            <a:r>
              <a:rPr lang="pt-BR" dirty="0" smtClean="0"/>
              <a:t>Nível 04 – Provisão de Serviços</a:t>
            </a:r>
          </a:p>
          <a:p>
            <a:pPr lvl="1"/>
            <a:r>
              <a:rPr lang="pt-BR" dirty="0"/>
              <a:t>Níveis a partir do 04 são normalmente identificados em organizações para quais já existe o uso de boas práticas visíveis e gerando </a:t>
            </a:r>
            <a:r>
              <a:rPr lang="pt-BR" dirty="0" smtClean="0"/>
              <a:t>resultados.</a:t>
            </a:r>
          </a:p>
          <a:p>
            <a:pPr lvl="1"/>
            <a:r>
              <a:rPr lang="pt-BR" dirty="0"/>
              <a:t>Veja algumas </a:t>
            </a:r>
            <a:r>
              <a:rPr lang="pt-BR" dirty="0" smtClean="0"/>
              <a:t>características:</a:t>
            </a:r>
          </a:p>
        </p:txBody>
      </p:sp>
    </p:spTree>
    <p:extLst>
      <p:ext uri="{BB962C8B-B14F-4D97-AF65-F5344CB8AC3E}">
        <p14:creationId xmlns:p14="http://schemas.microsoft.com/office/powerpoint/2010/main" val="6827665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Modelo de Maturidade (ITIL)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2166747"/>
          </a:xfrm>
        </p:spPr>
        <p:txBody>
          <a:bodyPr/>
          <a:lstStyle/>
          <a:p>
            <a:r>
              <a:rPr lang="pt-BR" dirty="0" smtClean="0"/>
              <a:t>Nível 04 – Provisão de Serviços</a:t>
            </a:r>
          </a:p>
          <a:p>
            <a:pPr lvl="1"/>
            <a:r>
              <a:rPr lang="pt-BR" dirty="0"/>
              <a:t>Níveis a partir do 04 são normalmente identificados em organizações para quais já existe o uso de boas práticas visíveis e gerando </a:t>
            </a:r>
            <a:r>
              <a:rPr lang="pt-BR" dirty="0" smtClean="0"/>
              <a:t>resultados.</a:t>
            </a:r>
          </a:p>
          <a:p>
            <a:pPr lvl="1"/>
            <a:r>
              <a:rPr lang="pt-BR" dirty="0"/>
              <a:t>Veja algumas </a:t>
            </a:r>
            <a:r>
              <a:rPr lang="pt-BR" dirty="0" smtClean="0"/>
              <a:t>características:</a:t>
            </a:r>
          </a:p>
        </p:txBody>
      </p:sp>
      <p:sp>
        <p:nvSpPr>
          <p:cNvPr id="4" name="Retângulo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5" name="Texto explicativo retangular com cantos arredondados 4"/>
          <p:cNvSpPr/>
          <p:nvPr/>
        </p:nvSpPr>
        <p:spPr bwMode="auto">
          <a:xfrm>
            <a:off x="251520" y="548680"/>
            <a:ext cx="8640959" cy="5783067"/>
          </a:xfrm>
          <a:prstGeom prst="wedgeRoundRectCallout">
            <a:avLst>
              <a:gd name="adj1" fmla="val -28540"/>
              <a:gd name="adj2" fmla="val -49457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Todos serviços estão definidos em nomenclaturas únicas, registrados e são divulgados.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Serviços são projetados para atingir e melhorar continuamente os níveis de serviço acordados.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O desenho do serviço novo ou alterado segue requisitos de performance e regras da operação de serviços.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Sistemas integrados suportam diversos serviços.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Toda tecnologia é desenhada para suportar os serviços e as necessidades para quais estes foram desenhados.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Requisitos de negócio são formalizados para a maior parte dos serviços novos / modificados e a eficiência e eficácia em que estes requisitos são entregues começam a ser monitoradas durante todo o ciclo de vida do serviço.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Gerenciamento de Mudanças cobre tanto infraestrutura como operação e sistemas.</a:t>
            </a:r>
          </a:p>
        </p:txBody>
      </p:sp>
    </p:spTree>
    <p:extLst>
      <p:ext uri="{BB962C8B-B14F-4D97-AF65-F5344CB8AC3E}">
        <p14:creationId xmlns:p14="http://schemas.microsoft.com/office/powerpoint/2010/main" val="12981813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Modelo de Maturidade (ITIL)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3902607"/>
          </a:xfrm>
        </p:spPr>
        <p:txBody>
          <a:bodyPr/>
          <a:lstStyle/>
          <a:p>
            <a:r>
              <a:rPr lang="pt-BR" dirty="0" smtClean="0"/>
              <a:t>Nível 04 – Provisão de Serviços</a:t>
            </a:r>
          </a:p>
          <a:p>
            <a:pPr lvl="1"/>
            <a:r>
              <a:rPr lang="pt-BR" dirty="0"/>
              <a:t>Níveis a partir do 04 são normalmente identificados em organizações para quais já existe o uso de boas práticas visíveis e gerando </a:t>
            </a:r>
            <a:r>
              <a:rPr lang="pt-BR" dirty="0" smtClean="0"/>
              <a:t>resultados.</a:t>
            </a:r>
          </a:p>
          <a:p>
            <a:pPr lvl="1"/>
            <a:r>
              <a:rPr lang="pt-BR" dirty="0"/>
              <a:t>Veja algumas </a:t>
            </a:r>
            <a:r>
              <a:rPr lang="pt-BR" dirty="0" smtClean="0"/>
              <a:t>características:</a:t>
            </a:r>
          </a:p>
          <a:p>
            <a:pPr lvl="1"/>
            <a:r>
              <a:rPr lang="pt-BR" sz="2400" dirty="0">
                <a:solidFill>
                  <a:srgbClr val="FFFF00"/>
                </a:solidFill>
              </a:rPr>
              <a:t>RESUMO: existe gestão de TI baseada em serviços e orientada por processos. A prestação de serviços que atendam às necessidades e expectativas da área de negócio é o foco de TI, e assim é entendido pela equipe de gerenciamento técnico.</a:t>
            </a:r>
          </a:p>
        </p:txBody>
      </p:sp>
    </p:spTree>
    <p:extLst>
      <p:ext uri="{BB962C8B-B14F-4D97-AF65-F5344CB8AC3E}">
        <p14:creationId xmlns:p14="http://schemas.microsoft.com/office/powerpoint/2010/main" val="14122426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Modelo de Maturidade (ITIL)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2554545"/>
          </a:xfrm>
        </p:spPr>
        <p:txBody>
          <a:bodyPr/>
          <a:lstStyle/>
          <a:p>
            <a:r>
              <a:rPr lang="pt-BR" dirty="0" smtClean="0"/>
              <a:t>Nível 05 – Contribuição Estratégica</a:t>
            </a:r>
          </a:p>
          <a:p>
            <a:pPr lvl="1"/>
            <a:r>
              <a:rPr lang="pt-BR" dirty="0" smtClean="0"/>
              <a:t>Busca-se atender </a:t>
            </a:r>
            <a:r>
              <a:rPr lang="pt-BR" dirty="0"/>
              <a:t>e ampliar a objetivos estratégicos da organização. Em outras palavras, a tecnologia da tecnologia é gerida com finalidade de comportar-se como um parceiro estratégico para a </a:t>
            </a:r>
            <a:r>
              <a:rPr lang="pt-BR" dirty="0" smtClean="0"/>
              <a:t>organização.</a:t>
            </a:r>
          </a:p>
          <a:p>
            <a:pPr lvl="1"/>
            <a:r>
              <a:rPr lang="pt-BR" dirty="0"/>
              <a:t>Veja algumas </a:t>
            </a:r>
            <a:r>
              <a:rPr lang="pt-BR" dirty="0" smtClean="0"/>
              <a:t>características:</a:t>
            </a:r>
          </a:p>
        </p:txBody>
      </p:sp>
    </p:spTree>
    <p:extLst>
      <p:ext uri="{BB962C8B-B14F-4D97-AF65-F5344CB8AC3E}">
        <p14:creationId xmlns:p14="http://schemas.microsoft.com/office/powerpoint/2010/main" val="39891103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Modelo de Maturidade (ITIL)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2554545"/>
          </a:xfrm>
        </p:spPr>
        <p:txBody>
          <a:bodyPr/>
          <a:lstStyle/>
          <a:p>
            <a:r>
              <a:rPr lang="pt-BR" dirty="0" smtClean="0"/>
              <a:t>Nível 05 – Contribuição Estratégica</a:t>
            </a:r>
          </a:p>
          <a:p>
            <a:pPr lvl="1"/>
            <a:r>
              <a:rPr lang="pt-BR" dirty="0" smtClean="0"/>
              <a:t>Busca-se atender </a:t>
            </a:r>
            <a:r>
              <a:rPr lang="pt-BR" dirty="0"/>
              <a:t>e ampliar a objetivos estratégicos da organização. Em outras palavras, a tecnologia da tecnologia é gerida com finalidade de comportar-se como um parceiro estratégico para a </a:t>
            </a:r>
            <a:r>
              <a:rPr lang="pt-BR" dirty="0" smtClean="0"/>
              <a:t>organização.</a:t>
            </a:r>
          </a:p>
          <a:p>
            <a:pPr lvl="1"/>
            <a:r>
              <a:rPr lang="pt-BR" dirty="0"/>
              <a:t>Veja algumas </a:t>
            </a:r>
            <a:r>
              <a:rPr lang="pt-BR" dirty="0" smtClean="0"/>
              <a:t>características:</a:t>
            </a:r>
          </a:p>
        </p:txBody>
      </p:sp>
      <p:sp>
        <p:nvSpPr>
          <p:cNvPr id="4" name="Retângulo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5" name="Texto explicativo retangular com cantos arredondados 4"/>
          <p:cNvSpPr/>
          <p:nvPr/>
        </p:nvSpPr>
        <p:spPr bwMode="auto">
          <a:xfrm>
            <a:off x="251520" y="548680"/>
            <a:ext cx="8640959" cy="5783067"/>
          </a:xfrm>
          <a:prstGeom prst="wedgeRoundRectCallout">
            <a:avLst>
              <a:gd name="adj1" fmla="val -28540"/>
              <a:gd name="adj2" fmla="val -49457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Performance de TI é mensurada pelo nível de contribuição para a estratégia da organização.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Todos os serviços providos pelo departamento são mensurados em termos de entrega de valor.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A gestão do portfólio de serviços dirige os investimentos em recursos para o gerenciamento técnico.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Tecnologia é visualizada em termos de utilidade e garantia pela área de negócio.</a:t>
            </a:r>
          </a:p>
        </p:txBody>
      </p:sp>
    </p:spTree>
    <p:extLst>
      <p:ext uri="{BB962C8B-B14F-4D97-AF65-F5344CB8AC3E}">
        <p14:creationId xmlns:p14="http://schemas.microsoft.com/office/powerpoint/2010/main" val="38572536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Modelo de Maturidade (ITIL)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4290405"/>
          </a:xfrm>
        </p:spPr>
        <p:txBody>
          <a:bodyPr/>
          <a:lstStyle/>
          <a:p>
            <a:r>
              <a:rPr lang="pt-BR" dirty="0" smtClean="0"/>
              <a:t>Nível 05 – Contribuição Estratégica</a:t>
            </a:r>
          </a:p>
          <a:p>
            <a:pPr lvl="1"/>
            <a:r>
              <a:rPr lang="pt-BR" dirty="0" smtClean="0"/>
              <a:t>Busca-se atender </a:t>
            </a:r>
            <a:r>
              <a:rPr lang="pt-BR" dirty="0"/>
              <a:t>e ampliar a objetivos estratégicos da organização. Em outras palavras, a tecnologia da tecnologia é gerida com finalidade de comportar-se como um parceiro estratégico para a </a:t>
            </a:r>
            <a:r>
              <a:rPr lang="pt-BR" dirty="0" smtClean="0"/>
              <a:t>organização.</a:t>
            </a:r>
          </a:p>
          <a:p>
            <a:pPr lvl="1"/>
            <a:r>
              <a:rPr lang="pt-BR" dirty="0"/>
              <a:t>Veja algumas </a:t>
            </a:r>
            <a:r>
              <a:rPr lang="pt-BR" dirty="0" smtClean="0"/>
              <a:t>características:</a:t>
            </a:r>
          </a:p>
          <a:p>
            <a:pPr lvl="1"/>
            <a:r>
              <a:rPr lang="pt-BR" sz="2400" dirty="0">
                <a:solidFill>
                  <a:srgbClr val="FFFF00"/>
                </a:solidFill>
              </a:rPr>
              <a:t>RESUMO: </a:t>
            </a:r>
            <a:r>
              <a:rPr lang="pt-BR" sz="2400" dirty="0" smtClean="0">
                <a:solidFill>
                  <a:srgbClr val="FFFF00"/>
                </a:solidFill>
              </a:rPr>
              <a:t>assim como </a:t>
            </a:r>
            <a:r>
              <a:rPr lang="pt-BR" sz="2400" dirty="0">
                <a:solidFill>
                  <a:srgbClr val="FFFF00"/>
                </a:solidFill>
              </a:rPr>
              <a:t>o primeiro nível de maturidade, o 05 também é fácil de ser interpretado, pois enquanto aquele está caótico este encontra-se no cenário "ideal" (embora eu prefira evitar esta palavra). Aqui temos a TI integrada a área de negócio, abrangendo o gerenciamento técnico</a:t>
            </a:r>
            <a:r>
              <a:rPr lang="pt-BR" sz="2400" dirty="0" smtClean="0">
                <a:solidFill>
                  <a:srgbClr val="FFFF00"/>
                </a:solidFill>
              </a:rPr>
              <a:t>.</a:t>
            </a:r>
            <a:endParaRPr lang="pt-BR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96974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Referências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163395"/>
          </a:xfrm>
        </p:spPr>
        <p:txBody>
          <a:bodyPr/>
          <a:lstStyle/>
          <a:p>
            <a:r>
              <a:rPr lang="pt-BR" sz="2800" dirty="0" smtClean="0"/>
              <a:t>VARAJÃO</a:t>
            </a:r>
            <a:r>
              <a:rPr lang="pt-BR" sz="2800" dirty="0"/>
              <a:t>, F. F.. </a:t>
            </a:r>
            <a:r>
              <a:rPr lang="pt-BR" sz="2800" i="1" dirty="0" smtClean="0"/>
              <a:t>Planejamento Estratégico de TI</a:t>
            </a:r>
            <a:r>
              <a:rPr lang="pt-BR" sz="2800" dirty="0" smtClean="0"/>
              <a:t>. </a:t>
            </a:r>
            <a:r>
              <a:rPr lang="pt-BR" sz="2800" dirty="0"/>
              <a:t>FIC – Faculdades Integradas </a:t>
            </a:r>
            <a:r>
              <a:rPr lang="pt-BR" sz="2800" dirty="0" err="1"/>
              <a:t>Campograndenses</a:t>
            </a:r>
            <a:r>
              <a:rPr lang="pt-BR" sz="2800" dirty="0"/>
              <a:t>. Rio de Janeiro, </a:t>
            </a:r>
            <a:r>
              <a:rPr lang="pt-BR" sz="2800" dirty="0" smtClean="0"/>
              <a:t>2017. </a:t>
            </a:r>
            <a:r>
              <a:rPr lang="pt-BR" sz="2800" dirty="0"/>
              <a:t>(Apostila)</a:t>
            </a:r>
          </a:p>
        </p:txBody>
      </p:sp>
    </p:spTree>
    <p:extLst>
      <p:ext uri="{BB962C8B-B14F-4D97-AF65-F5344CB8AC3E}">
        <p14:creationId xmlns:p14="http://schemas.microsoft.com/office/powerpoint/2010/main" val="3964310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Maturidade de Processos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4530471"/>
          </a:xfrm>
        </p:spPr>
        <p:txBody>
          <a:bodyPr/>
          <a:lstStyle/>
          <a:p>
            <a:r>
              <a:rPr lang="pt-BR" dirty="0"/>
              <a:t>O Modelo de </a:t>
            </a:r>
            <a:r>
              <a:rPr lang="pt-BR" dirty="0" smtClean="0"/>
              <a:t>Maturidade em Processos define </a:t>
            </a:r>
            <a:r>
              <a:rPr lang="pt-BR" dirty="0"/>
              <a:t>uma estrutura de maturidade em níveis sucessivos em direção a melhoria contínua de processos de negócio. Inclui uma lista de critérios de gerenciamento de processos de negócio que, quando atingido, evidencia um nível em direção ao melhoramento.</a:t>
            </a:r>
          </a:p>
          <a:p>
            <a:r>
              <a:rPr lang="pt-BR" dirty="0"/>
              <a:t>O número de níveis pode variar de acordo com o modelo de maturidade adotado, bem como o objetivo de cada nível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058456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Modelo de Maturidade (</a:t>
            </a:r>
            <a:r>
              <a:rPr lang="pt-BR" dirty="0" err="1" smtClean="0"/>
              <a:t>CobiT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3644075"/>
          </a:xfrm>
        </p:spPr>
        <p:txBody>
          <a:bodyPr/>
          <a:lstStyle/>
          <a:p>
            <a:r>
              <a:rPr lang="pt-BR" dirty="0"/>
              <a:t>Modelos de maturidade fornecem uma escala para comparar (fazer </a:t>
            </a:r>
            <a:r>
              <a:rPr lang="pt-BR" i="1" dirty="0"/>
              <a:t>benchmarking</a:t>
            </a:r>
            <a:r>
              <a:rPr lang="pt-BR" dirty="0"/>
              <a:t>) as práticas da empresa em relação à indústria e padrões e diretrizes </a:t>
            </a:r>
            <a:r>
              <a:rPr lang="pt-BR" dirty="0" smtClean="0"/>
              <a:t>internacionais.</a:t>
            </a:r>
          </a:p>
          <a:p>
            <a:r>
              <a:rPr lang="pt-BR" dirty="0" smtClean="0"/>
              <a:t>Um </a:t>
            </a:r>
            <a:r>
              <a:rPr lang="pt-BR" dirty="0"/>
              <a:t>modelo de maturidade é uma medida que possibilita uma organização a classificar sua maturidade para </a:t>
            </a:r>
            <a:r>
              <a:rPr lang="pt-BR"/>
              <a:t>certo </a:t>
            </a:r>
            <a:r>
              <a:rPr lang="pt-BR" smtClean="0"/>
              <a:t>processo: </a:t>
            </a:r>
            <a:r>
              <a:rPr lang="pt-BR" dirty="0"/>
              <a:t>de inexistente (0) a otimizado (5</a:t>
            </a:r>
            <a:r>
              <a:rPr lang="pt-BR" dirty="0" smtClean="0"/>
              <a:t>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31316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Modelo de Maturidade (</a:t>
            </a:r>
            <a:r>
              <a:rPr lang="pt-BR" dirty="0" err="1" smtClean="0"/>
              <a:t>CobiT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3644075"/>
          </a:xfrm>
        </p:spPr>
        <p:txBody>
          <a:bodyPr/>
          <a:lstStyle/>
          <a:p>
            <a:r>
              <a:rPr lang="pt-BR" dirty="0"/>
              <a:t>Uma característica fundamental do modelo de maturidade é que ele permite uma organização medir o nível de maturidade e definir quais níveis de maturidade quer chegar e quais brechas nos processos querem eliminar.</a:t>
            </a:r>
          </a:p>
          <a:p>
            <a:r>
              <a:rPr lang="pt-BR" dirty="0"/>
              <a:t>Como resultado, uma organização pode descobrir aperfeiçoamentos práticos para o sistema de controles internos de TI.</a:t>
            </a:r>
          </a:p>
        </p:txBody>
      </p:sp>
    </p:spTree>
    <p:extLst>
      <p:ext uri="{BB962C8B-B14F-4D97-AF65-F5344CB8AC3E}">
        <p14:creationId xmlns:p14="http://schemas.microsoft.com/office/powerpoint/2010/main" val="22528584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Modelo de Maturidade (</a:t>
            </a:r>
            <a:r>
              <a:rPr lang="pt-BR" dirty="0" err="1" smtClean="0"/>
              <a:t>CobiT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4967514"/>
          </a:xfrm>
        </p:spPr>
        <p:txBody>
          <a:bodyPr/>
          <a:lstStyle/>
          <a:p>
            <a:r>
              <a:rPr lang="pt-BR" dirty="0" smtClean="0"/>
              <a:t>Nível 1 – Inicial / Ad Hoc</a:t>
            </a:r>
          </a:p>
          <a:p>
            <a:pPr lvl="1"/>
            <a:r>
              <a:rPr lang="pt-BR" dirty="0" smtClean="0"/>
              <a:t>Há </a:t>
            </a:r>
            <a:r>
              <a:rPr lang="pt-BR" dirty="0"/>
              <a:t>evidências de que a organização reconheceu que problemas existem e devem ser endereçados. Entretanto, não há processos padronizados.</a:t>
            </a:r>
          </a:p>
          <a:p>
            <a:pPr lvl="1"/>
            <a:r>
              <a:rPr lang="pt-BR" dirty="0"/>
              <a:t>Em vez disso, abordagens pontuais são adotadas e há uma tendência de serem aplicadas em uma base individual ou caso-a-caso. A abordagem geral de gerenciamento é desorganizada.</a:t>
            </a:r>
          </a:p>
          <a:p>
            <a:pPr lvl="1"/>
            <a:r>
              <a:rPr lang="pt-BR" dirty="0"/>
              <a:t>Em resumo, já existe processo, só que ainda são ad hoc, tende a ser aplicado a um indivíduo ou tratado casualmente. De forma geral ainda o gerenciamento é desorganizado.</a:t>
            </a:r>
          </a:p>
        </p:txBody>
      </p:sp>
    </p:spTree>
    <p:extLst>
      <p:ext uri="{BB962C8B-B14F-4D97-AF65-F5344CB8AC3E}">
        <p14:creationId xmlns:p14="http://schemas.microsoft.com/office/powerpoint/2010/main" val="37641130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Modelo de Maturidade (</a:t>
            </a:r>
            <a:r>
              <a:rPr lang="pt-BR" dirty="0" err="1" smtClean="0"/>
              <a:t>CobiT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3804118"/>
          </a:xfrm>
        </p:spPr>
        <p:txBody>
          <a:bodyPr/>
          <a:lstStyle/>
          <a:p>
            <a:r>
              <a:rPr lang="pt-BR" dirty="0" smtClean="0"/>
              <a:t>Nível 2 – Repetível, mas intuitivo</a:t>
            </a:r>
          </a:p>
          <a:p>
            <a:pPr lvl="1"/>
            <a:r>
              <a:rPr lang="pt-BR" dirty="0"/>
              <a:t>Processos forma desenvolvidos ao estágio onde procedimentos similares são seguidos por diferentes pessoas executando a mesma tarefa.</a:t>
            </a:r>
          </a:p>
          <a:p>
            <a:pPr lvl="1"/>
            <a:r>
              <a:rPr lang="pt-BR" dirty="0"/>
              <a:t>Não há treinamento formal ou comunicação sobre os procedimentos padronizados, e a responsabilidade é tratada de maneira </a:t>
            </a:r>
            <a:r>
              <a:rPr lang="pt-BR" dirty="0" smtClean="0"/>
              <a:t>individual.</a:t>
            </a:r>
          </a:p>
          <a:p>
            <a:pPr lvl="1"/>
            <a:r>
              <a:rPr lang="pt-BR" dirty="0" smtClean="0"/>
              <a:t>A </a:t>
            </a:r>
            <a:r>
              <a:rPr lang="pt-BR" dirty="0"/>
              <a:t>um alto grau de dependência no conhecimento de indivíduos e erros são muito comuns.</a:t>
            </a:r>
          </a:p>
        </p:txBody>
      </p:sp>
    </p:spTree>
    <p:extLst>
      <p:ext uri="{BB962C8B-B14F-4D97-AF65-F5344CB8AC3E}">
        <p14:creationId xmlns:p14="http://schemas.microsoft.com/office/powerpoint/2010/main" val="36962050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Modelo de Maturidade (</a:t>
            </a:r>
            <a:r>
              <a:rPr lang="pt-BR" dirty="0" err="1" smtClean="0"/>
              <a:t>CobiT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3502497"/>
          </a:xfrm>
        </p:spPr>
        <p:txBody>
          <a:bodyPr/>
          <a:lstStyle/>
          <a:p>
            <a:r>
              <a:rPr lang="pt-BR" dirty="0" smtClean="0"/>
              <a:t>Nível 3 – Processos definidos</a:t>
            </a:r>
          </a:p>
          <a:p>
            <a:pPr lvl="1"/>
            <a:r>
              <a:rPr lang="pt-BR" dirty="0"/>
              <a:t>Procedimentos foram padronizados, documentados e comunicados por meio de </a:t>
            </a:r>
            <a:r>
              <a:rPr lang="pt-BR" dirty="0" smtClean="0"/>
              <a:t>treinamento.</a:t>
            </a:r>
          </a:p>
          <a:p>
            <a:pPr lvl="1"/>
            <a:r>
              <a:rPr lang="pt-BR" dirty="0" smtClean="0"/>
              <a:t>É </a:t>
            </a:r>
            <a:r>
              <a:rPr lang="pt-BR" dirty="0"/>
              <a:t>mandatório que estes processos sejam </a:t>
            </a:r>
            <a:r>
              <a:rPr lang="pt-BR" dirty="0" smtClean="0"/>
              <a:t>seguidos.</a:t>
            </a:r>
          </a:p>
          <a:p>
            <a:pPr lvl="1"/>
            <a:r>
              <a:rPr lang="pt-BR" dirty="0" smtClean="0"/>
              <a:t>É </a:t>
            </a:r>
            <a:r>
              <a:rPr lang="pt-BR" dirty="0"/>
              <a:t>incomum que desvios sejam detectados.</a:t>
            </a:r>
          </a:p>
          <a:p>
            <a:pPr lvl="1"/>
            <a:r>
              <a:rPr lang="pt-BR" dirty="0"/>
              <a:t>Os procedimentos propriamente ditos não são sofisticados, mas existe a formalização sobre as práticas existentes.</a:t>
            </a:r>
          </a:p>
        </p:txBody>
      </p:sp>
    </p:spTree>
    <p:extLst>
      <p:ext uri="{BB962C8B-B14F-4D97-AF65-F5344CB8AC3E}">
        <p14:creationId xmlns:p14="http://schemas.microsoft.com/office/powerpoint/2010/main" val="2876895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Modelo de Maturidade (</a:t>
            </a:r>
            <a:r>
              <a:rPr lang="pt-BR" dirty="0" err="1" smtClean="0"/>
              <a:t>CobiT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3416320"/>
          </a:xfrm>
        </p:spPr>
        <p:txBody>
          <a:bodyPr/>
          <a:lstStyle/>
          <a:p>
            <a:r>
              <a:rPr lang="pt-BR" dirty="0" smtClean="0"/>
              <a:t>Nível 4 – Gerenciados e Medidos</a:t>
            </a:r>
          </a:p>
          <a:p>
            <a:pPr lvl="1"/>
            <a:r>
              <a:rPr lang="pt-BR" dirty="0"/>
              <a:t>O </a:t>
            </a:r>
            <a:r>
              <a:rPr lang="pt-BR" dirty="0" smtClean="0"/>
              <a:t>Gerenciamento monitora e mede a aderência aos procedimentos e toma ações onde os processos parecem não estar funcionando efetivamente.</a:t>
            </a:r>
          </a:p>
          <a:p>
            <a:pPr lvl="1"/>
            <a:r>
              <a:rPr lang="pt-BR" dirty="0" smtClean="0"/>
              <a:t>Processos estão sob melhoria constante e fornecem melhores práticas.</a:t>
            </a:r>
          </a:p>
          <a:p>
            <a:pPr lvl="1"/>
            <a:r>
              <a:rPr lang="pt-BR" dirty="0" smtClean="0"/>
              <a:t>Ferramentas automatizadas são utilizadas em uma maneira limitada ou fragmentada.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818937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-00134_MS_Qwest_template_Segoe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8D45093-9C65-46FB-9332-B88902DC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Amostra de slides de apresentação (Design azul com borda de nuvem branca)</Template>
  <TotalTime>1742</TotalTime>
  <Words>2328</Words>
  <Application>Microsoft Office PowerPoint</Application>
  <PresentationFormat>Apresentação na tela (4:3)</PresentationFormat>
  <Paragraphs>153</Paragraphs>
  <Slides>28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28</vt:i4>
      </vt:variant>
    </vt:vector>
  </HeadingPairs>
  <TitlesOfParts>
    <vt:vector size="35" baseType="lpstr">
      <vt:lpstr>Arial</vt:lpstr>
      <vt:lpstr>Calibri</vt:lpstr>
      <vt:lpstr>Courier New</vt:lpstr>
      <vt:lpstr>Segoe</vt:lpstr>
      <vt:lpstr>Wingdings</vt:lpstr>
      <vt:lpstr>7-00134_MS_Qwest_template_Segoe</vt:lpstr>
      <vt:lpstr>Branco com fonte Courier para slides de código</vt:lpstr>
      <vt:lpstr>PLANEJAMENTO ESTRATÉGICO DE TI</vt:lpstr>
      <vt:lpstr>Conteúdo</vt:lpstr>
      <vt:lpstr>Maturidade de Processos</vt:lpstr>
      <vt:lpstr>Modelo de Maturidade (CobiT)</vt:lpstr>
      <vt:lpstr>Modelo de Maturidade (CobiT)</vt:lpstr>
      <vt:lpstr>Modelo de Maturidade (CobiT)</vt:lpstr>
      <vt:lpstr>Modelo de Maturidade (CobiT)</vt:lpstr>
      <vt:lpstr>Modelo de Maturidade (CobiT)</vt:lpstr>
      <vt:lpstr>Modelo de Maturidade (CobiT)</vt:lpstr>
      <vt:lpstr>Modelo de Maturidade (CobiT)</vt:lpstr>
      <vt:lpstr>Modelo de Maturidade (ITIL)</vt:lpstr>
      <vt:lpstr>Modelo de Maturidade (ITIL)</vt:lpstr>
      <vt:lpstr>Modelo de Maturidade (ITIL)</vt:lpstr>
      <vt:lpstr>Modelo de Maturidade (ITIL)</vt:lpstr>
      <vt:lpstr>Modelo de Maturidade (ITIL)</vt:lpstr>
      <vt:lpstr>Modelo de Maturidade (ITIL)</vt:lpstr>
      <vt:lpstr>Modelo de Maturidade (ITIL)</vt:lpstr>
      <vt:lpstr>Modelo de Maturidade (ITIL)</vt:lpstr>
      <vt:lpstr>Modelo de Maturidade (ITIL)</vt:lpstr>
      <vt:lpstr>Modelo de Maturidade (ITIL)</vt:lpstr>
      <vt:lpstr>Modelo de Maturidade (ITIL)</vt:lpstr>
      <vt:lpstr>Modelo de Maturidade (ITIL)</vt:lpstr>
      <vt:lpstr>Modelo de Maturidade (ITIL)</vt:lpstr>
      <vt:lpstr>Modelo de Maturidade (ITIL)</vt:lpstr>
      <vt:lpstr>Modelo de Maturidade (ITIL)</vt:lpstr>
      <vt:lpstr>Modelo de Maturidade (ITIL)</vt:lpstr>
      <vt:lpstr>Modelo de Maturidade (ITIL)</vt:lpstr>
      <vt:lpstr>Referências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Planejamento Estratégico de TI</dc:title>
  <dc:creator>varajao</dc:creator>
  <cp:keywords/>
  <cp:lastModifiedBy>varajao</cp:lastModifiedBy>
  <cp:revision>159</cp:revision>
  <dcterms:created xsi:type="dcterms:W3CDTF">2015-06-30T13:28:46Z</dcterms:created>
  <dcterms:modified xsi:type="dcterms:W3CDTF">2017-11-15T21:29:21Z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TC102867179990</vt:lpwstr>
  </property>
</Properties>
</file>