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40"/>
  </p:notesMasterIdLst>
  <p:sldIdLst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92" r:id="rId22"/>
    <p:sldId id="289" r:id="rId23"/>
    <p:sldId id="290" r:id="rId24"/>
    <p:sldId id="291" r:id="rId25"/>
    <p:sldId id="293" r:id="rId26"/>
    <p:sldId id="295" r:id="rId27"/>
    <p:sldId id="296" r:id="rId28"/>
    <p:sldId id="297" r:id="rId29"/>
    <p:sldId id="299" r:id="rId30"/>
    <p:sldId id="300" r:id="rId31"/>
    <p:sldId id="294" r:id="rId32"/>
    <p:sldId id="301" r:id="rId33"/>
    <p:sldId id="302" r:id="rId34"/>
    <p:sldId id="303" r:id="rId35"/>
    <p:sldId id="304" r:id="rId36"/>
    <p:sldId id="305" r:id="rId37"/>
    <p:sldId id="306" r:id="rId38"/>
    <p:sldId id="307" r:id="rId39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02/10/2017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#_ftnref1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PLANEJAMENTO ESTRATÉGICO DE TI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REVISÃO 1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Alinhando T.I. ao negócio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24744"/>
            <a:ext cx="7820396" cy="4284240"/>
          </a:xfrm>
        </p:spPr>
        <p:txBody>
          <a:bodyPr>
            <a:noAutofit/>
          </a:bodyPr>
          <a:lstStyle/>
          <a:p>
            <a:r>
              <a:rPr lang="pt-BR" altLang="pt-BR" sz="3200" dirty="0"/>
              <a:t>Tornar bem claro os objetivos estratégicos da empresa.</a:t>
            </a:r>
          </a:p>
          <a:p>
            <a:r>
              <a:rPr lang="pt-BR" altLang="pt-BR" sz="3200" dirty="0"/>
              <a:t>Associar indicadores de acompanhamento.</a:t>
            </a:r>
          </a:p>
          <a:p>
            <a:r>
              <a:rPr lang="pt-BR" altLang="pt-BR" sz="3200" dirty="0"/>
              <a:t>Criar mapa estratégico (</a:t>
            </a:r>
            <a:r>
              <a:rPr lang="pt-BR" altLang="pt-BR" sz="3200" i="1" dirty="0"/>
              <a:t>Balance Scorecard</a:t>
            </a:r>
            <a:r>
              <a:rPr lang="pt-BR" altLang="pt-BR" sz="3200" dirty="0"/>
              <a:t>) composto de quatro perspectivas (financeira, cliente, processos internos, aprendizado e crescimento).</a:t>
            </a:r>
          </a:p>
        </p:txBody>
      </p:sp>
    </p:spTree>
    <p:extLst>
      <p:ext uri="{BB962C8B-B14F-4D97-AF65-F5344CB8AC3E}">
        <p14:creationId xmlns:p14="http://schemas.microsoft.com/office/powerpoint/2010/main" val="19821739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Portfólio de T.I.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68760"/>
            <a:ext cx="7981950" cy="4235450"/>
          </a:xfrm>
        </p:spPr>
        <p:txBody>
          <a:bodyPr/>
          <a:lstStyle/>
          <a:p>
            <a:r>
              <a:rPr lang="pt-BR" altLang="pt-BR" sz="3600" dirty="0"/>
              <a:t>Pode ser composto de projetos e serviços, este será o principal instrumento de alinhamento da estratégia com o dia-a-dia da área de TI. </a:t>
            </a:r>
          </a:p>
        </p:txBody>
      </p:sp>
    </p:spTree>
    <p:extLst>
      <p:ext uri="{BB962C8B-B14F-4D97-AF65-F5344CB8AC3E}">
        <p14:creationId xmlns:p14="http://schemas.microsoft.com/office/powerpoint/2010/main" val="22198293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Portfólio de T.I.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24744"/>
            <a:ext cx="8305800" cy="4235450"/>
          </a:xfrm>
        </p:spPr>
        <p:txBody>
          <a:bodyPr>
            <a:normAutofit/>
          </a:bodyPr>
          <a:lstStyle/>
          <a:p>
            <a:r>
              <a:rPr lang="pt-BR" altLang="pt-BR" sz="2800" dirty="0"/>
              <a:t>Segundo a proposta de Benson, </a:t>
            </a:r>
            <a:r>
              <a:rPr lang="pt-BR" altLang="pt-BR" sz="2800" dirty="0" err="1"/>
              <a:t>Bugnitz</a:t>
            </a:r>
            <a:r>
              <a:rPr lang="pt-BR" altLang="pt-BR" sz="2800" dirty="0"/>
              <a:t> &amp; Walton (2004), pode ser representado através de:</a:t>
            </a:r>
          </a:p>
          <a:p>
            <a:pPr lvl="1"/>
            <a:r>
              <a:rPr lang="pt-BR" altLang="pt-BR" sz="2400" dirty="0"/>
              <a:t>aplicações (desenvolvimento e aquisição de aplicações)</a:t>
            </a:r>
          </a:p>
          <a:p>
            <a:pPr lvl="1"/>
            <a:r>
              <a:rPr lang="pt-BR" altLang="pt-BR" sz="2400" dirty="0" smtClean="0"/>
              <a:t>infraestrutura </a:t>
            </a:r>
            <a:r>
              <a:rPr lang="pt-BR" altLang="pt-BR" sz="2400" dirty="0"/>
              <a:t>(projetos de desenvolvimento de </a:t>
            </a:r>
            <a:r>
              <a:rPr lang="pt-BR" altLang="pt-BR" sz="2400" dirty="0" smtClean="0"/>
              <a:t>infraestrutura</a:t>
            </a:r>
            <a:r>
              <a:rPr lang="pt-BR" altLang="pt-BR" sz="2400" dirty="0"/>
              <a:t>)</a:t>
            </a:r>
          </a:p>
          <a:p>
            <a:pPr lvl="1"/>
            <a:r>
              <a:rPr lang="pt-BR" altLang="pt-BR" sz="2400" dirty="0"/>
              <a:t>serviços (projetos de desenvolvimento de serviços)</a:t>
            </a:r>
          </a:p>
          <a:p>
            <a:pPr lvl="1"/>
            <a:r>
              <a:rPr lang="pt-BR" altLang="pt-BR" sz="2400" dirty="0"/>
              <a:t>gestão (projetos de implantação de processos, ferramentas etc.)</a:t>
            </a:r>
          </a:p>
          <a:p>
            <a:pPr lvl="1"/>
            <a:endParaRPr lang="pt-BR" altLang="pt-BR" sz="2400" dirty="0"/>
          </a:p>
        </p:txBody>
      </p:sp>
    </p:spTree>
    <p:extLst>
      <p:ext uri="{BB962C8B-B14F-4D97-AF65-F5344CB8AC3E}">
        <p14:creationId xmlns:p14="http://schemas.microsoft.com/office/powerpoint/2010/main" val="33609622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09398"/>
          </a:xfrm>
        </p:spPr>
        <p:txBody>
          <a:bodyPr/>
          <a:lstStyle/>
          <a:p>
            <a:r>
              <a:rPr lang="pt-BR" altLang="pt-BR" sz="4400" dirty="0"/>
              <a:t>Consequência de não possuir Portfólio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1288901"/>
            <a:ext cx="8305800" cy="372427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pt-BR" altLang="pt-BR" sz="2800" dirty="0"/>
              <a:t>Resistência em cancelar projetos</a:t>
            </a:r>
          </a:p>
          <a:p>
            <a:pPr>
              <a:lnSpc>
                <a:spcPct val="80000"/>
              </a:lnSpc>
            </a:pPr>
            <a:r>
              <a:rPr lang="pt-BR" altLang="pt-BR" sz="2800" dirty="0"/>
              <a:t>Projetos duplicados</a:t>
            </a:r>
          </a:p>
          <a:p>
            <a:pPr>
              <a:lnSpc>
                <a:spcPct val="80000"/>
              </a:lnSpc>
            </a:pPr>
            <a:r>
              <a:rPr lang="pt-BR" altLang="pt-BR" sz="2800" dirty="0"/>
              <a:t>Projetos sem prioridade alocando recursos escassos</a:t>
            </a:r>
          </a:p>
          <a:p>
            <a:pPr>
              <a:lnSpc>
                <a:spcPct val="80000"/>
              </a:lnSpc>
            </a:pPr>
            <a:r>
              <a:rPr lang="pt-BR" altLang="pt-BR" sz="2800" dirty="0"/>
              <a:t>Projetos ganhando prioridade por razões políticas</a:t>
            </a:r>
          </a:p>
          <a:p>
            <a:pPr>
              <a:lnSpc>
                <a:spcPct val="80000"/>
              </a:lnSpc>
            </a:pPr>
            <a:r>
              <a:rPr lang="pt-BR" altLang="pt-BR" sz="2800" dirty="0"/>
              <a:t>Prioridades de TI relacionada à prioridade de pessoas e não do negócio</a:t>
            </a:r>
          </a:p>
          <a:p>
            <a:pPr>
              <a:lnSpc>
                <a:spcPct val="80000"/>
              </a:lnSpc>
            </a:pPr>
            <a:r>
              <a:rPr lang="pt-BR" altLang="pt-BR" sz="2800" dirty="0"/>
              <a:t>Novos projetos adicionados sem foco e objetivos claros</a:t>
            </a:r>
          </a:p>
          <a:p>
            <a:pPr>
              <a:lnSpc>
                <a:spcPct val="80000"/>
              </a:lnSpc>
            </a:pPr>
            <a:r>
              <a:rPr lang="pt-BR" altLang="pt-BR" sz="2800" dirty="0"/>
              <a:t>Seleção de projetos com base na emoção, trazendo como resultado novos produtos que não estão alinhados com a estratégia</a:t>
            </a:r>
          </a:p>
        </p:txBody>
      </p:sp>
    </p:spTree>
    <p:extLst>
      <p:ext uri="{BB962C8B-B14F-4D97-AF65-F5344CB8AC3E}">
        <p14:creationId xmlns:p14="http://schemas.microsoft.com/office/powerpoint/2010/main" val="29819939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/>
              <a:t>Unidade ou Departamento de TI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91150"/>
          </a:xfrm>
        </p:spPr>
        <p:txBody>
          <a:bodyPr/>
          <a:lstStyle/>
          <a:p>
            <a:r>
              <a:rPr lang="pt-BR" dirty="0" smtClean="0"/>
              <a:t>A TI nas organizações pode ser:</a:t>
            </a:r>
          </a:p>
          <a:p>
            <a:pPr lvl="1"/>
            <a:r>
              <a:rPr lang="pt-BR" dirty="0" smtClean="0"/>
              <a:t>Não integrada ao negócio;</a:t>
            </a:r>
          </a:p>
          <a:p>
            <a:pPr lvl="1"/>
            <a:r>
              <a:rPr lang="pt-BR" dirty="0" smtClean="0"/>
              <a:t>Integrada ao negócio.</a:t>
            </a:r>
          </a:p>
        </p:txBody>
      </p:sp>
      <p:pic>
        <p:nvPicPr>
          <p:cNvPr id="4" name="Picture 4" descr="http://e.glbimg.com/og/ed/f/original/2012/03/30/dv17900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2936"/>
            <a:ext cx="4283968" cy="321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rio-negocios.com/wp-content/uploads/2015/08/tecnologia-informaca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823" y="2852936"/>
            <a:ext cx="4384177" cy="321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ultiplicar 5"/>
          <p:cNvSpPr/>
          <p:nvPr/>
        </p:nvSpPr>
        <p:spPr bwMode="auto">
          <a:xfrm>
            <a:off x="3563888" y="3645024"/>
            <a:ext cx="1944215" cy="1728192"/>
          </a:xfrm>
          <a:prstGeom prst="mathMultiply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4335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/>
              <a:t>Unidade ou Departamento de TI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339102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Não integrada </a:t>
            </a:r>
            <a:r>
              <a:rPr lang="pt-BR" dirty="0" smtClean="0"/>
              <a:t>ao negócio:</a:t>
            </a:r>
          </a:p>
          <a:p>
            <a:pPr lvl="1"/>
            <a:r>
              <a:rPr lang="pt-BR" dirty="0" smtClean="0"/>
              <a:t>Pouca contribuição e valor;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Operacional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Suporte;</a:t>
            </a:r>
          </a:p>
          <a:p>
            <a:pPr lvl="1"/>
            <a:r>
              <a:rPr lang="pt-BR" dirty="0" smtClean="0"/>
              <a:t>Visto como </a:t>
            </a:r>
            <a:r>
              <a:rPr lang="pt-BR" dirty="0" smtClean="0">
                <a:solidFill>
                  <a:srgbClr val="FFFF00"/>
                </a:solidFill>
              </a:rPr>
              <a:t>custo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33457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/>
              <a:t>Unidade ou Departamento de TI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339102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Integrada</a:t>
            </a:r>
            <a:r>
              <a:rPr lang="pt-BR" dirty="0" smtClean="0"/>
              <a:t> ao negócio:</a:t>
            </a:r>
          </a:p>
          <a:p>
            <a:pPr lvl="1"/>
            <a:r>
              <a:rPr lang="pt-BR" dirty="0" smtClean="0"/>
              <a:t>Fator crítico para o sucesso;</a:t>
            </a:r>
          </a:p>
          <a:p>
            <a:pPr lvl="1"/>
            <a:r>
              <a:rPr lang="pt-BR" dirty="0" smtClean="0"/>
              <a:t>Parceiro </a:t>
            </a:r>
            <a:r>
              <a:rPr lang="pt-BR" dirty="0" smtClean="0">
                <a:solidFill>
                  <a:srgbClr val="FFFF00"/>
                </a:solidFill>
              </a:rPr>
              <a:t>estratégico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Visto como </a:t>
            </a:r>
            <a:r>
              <a:rPr lang="pt-BR" dirty="0" smtClean="0">
                <a:solidFill>
                  <a:srgbClr val="FFFF00"/>
                </a:solidFill>
              </a:rPr>
              <a:t>investimento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Mudança total de paradigma e visão da </a:t>
            </a:r>
            <a:r>
              <a:rPr lang="pt-BR" dirty="0" smtClean="0">
                <a:solidFill>
                  <a:srgbClr val="FFFF00"/>
                </a:solidFill>
              </a:rPr>
              <a:t>gestão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26391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Processos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284250"/>
          </a:xfrm>
        </p:spPr>
        <p:txBody>
          <a:bodyPr/>
          <a:lstStyle/>
          <a:p>
            <a:r>
              <a:rPr lang="pt-BR" dirty="0" smtClean="0"/>
              <a:t>As organizações buscam gerenciar seus </a:t>
            </a:r>
            <a:r>
              <a:rPr lang="pt-BR" dirty="0" smtClean="0">
                <a:solidFill>
                  <a:srgbClr val="FFFF00"/>
                </a:solidFill>
              </a:rPr>
              <a:t>processos internos </a:t>
            </a:r>
            <a:r>
              <a:rPr lang="pt-BR" dirty="0" smtClean="0"/>
              <a:t>e a comunicação com os </a:t>
            </a:r>
            <a:r>
              <a:rPr lang="pt-BR" dirty="0" smtClean="0">
                <a:solidFill>
                  <a:srgbClr val="FFFF00"/>
                </a:solidFill>
              </a:rPr>
              <a:t>processos externos</a:t>
            </a:r>
            <a:r>
              <a:rPr lang="pt-BR" dirty="0" smtClean="0"/>
              <a:t>;</a:t>
            </a:r>
          </a:p>
          <a:p>
            <a:r>
              <a:rPr lang="pt-BR" dirty="0" smtClean="0"/>
              <a:t>Visam identificar as interfaces entre processos, responsabilidades das áreas, das pessoas e o desempenho. (</a:t>
            </a:r>
            <a:r>
              <a:rPr lang="pt-BR" dirty="0" smtClean="0">
                <a:solidFill>
                  <a:srgbClr val="FFFF00"/>
                </a:solidFill>
              </a:rPr>
              <a:t>indicadores e metas</a:t>
            </a:r>
            <a:r>
              <a:rPr lang="pt-BR" dirty="0" smtClean="0"/>
              <a:t>).</a:t>
            </a: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i="1" dirty="0" smtClean="0"/>
              <a:t>“</a:t>
            </a:r>
            <a:r>
              <a:rPr lang="pt-BR" i="1" dirty="0"/>
              <a:t>Se você não pode </a:t>
            </a:r>
            <a:r>
              <a:rPr lang="pt-BR" i="1" dirty="0">
                <a:solidFill>
                  <a:srgbClr val="FFFF00"/>
                </a:solidFill>
              </a:rPr>
              <a:t>medir</a:t>
            </a:r>
            <a:r>
              <a:rPr lang="pt-BR" i="1" dirty="0"/>
              <a:t>, você não pode </a:t>
            </a:r>
            <a:r>
              <a:rPr lang="pt-BR" i="1" dirty="0">
                <a:solidFill>
                  <a:srgbClr val="FFFF00"/>
                </a:solidFill>
              </a:rPr>
              <a:t>gerenciar</a:t>
            </a:r>
            <a:r>
              <a:rPr lang="pt-BR" i="1" dirty="0"/>
              <a:t>” (Peter Drucker</a:t>
            </a:r>
            <a:r>
              <a:rPr lang="pt-BR" i="1" dirty="0" smtClean="0"/>
              <a:t>)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7985495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Processos</a:t>
            </a:r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412776"/>
            <a:ext cx="6912768" cy="400869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90733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Classificando Processos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altLang="pt-BR" b="1" dirty="0"/>
              <a:t>Processos </a:t>
            </a:r>
            <a:r>
              <a:rPr lang="pt-BR" altLang="pt-BR" b="1" dirty="0" smtClean="0"/>
              <a:t>Funcionais ou de Apoio</a:t>
            </a:r>
            <a:r>
              <a:rPr lang="pt-BR" altLang="pt-BR" dirty="0" smtClean="0"/>
              <a:t>: </a:t>
            </a:r>
            <a:r>
              <a:rPr lang="pt-BR" altLang="pt-BR" dirty="0"/>
              <a:t>Têm seu início e término no contexto de uma mesma função ou especialidade. Exemplos de função: Compras, Contabilidade, Finanças...</a:t>
            </a:r>
            <a:endParaRPr lang="pt-BR" altLang="ko-KR" b="1" dirty="0">
              <a:ea typeface="굴림" panose="020B0600000101010101" pitchFamily="34" charset="-127"/>
            </a:endParaRPr>
          </a:p>
          <a:p>
            <a:r>
              <a:rPr lang="pt-BR" altLang="ko-KR" b="1" dirty="0">
                <a:ea typeface="굴림" panose="020B0600000101010101" pitchFamily="34" charset="-127"/>
              </a:rPr>
              <a:t>Processos de </a:t>
            </a:r>
            <a:r>
              <a:rPr lang="pt-BR" altLang="ko-KR" b="1" dirty="0" smtClean="0">
                <a:ea typeface="굴림" panose="020B0600000101010101" pitchFamily="34" charset="-127"/>
              </a:rPr>
              <a:t>Negócio ou Finalísticos</a:t>
            </a:r>
            <a:r>
              <a:rPr lang="pt-BR" altLang="ko-KR" dirty="0" smtClean="0">
                <a:ea typeface="굴림" panose="020B0600000101010101" pitchFamily="34" charset="-127"/>
              </a:rPr>
              <a:t>: </a:t>
            </a:r>
            <a:r>
              <a:rPr lang="pt-BR" altLang="ko-KR" dirty="0">
                <a:ea typeface="굴림" panose="020B0600000101010101" pitchFamily="34" charset="-127"/>
              </a:rPr>
              <a:t>São aqueles que se servem das diversas funções organizacionais para gerar produtos mais diretamente relacionados à razão de existir da organização 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5351397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sz="4000" dirty="0" smtClean="0"/>
              <a:t>Componentes dos SI</a:t>
            </a:r>
            <a:endParaRPr lang="pt-BR" altLang="pt-BR" sz="4000" dirty="0"/>
          </a:p>
        </p:txBody>
      </p:sp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"/>
          <a:stretch>
            <a:fillRect/>
          </a:stretch>
        </p:blipFill>
        <p:spPr bwMode="auto">
          <a:xfrm>
            <a:off x="2457450" y="1773238"/>
            <a:ext cx="4275138" cy="392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59511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Analisar Processos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2893100"/>
          </a:xfrm>
        </p:spPr>
        <p:txBody>
          <a:bodyPr/>
          <a:lstStyle/>
          <a:p>
            <a:r>
              <a:rPr lang="pt-BR" altLang="pt-BR" sz="4000" dirty="0"/>
              <a:t>Primeiro, ele só tem razão de existir se for para atender à necessidade de um Cliente;</a:t>
            </a:r>
          </a:p>
          <a:p>
            <a:r>
              <a:rPr lang="pt-BR" altLang="pt-BR" sz="4000" dirty="0"/>
              <a:t>Segundo, todo processo necessita agregar valor.</a:t>
            </a:r>
          </a:p>
        </p:txBody>
      </p:sp>
    </p:spTree>
    <p:extLst>
      <p:ext uri="{BB962C8B-B14F-4D97-AF65-F5344CB8AC3E}">
        <p14:creationId xmlns:p14="http://schemas.microsoft.com/office/powerpoint/2010/main" val="31736114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Componentes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pt-BR" altLang="pt-BR" sz="2000" b="1"/>
              <a:t>Entradas</a:t>
            </a:r>
            <a:r>
              <a:rPr lang="pt-BR" altLang="pt-BR" sz="2000"/>
              <a:t>: são os insumos necessários ao funcionamento do processo;</a:t>
            </a:r>
            <a:endParaRPr lang="pt-BR" altLang="pt-BR" sz="2000" b="1"/>
          </a:p>
          <a:p>
            <a:pPr>
              <a:lnSpc>
                <a:spcPct val="80000"/>
              </a:lnSpc>
            </a:pPr>
            <a:r>
              <a:rPr lang="pt-BR" altLang="pt-BR" sz="2000" b="1"/>
              <a:t>Saídas</a:t>
            </a:r>
            <a:r>
              <a:rPr lang="pt-BR" altLang="pt-BR" sz="2000"/>
              <a:t>: são os produtos e informações geradas pelo processo;</a:t>
            </a:r>
            <a:endParaRPr lang="pt-BR" altLang="pt-BR" sz="2000" b="1"/>
          </a:p>
          <a:p>
            <a:pPr>
              <a:lnSpc>
                <a:spcPct val="80000"/>
              </a:lnSpc>
            </a:pPr>
            <a:r>
              <a:rPr lang="pt-BR" altLang="pt-BR" sz="2000" b="1"/>
              <a:t>Procedimentos de operação</a:t>
            </a:r>
            <a:r>
              <a:rPr lang="pt-BR" altLang="pt-BR" sz="2000"/>
              <a:t>: são as várias operações, estruturadas de maneira lógica e preconcebida, que garantem a transformação dos insumos em produtos;</a:t>
            </a:r>
            <a:endParaRPr lang="pt-BR" altLang="pt-BR" sz="2000" b="1"/>
          </a:p>
          <a:p>
            <a:pPr>
              <a:lnSpc>
                <a:spcPct val="80000"/>
              </a:lnSpc>
            </a:pPr>
            <a:r>
              <a:rPr lang="pt-BR" altLang="pt-BR" sz="2000" b="1"/>
              <a:t>Critérios de controle</a:t>
            </a:r>
            <a:r>
              <a:rPr lang="pt-BR" altLang="pt-BR" sz="2000"/>
              <a:t>: são os elementos de avaliação, baseados em padrões de desempenho pré-estabelecidos, que permitem a mensuração de resultados e o controle pelos gestores do processo;</a:t>
            </a:r>
            <a:endParaRPr lang="pt-BR" altLang="pt-BR" sz="2000" b="1"/>
          </a:p>
          <a:p>
            <a:pPr>
              <a:lnSpc>
                <a:spcPct val="80000"/>
              </a:lnSpc>
            </a:pPr>
            <a:r>
              <a:rPr lang="pt-BR" altLang="pt-BR" sz="2000" b="1"/>
              <a:t>Recursos humanos</a:t>
            </a:r>
            <a:r>
              <a:rPr lang="pt-BR" altLang="pt-BR" sz="2000"/>
              <a:t>: são as pessoas envolvidas nas várias etapas de operação do processo;</a:t>
            </a:r>
            <a:endParaRPr lang="pt-BR" altLang="pt-BR" sz="2000" b="1"/>
          </a:p>
          <a:p>
            <a:pPr>
              <a:lnSpc>
                <a:spcPct val="80000"/>
              </a:lnSpc>
            </a:pPr>
            <a:r>
              <a:rPr lang="pt-BR" altLang="pt-BR" sz="2000" b="1"/>
              <a:t>Infra-estrutura</a:t>
            </a:r>
            <a:r>
              <a:rPr lang="pt-BR" altLang="pt-BR" sz="2000"/>
              <a:t>: são os recursos materiais que criam as condições básicas para a operação do processo, como instalações, equipamentos, materiais de consumo etc.;</a:t>
            </a:r>
            <a:endParaRPr lang="pt-BR" altLang="pt-BR" sz="2000" b="1"/>
          </a:p>
          <a:p>
            <a:pPr>
              <a:lnSpc>
                <a:spcPct val="80000"/>
              </a:lnSpc>
            </a:pPr>
            <a:r>
              <a:rPr lang="pt-BR" altLang="pt-BR" sz="2000" b="1"/>
              <a:t>Tecnologia</a:t>
            </a:r>
            <a:r>
              <a:rPr lang="pt-BR" altLang="pt-BR" sz="2000"/>
              <a:t>: são os recursos tecnológicos empregados, incluindo tanto os recursos físicos (computadores, máquinas etc.), como as técnicas e </a:t>
            </a:r>
            <a:r>
              <a:rPr lang="pt-BR" altLang="pt-BR" sz="2000" i="1"/>
              <a:t>softwares</a:t>
            </a:r>
            <a:r>
              <a:rPr lang="pt-BR" altLang="pt-BR" sz="20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98245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Resultados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4"/>
            <a:ext cx="8382000" cy="4896445"/>
          </a:xfrm>
        </p:spPr>
        <p:txBody>
          <a:bodyPr>
            <a:noAutofit/>
          </a:bodyPr>
          <a:lstStyle/>
          <a:p>
            <a:r>
              <a:rPr lang="pt-BR" altLang="pt-BR" sz="3600" b="1" dirty="0"/>
              <a:t>Bens</a:t>
            </a:r>
            <a:r>
              <a:rPr lang="pt-BR" altLang="pt-BR" sz="3600" dirty="0"/>
              <a:t>;</a:t>
            </a:r>
          </a:p>
          <a:p>
            <a:r>
              <a:rPr lang="pt-BR" altLang="pt-BR" sz="3600" b="1" dirty="0"/>
              <a:t>Serviços</a:t>
            </a:r>
            <a:r>
              <a:rPr lang="pt-BR" altLang="pt-BR" sz="3600" dirty="0"/>
              <a:t>; ou </a:t>
            </a:r>
          </a:p>
          <a:p>
            <a:r>
              <a:rPr lang="pt-BR" altLang="pt-BR" sz="3600" b="1" dirty="0"/>
              <a:t>Conjunto de ambos</a:t>
            </a:r>
            <a:r>
              <a:rPr lang="pt-BR" altLang="pt-BR" sz="3600" dirty="0"/>
              <a:t>;</a:t>
            </a:r>
          </a:p>
          <a:p>
            <a:endParaRPr lang="pt-BR" altLang="pt-BR" sz="2400" dirty="0"/>
          </a:p>
          <a:p>
            <a:r>
              <a:rPr lang="pt-BR" altLang="pt-BR" sz="3600" dirty="0"/>
              <a:t>São diferenciados através da observação de algumas características:</a:t>
            </a:r>
          </a:p>
          <a:p>
            <a:pPr lvl="1"/>
            <a:r>
              <a:rPr lang="pt-BR" altLang="pt-BR" sz="3200" dirty="0" smtClean="0"/>
              <a:t>Tangibilidade;</a:t>
            </a:r>
          </a:p>
          <a:p>
            <a:pPr lvl="1"/>
            <a:r>
              <a:rPr lang="pt-BR" altLang="pt-BR" sz="3200" dirty="0" smtClean="0"/>
              <a:t>Presença </a:t>
            </a:r>
            <a:r>
              <a:rPr lang="pt-BR" altLang="pt-BR" sz="3200" dirty="0"/>
              <a:t>do </a:t>
            </a:r>
            <a:r>
              <a:rPr lang="pt-BR" altLang="pt-BR" sz="3200" dirty="0" smtClean="0"/>
              <a:t>cliente;</a:t>
            </a:r>
          </a:p>
          <a:p>
            <a:pPr lvl="1"/>
            <a:r>
              <a:rPr lang="pt-BR" altLang="pt-BR" sz="3200" dirty="0" err="1" smtClean="0"/>
              <a:t>Estocabilidade</a:t>
            </a:r>
            <a:r>
              <a:rPr lang="pt-BR" altLang="pt-B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08346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Processos Críticos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82786" y="917713"/>
            <a:ext cx="8581702" cy="405983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endParaRPr lang="pt-BR" altLang="pt-BR" sz="300" dirty="0"/>
          </a:p>
          <a:p>
            <a:pPr>
              <a:lnSpc>
                <a:spcPct val="100000"/>
              </a:lnSpc>
            </a:pPr>
            <a:r>
              <a:rPr lang="pt-BR" altLang="pt-BR" dirty="0"/>
              <a:t>Representa fator crítico aos demais processos;</a:t>
            </a:r>
          </a:p>
          <a:p>
            <a:pPr>
              <a:lnSpc>
                <a:spcPct val="100000"/>
              </a:lnSpc>
            </a:pPr>
            <a:r>
              <a:rPr lang="pt-BR" altLang="pt-BR" dirty="0"/>
              <a:t>Excesso de controle;</a:t>
            </a:r>
          </a:p>
          <a:p>
            <a:pPr>
              <a:lnSpc>
                <a:spcPct val="100000"/>
              </a:lnSpc>
            </a:pPr>
            <a:r>
              <a:rPr lang="pt-BR" altLang="pt-BR" dirty="0"/>
              <a:t>Ineficiência operacional;</a:t>
            </a:r>
          </a:p>
          <a:p>
            <a:pPr>
              <a:lnSpc>
                <a:spcPct val="100000"/>
              </a:lnSpc>
            </a:pPr>
            <a:r>
              <a:rPr lang="pt-BR" altLang="pt-BR" dirty="0"/>
              <a:t>Consome muitos recursos;</a:t>
            </a:r>
          </a:p>
          <a:p>
            <a:pPr>
              <a:lnSpc>
                <a:spcPct val="100000"/>
              </a:lnSpc>
            </a:pPr>
            <a:r>
              <a:rPr lang="pt-BR" altLang="pt-BR" dirty="0"/>
              <a:t>Risco para o operador;</a:t>
            </a:r>
          </a:p>
          <a:p>
            <a:pPr>
              <a:lnSpc>
                <a:spcPct val="100000"/>
              </a:lnSpc>
            </a:pPr>
            <a:r>
              <a:rPr lang="pt-BR" altLang="pt-BR" dirty="0"/>
              <a:t>Afeta a eficiência do processo global;</a:t>
            </a:r>
          </a:p>
          <a:p>
            <a:pPr>
              <a:lnSpc>
                <a:spcPct val="100000"/>
              </a:lnSpc>
            </a:pPr>
            <a:r>
              <a:rPr lang="pt-BR" altLang="pt-BR" dirty="0"/>
              <a:t>Processo gargalo;</a:t>
            </a:r>
          </a:p>
          <a:p>
            <a:pPr>
              <a:lnSpc>
                <a:spcPct val="100000"/>
              </a:lnSpc>
            </a:pPr>
            <a:r>
              <a:rPr lang="pt-BR" altLang="pt-BR" dirty="0"/>
              <a:t>Risco ambiental.</a:t>
            </a:r>
          </a:p>
        </p:txBody>
      </p:sp>
    </p:spTree>
    <p:extLst>
      <p:ext uri="{BB962C8B-B14F-4D97-AF65-F5344CB8AC3E}">
        <p14:creationId xmlns:p14="http://schemas.microsoft.com/office/powerpoint/2010/main" val="10039393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Método de Análise e Melhoria de </a:t>
            </a:r>
            <a:r>
              <a:rPr lang="pt-BR" dirty="0" smtClean="0"/>
              <a:t>Processos (</a:t>
            </a:r>
            <a:r>
              <a:rPr lang="pt-BR" altLang="pt-BR" dirty="0" smtClean="0"/>
              <a:t>MAMP)</a:t>
            </a:r>
            <a:endParaRPr lang="pt-BR" altLang="pt-BR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94202"/>
            <a:ext cx="8382000" cy="2210862"/>
          </a:xfrm>
        </p:spPr>
        <p:txBody>
          <a:bodyPr/>
          <a:lstStyle/>
          <a:p>
            <a:r>
              <a:rPr lang="pt-BR" altLang="pt-BR" dirty="0" smtClean="0"/>
              <a:t>É um conjunto de ações desenvolvidas para aprimorar as atividades executadas, identificando possíveis desvios, corrigindo erros, transformando insumos em produtos, ou serviços com alto valor agregado.</a:t>
            </a:r>
          </a:p>
        </p:txBody>
      </p:sp>
    </p:spTree>
    <p:extLst>
      <p:ext uri="{BB962C8B-B14F-4D97-AF65-F5344CB8AC3E}">
        <p14:creationId xmlns:p14="http://schemas.microsoft.com/office/powerpoint/2010/main" val="565108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/>
              <a:t>MAMP - Etapas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393954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pt-BR" altLang="pt-BR" dirty="0" smtClean="0"/>
              <a:t>Mapeamento dos processos;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pt-BR" altLang="pt-BR" dirty="0" smtClean="0"/>
              <a:t>Monitoramento dos processos e de seus resultados;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pt-BR" altLang="pt-BR" dirty="0" smtClean="0"/>
              <a:t>Identificação e priorização de problemas e suas causas;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pt-BR" altLang="pt-BR" dirty="0" smtClean="0"/>
              <a:t>Ações corretivas, preventivas e de melhoria;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pt-BR" altLang="pt-BR" dirty="0" smtClean="0"/>
              <a:t>Sistema de documentação e procedimentos operacionais.</a:t>
            </a:r>
          </a:p>
        </p:txBody>
      </p:sp>
    </p:spTree>
    <p:extLst>
      <p:ext uri="{BB962C8B-B14F-4D97-AF65-F5344CB8AC3E}">
        <p14:creationId xmlns:p14="http://schemas.microsoft.com/office/powerpoint/2010/main" val="9649955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Mapeamento</a:t>
            </a:r>
            <a:endParaRPr lang="pt-BR" altLang="pt-BR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284984"/>
            <a:ext cx="4168527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81000" y="1412875"/>
            <a:ext cx="8382000" cy="22108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pt-BR" altLang="pt-BR" dirty="0" smtClean="0"/>
              <a:t>O primeiro passo para uma organização adotar a Gestão por Processos é conhecer os seus principais processos organizacionais;</a:t>
            </a:r>
          </a:p>
          <a:p>
            <a:pPr fontAlgn="auto">
              <a:spcAft>
                <a:spcPts val="0"/>
              </a:spcAft>
            </a:pPr>
            <a:r>
              <a:rPr lang="pt-BR" altLang="pt-BR" dirty="0" smtClean="0"/>
              <a:t>Fluxogramas: </a:t>
            </a:r>
            <a:r>
              <a:rPr lang="pt-BR" altLang="pt-BR" sz="2800" dirty="0" smtClean="0"/>
              <a:t>Bloco, Padrão, Multifuncionais, Físico</a:t>
            </a:r>
            <a:endParaRPr lang="pt-BR" altLang="pt-BR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80" y="3287407"/>
            <a:ext cx="3199216" cy="2874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905164"/>
            <a:ext cx="4247827" cy="180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7099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/>
              <a:t>Indicadores </a:t>
            </a:r>
            <a:r>
              <a:rPr lang="pt-BR" altLang="pt-BR" dirty="0" smtClean="0"/>
              <a:t>Resultantes (</a:t>
            </a:r>
            <a:r>
              <a:rPr lang="pt-BR" altLang="pt-BR" i="1" dirty="0" err="1" smtClean="0"/>
              <a:t>outcomes</a:t>
            </a:r>
            <a:r>
              <a:rPr lang="pt-BR" altLang="pt-BR" dirty="0" smtClean="0"/>
              <a:t>)</a:t>
            </a:r>
            <a:endParaRPr lang="pt-BR" altLang="pt-BR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dirty="0"/>
              <a:t>Permitem saber se o efeito desejado foi obtido;</a:t>
            </a:r>
          </a:p>
          <a:p>
            <a:r>
              <a:rPr lang="pt-BR" altLang="pt-BR" dirty="0"/>
              <a:t>Ligados ao resultado final do processo;</a:t>
            </a:r>
          </a:p>
          <a:p>
            <a:r>
              <a:rPr lang="pt-BR" altLang="pt-BR" dirty="0"/>
              <a:t>Baixa frequência de análise (longo prazo);</a:t>
            </a:r>
          </a:p>
          <a:p>
            <a:r>
              <a:rPr lang="pt-BR" altLang="pt-BR" dirty="0"/>
              <a:t>Mostram o passado;</a:t>
            </a:r>
          </a:p>
          <a:p>
            <a:r>
              <a:rPr lang="pt-BR" altLang="pt-BR" dirty="0"/>
              <a:t>Mais comparáveis.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4067944" y="3789040"/>
            <a:ext cx="4596705" cy="2010213"/>
            <a:chOff x="3924945" y="1561330"/>
            <a:chExt cx="4596705" cy="2010213"/>
          </a:xfrm>
        </p:grpSpPr>
        <p:sp>
          <p:nvSpPr>
            <p:cNvPr id="2" name="Retângulo 1"/>
            <p:cNvSpPr/>
            <p:nvPr/>
          </p:nvSpPr>
          <p:spPr>
            <a:xfrm>
              <a:off x="5261035" y="1561330"/>
              <a:ext cx="1944216" cy="73536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Efeito</a:t>
              </a:r>
              <a:endParaRPr lang="pt-BR" dirty="0"/>
            </a:p>
          </p:txBody>
        </p:sp>
        <p:sp>
          <p:nvSpPr>
            <p:cNvPr id="7" name="Retângulo 6"/>
            <p:cNvSpPr/>
            <p:nvPr/>
          </p:nvSpPr>
          <p:spPr>
            <a:xfrm>
              <a:off x="3924945" y="2836183"/>
              <a:ext cx="1944216" cy="73536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Ação 1</a:t>
              </a:r>
              <a:endParaRPr lang="pt-BR" dirty="0"/>
            </a:p>
          </p:txBody>
        </p:sp>
        <p:sp>
          <p:nvSpPr>
            <p:cNvPr id="8" name="Retângulo 7"/>
            <p:cNvSpPr/>
            <p:nvPr/>
          </p:nvSpPr>
          <p:spPr>
            <a:xfrm>
              <a:off x="6577434" y="2836183"/>
              <a:ext cx="1944216" cy="73536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Ação 2</a:t>
              </a:r>
              <a:endParaRPr lang="pt-BR" dirty="0"/>
            </a:p>
          </p:txBody>
        </p:sp>
        <p:cxnSp>
          <p:nvCxnSpPr>
            <p:cNvPr id="4" name="Conector de seta reta 3"/>
            <p:cNvCxnSpPr/>
            <p:nvPr/>
          </p:nvCxnSpPr>
          <p:spPr>
            <a:xfrm flipV="1">
              <a:off x="4897053" y="2296690"/>
              <a:ext cx="539043" cy="539493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de seta reta 10"/>
            <p:cNvCxnSpPr/>
            <p:nvPr/>
          </p:nvCxnSpPr>
          <p:spPr>
            <a:xfrm flipH="1" flipV="1">
              <a:off x="7065437" y="2288447"/>
              <a:ext cx="539043" cy="539493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tângulo de cantos arredondados 12"/>
          <p:cNvSpPr/>
          <p:nvPr/>
        </p:nvSpPr>
        <p:spPr>
          <a:xfrm>
            <a:off x="5040052" y="3573016"/>
            <a:ext cx="2628292" cy="1152128"/>
          </a:xfrm>
          <a:prstGeom prst="roundRect">
            <a:avLst/>
          </a:prstGeom>
          <a:solidFill>
            <a:srgbClr val="FFFF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48356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/>
              <a:t>Indicadores </a:t>
            </a:r>
            <a:r>
              <a:rPr lang="pt-BR" altLang="pt-BR" dirty="0" smtClean="0"/>
              <a:t>Direcionadores (</a:t>
            </a:r>
            <a:r>
              <a:rPr lang="pt-BR" altLang="pt-BR" i="1" dirty="0" smtClean="0"/>
              <a:t>drivers</a:t>
            </a:r>
            <a:r>
              <a:rPr lang="pt-BR" altLang="pt-BR" dirty="0" smtClean="0"/>
              <a:t>)</a:t>
            </a:r>
            <a:endParaRPr lang="pt-BR" altLang="pt-BR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Permitem analisar as causas presumidas do efeito, de forma proativa;</a:t>
            </a:r>
          </a:p>
          <a:p>
            <a:r>
              <a:rPr lang="pt-BR" altLang="pt-BR"/>
              <a:t>Ligados às tarefas intermediárias do processo;</a:t>
            </a:r>
          </a:p>
          <a:p>
            <a:r>
              <a:rPr lang="pt-BR" altLang="pt-BR"/>
              <a:t>Alta frequência de análise (curto prazo);</a:t>
            </a:r>
          </a:p>
          <a:p>
            <a:r>
              <a:rPr lang="pt-BR" altLang="pt-BR"/>
              <a:t>Antecipam o futuro;</a:t>
            </a:r>
          </a:p>
          <a:p>
            <a:r>
              <a:rPr lang="pt-BR" altLang="pt-BR"/>
              <a:t>Menos comparáveis.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4067944" y="3789040"/>
            <a:ext cx="4596705" cy="2010213"/>
            <a:chOff x="4067944" y="4365104"/>
            <a:chExt cx="4596705" cy="2010213"/>
          </a:xfrm>
        </p:grpSpPr>
        <p:sp>
          <p:nvSpPr>
            <p:cNvPr id="7" name="Retângulo 6"/>
            <p:cNvSpPr/>
            <p:nvPr/>
          </p:nvSpPr>
          <p:spPr>
            <a:xfrm>
              <a:off x="5404034" y="4365104"/>
              <a:ext cx="1944216" cy="73536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Efeito</a:t>
              </a:r>
              <a:endParaRPr lang="pt-BR" dirty="0"/>
            </a:p>
          </p:txBody>
        </p:sp>
        <p:sp>
          <p:nvSpPr>
            <p:cNvPr id="8" name="Retângulo 7"/>
            <p:cNvSpPr/>
            <p:nvPr/>
          </p:nvSpPr>
          <p:spPr>
            <a:xfrm>
              <a:off x="4067944" y="5639957"/>
              <a:ext cx="1944216" cy="73536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Ação 1</a:t>
              </a:r>
              <a:endParaRPr lang="pt-BR" dirty="0"/>
            </a:p>
          </p:txBody>
        </p:sp>
        <p:sp>
          <p:nvSpPr>
            <p:cNvPr id="9" name="Retângulo 8"/>
            <p:cNvSpPr/>
            <p:nvPr/>
          </p:nvSpPr>
          <p:spPr>
            <a:xfrm>
              <a:off x="6720433" y="5639957"/>
              <a:ext cx="1944216" cy="73536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Ação 2</a:t>
              </a:r>
              <a:endParaRPr lang="pt-BR" dirty="0"/>
            </a:p>
          </p:txBody>
        </p:sp>
        <p:cxnSp>
          <p:nvCxnSpPr>
            <p:cNvPr id="10" name="Conector de seta reta 9"/>
            <p:cNvCxnSpPr/>
            <p:nvPr/>
          </p:nvCxnSpPr>
          <p:spPr>
            <a:xfrm flipV="1">
              <a:off x="5040052" y="5100464"/>
              <a:ext cx="539043" cy="539493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de seta reta 10"/>
            <p:cNvCxnSpPr/>
            <p:nvPr/>
          </p:nvCxnSpPr>
          <p:spPr>
            <a:xfrm flipH="1" flipV="1">
              <a:off x="7208436" y="5092221"/>
              <a:ext cx="539043" cy="539493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tângulo de cantos arredondados 12"/>
          <p:cNvSpPr/>
          <p:nvPr/>
        </p:nvSpPr>
        <p:spPr>
          <a:xfrm>
            <a:off x="3677942" y="4855509"/>
            <a:ext cx="5214537" cy="1152128"/>
          </a:xfrm>
          <a:prstGeom prst="roundRect">
            <a:avLst/>
          </a:prstGeom>
          <a:solidFill>
            <a:srgbClr val="FFFF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57500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Problemas por Nível</a:t>
            </a:r>
          </a:p>
        </p:txBody>
      </p:sp>
      <p:pic>
        <p:nvPicPr>
          <p:cNvPr id="717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340768"/>
            <a:ext cx="8229600" cy="4030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32433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sz="4000" dirty="0" smtClean="0"/>
              <a:t>Conhecimentos em S.I.</a:t>
            </a:r>
            <a:endParaRPr lang="pt-BR" altLang="pt-BR" sz="4000" dirty="0"/>
          </a:p>
        </p:txBody>
      </p:sp>
      <p:grpSp>
        <p:nvGrpSpPr>
          <p:cNvPr id="11267" name="Group 4"/>
          <p:cNvGrpSpPr>
            <a:grpSpLocks/>
          </p:cNvGrpSpPr>
          <p:nvPr/>
        </p:nvGrpSpPr>
        <p:grpSpPr bwMode="auto">
          <a:xfrm>
            <a:off x="971550" y="2133600"/>
            <a:ext cx="7200900" cy="2782888"/>
            <a:chOff x="3141" y="9491"/>
            <a:chExt cx="6300" cy="2340"/>
          </a:xfrm>
        </p:grpSpPr>
        <p:sp>
          <p:nvSpPr>
            <p:cNvPr id="11268" name="Text Box 5"/>
            <p:cNvSpPr txBox="1">
              <a:spLocks noChangeArrowheads="1"/>
            </p:cNvSpPr>
            <p:nvPr/>
          </p:nvSpPr>
          <p:spPr bwMode="auto">
            <a:xfrm>
              <a:off x="5481" y="10931"/>
              <a:ext cx="1620" cy="90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 altLang="ko-KR" sz="1600">
                  <a:solidFill>
                    <a:schemeClr val="bg1"/>
                  </a:solidFill>
                  <a:ea typeface="Batang" panose="02030600000101010101" pitchFamily="18" charset="-127"/>
                </a:rPr>
                <a:t>Conhecimento em Sistemas de Informação</a:t>
              </a:r>
              <a:endParaRPr lang="pt-BR" altLang="pt-BR" sz="3600">
                <a:solidFill>
                  <a:schemeClr val="bg1"/>
                </a:solidFill>
              </a:endParaRPr>
            </a:p>
          </p:txBody>
        </p:sp>
        <p:sp>
          <p:nvSpPr>
            <p:cNvPr id="11269" name="Text Box 6"/>
            <p:cNvSpPr txBox="1">
              <a:spLocks noChangeArrowheads="1"/>
            </p:cNvSpPr>
            <p:nvPr/>
          </p:nvSpPr>
          <p:spPr bwMode="auto">
            <a:xfrm>
              <a:off x="5481" y="9491"/>
              <a:ext cx="162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 altLang="ko-KR" sz="1600">
                  <a:solidFill>
                    <a:schemeClr val="bg1"/>
                  </a:solidFill>
                  <a:ea typeface="Batang" panose="02030600000101010101" pitchFamily="18" charset="-127"/>
                </a:rPr>
                <a:t>Habilidades para análise e solução de problemas</a:t>
              </a:r>
              <a:endParaRPr lang="pt-BR" altLang="pt-BR" sz="3600">
                <a:solidFill>
                  <a:schemeClr val="bg1"/>
                </a:solidFill>
              </a:endParaRPr>
            </a:p>
          </p:txBody>
        </p:sp>
        <p:sp>
          <p:nvSpPr>
            <p:cNvPr id="11270" name="Text Box 7"/>
            <p:cNvSpPr txBox="1">
              <a:spLocks noChangeArrowheads="1"/>
            </p:cNvSpPr>
            <p:nvPr/>
          </p:nvSpPr>
          <p:spPr bwMode="auto">
            <a:xfrm>
              <a:off x="7821" y="10931"/>
              <a:ext cx="162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 altLang="ko-KR" sz="1600">
                  <a:solidFill>
                    <a:schemeClr val="bg1"/>
                  </a:solidFill>
                  <a:ea typeface="Batang" panose="02030600000101010101" pitchFamily="18" charset="-127"/>
                </a:rPr>
                <a:t>Habilidades para tecnologia de informação</a:t>
              </a:r>
              <a:endParaRPr lang="pt-BR" altLang="pt-BR" sz="3600">
                <a:solidFill>
                  <a:schemeClr val="bg1"/>
                </a:solidFill>
              </a:endParaRPr>
            </a:p>
          </p:txBody>
        </p:sp>
        <p:sp>
          <p:nvSpPr>
            <p:cNvPr id="11271" name="Text Box 8"/>
            <p:cNvSpPr txBox="1">
              <a:spLocks noChangeArrowheads="1"/>
            </p:cNvSpPr>
            <p:nvPr/>
          </p:nvSpPr>
          <p:spPr bwMode="auto">
            <a:xfrm>
              <a:off x="3141" y="10931"/>
              <a:ext cx="162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pt-BR" altLang="ko-KR" sz="1600">
                  <a:solidFill>
                    <a:schemeClr val="bg1"/>
                  </a:solidFill>
                  <a:ea typeface="Batang" panose="02030600000101010101" pitchFamily="18" charset="-127"/>
                </a:rPr>
                <a:t>Habilidades para comportamento organizacional e individual</a:t>
              </a:r>
              <a:endParaRPr lang="pt-BR" altLang="pt-BR" sz="3600">
                <a:solidFill>
                  <a:schemeClr val="bg1"/>
                </a:solidFill>
              </a:endParaRPr>
            </a:p>
          </p:txBody>
        </p:sp>
        <p:sp>
          <p:nvSpPr>
            <p:cNvPr id="11272" name="Line 9"/>
            <p:cNvSpPr>
              <a:spLocks noChangeShapeType="1"/>
            </p:cNvSpPr>
            <p:nvPr/>
          </p:nvSpPr>
          <p:spPr bwMode="auto">
            <a:xfrm>
              <a:off x="7101" y="11291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273" name="Line 10"/>
            <p:cNvSpPr>
              <a:spLocks noChangeShapeType="1"/>
            </p:cNvSpPr>
            <p:nvPr/>
          </p:nvSpPr>
          <p:spPr bwMode="auto">
            <a:xfrm>
              <a:off x="4761" y="11291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274" name="Line 11"/>
            <p:cNvSpPr>
              <a:spLocks noChangeShapeType="1"/>
            </p:cNvSpPr>
            <p:nvPr/>
          </p:nvSpPr>
          <p:spPr bwMode="auto">
            <a:xfrm>
              <a:off x="6261" y="10391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9384279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Problemas - Formas </a:t>
            </a:r>
            <a:r>
              <a:rPr lang="pt-BR" altLang="pt-BR" dirty="0"/>
              <a:t>de </a:t>
            </a:r>
            <a:r>
              <a:rPr lang="pt-BR" altLang="pt-BR" dirty="0" smtClean="0"/>
              <a:t>Identificação</a:t>
            </a:r>
            <a:endParaRPr lang="pt-BR" altLang="pt-BR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pt-BR" altLang="pt-BR" dirty="0"/>
              <a:t>Acompanhamento dos resultados do monitoramento dos processos (indicadores de desempenho);</a:t>
            </a:r>
          </a:p>
          <a:p>
            <a:pPr>
              <a:lnSpc>
                <a:spcPct val="90000"/>
              </a:lnSpc>
            </a:pPr>
            <a:r>
              <a:rPr lang="pt-BR" altLang="pt-BR" dirty="0"/>
              <a:t>Monitorando as reclamações dos clientes;</a:t>
            </a:r>
          </a:p>
          <a:p>
            <a:pPr>
              <a:lnSpc>
                <a:spcPct val="90000"/>
              </a:lnSpc>
            </a:pPr>
            <a:r>
              <a:rPr lang="pt-BR" altLang="pt-BR" dirty="0"/>
              <a:t>Auditorias internas ou externas;</a:t>
            </a:r>
          </a:p>
          <a:p>
            <a:pPr>
              <a:lnSpc>
                <a:spcPct val="90000"/>
              </a:lnSpc>
            </a:pPr>
            <a:r>
              <a:rPr lang="pt-BR" altLang="pt-BR" dirty="0"/>
              <a:t>Utilização de pesquisas ou entrevistas;</a:t>
            </a:r>
          </a:p>
          <a:p>
            <a:pPr>
              <a:lnSpc>
                <a:spcPct val="90000"/>
              </a:lnSpc>
            </a:pPr>
            <a:r>
              <a:rPr lang="pt-BR" altLang="pt-BR" dirty="0"/>
              <a:t>Percepção das pessoas envolvidas no processo;</a:t>
            </a:r>
          </a:p>
          <a:p>
            <a:pPr>
              <a:lnSpc>
                <a:spcPct val="90000"/>
              </a:lnSpc>
            </a:pPr>
            <a:r>
              <a:rPr lang="pt-BR" altLang="pt-BR" dirty="0"/>
              <a:t>Utilização de ferramentas </a:t>
            </a:r>
            <a:r>
              <a:rPr lang="pt-BR" altLang="pt-BR" dirty="0" smtClean="0"/>
              <a:t>como </a:t>
            </a:r>
            <a:r>
              <a:rPr lang="pt-BR" altLang="pt-BR" i="1" dirty="0"/>
              <a:t>brainstorming</a:t>
            </a:r>
            <a:r>
              <a:rPr lang="pt-BR" altLang="pt-BR" dirty="0"/>
              <a:t> e </a:t>
            </a:r>
            <a:r>
              <a:rPr lang="pt-BR" altLang="pt-BR" i="1" dirty="0" err="1" smtClean="0"/>
              <a:t>brainwriting</a:t>
            </a:r>
            <a:r>
              <a:rPr lang="pt-BR" altLang="pt-BR" i="1" dirty="0" smtClean="0"/>
              <a:t>, diagrama de causa e efeito.</a:t>
            </a:r>
            <a:endParaRPr lang="pt-BR" alt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808" y="1561438"/>
            <a:ext cx="6866383" cy="4124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7715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Priorizando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pt-BR" altLang="pt-BR" sz="2800" dirty="0"/>
              <a:t>Matriz GUT: é uma forma de priorização baseado em medidas ou observações subjetivas:</a:t>
            </a:r>
          </a:p>
          <a:p>
            <a:pPr lvl="1">
              <a:lnSpc>
                <a:spcPct val="90000"/>
              </a:lnSpc>
            </a:pPr>
            <a:r>
              <a:rPr lang="pt-BR" altLang="pt-BR" sz="2400" b="1" dirty="0"/>
              <a:t>G (gravidade)</a:t>
            </a:r>
            <a:r>
              <a:rPr lang="pt-BR" altLang="pt-BR" sz="2400" dirty="0"/>
              <a:t>: diz respeito ao impacto do problema sobre os processos, pessoas, resultados. Refere-se ao custo por deixar de tomar uma ação que poderia solucionar o problema;</a:t>
            </a:r>
            <a:endParaRPr lang="pt-BR" altLang="pt-BR" sz="2400" b="1" dirty="0"/>
          </a:p>
          <a:p>
            <a:pPr lvl="1">
              <a:lnSpc>
                <a:spcPct val="90000"/>
              </a:lnSpc>
            </a:pPr>
            <a:r>
              <a:rPr lang="pt-BR" altLang="pt-BR" sz="2400" b="1" dirty="0"/>
              <a:t>U (urgência)</a:t>
            </a:r>
            <a:r>
              <a:rPr lang="pt-BR" altLang="pt-BR" sz="2400" dirty="0"/>
              <a:t>: relaciona-se com o tempo disponível, ou o necessário, para resolver o problema;</a:t>
            </a:r>
            <a:endParaRPr lang="pt-BR" altLang="pt-BR" sz="2400" b="1" dirty="0"/>
          </a:p>
          <a:p>
            <a:pPr lvl="1">
              <a:lnSpc>
                <a:spcPct val="90000"/>
              </a:lnSpc>
            </a:pPr>
            <a:r>
              <a:rPr lang="pt-BR" altLang="pt-BR" sz="2400" b="1" dirty="0"/>
              <a:t>T (tendência)</a:t>
            </a:r>
            <a:r>
              <a:rPr lang="pt-BR" altLang="pt-BR" sz="2400" dirty="0"/>
              <a:t>: diz respeito ao rumo ou propensão que o problema assumirá se nada for feito para eliminar o problema.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215106" y="894985"/>
            <a:ext cx="8713788" cy="5918597"/>
            <a:chOff x="178593" y="188640"/>
            <a:chExt cx="8713788" cy="5918597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24" y="188640"/>
              <a:ext cx="8569325" cy="3455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593" y="3645024"/>
              <a:ext cx="8713788" cy="2462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292234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ko-KR" sz="4000" dirty="0">
                <a:ea typeface="굴림" panose="020B0600000101010101" pitchFamily="34" charset="-127"/>
              </a:rPr>
              <a:t>Ação de </a:t>
            </a:r>
            <a:r>
              <a:rPr lang="pt-BR" altLang="ko-KR" sz="4000" dirty="0" smtClean="0">
                <a:ea typeface="굴림" panose="020B0600000101010101" pitchFamily="34" charset="-127"/>
              </a:rPr>
              <a:t>Correção </a:t>
            </a:r>
            <a:r>
              <a:rPr lang="pt-BR" altLang="ko-KR" sz="4000" b="1" dirty="0" smtClean="0">
                <a:ea typeface="굴림" panose="020B0600000101010101" pitchFamily="34" charset="-127"/>
              </a:rPr>
              <a:t>≠</a:t>
            </a:r>
            <a:r>
              <a:rPr lang="pt-BR" altLang="ko-KR" sz="4000" dirty="0" smtClean="0">
                <a:ea typeface="굴림" panose="020B0600000101010101" pitchFamily="34" charset="-127"/>
              </a:rPr>
              <a:t> </a:t>
            </a:r>
            <a:r>
              <a:rPr lang="pt-BR" altLang="ko-KR" sz="4000" dirty="0">
                <a:ea typeface="굴림" panose="020B0600000101010101" pitchFamily="34" charset="-127"/>
              </a:rPr>
              <a:t>Ação de Prevenção</a:t>
            </a:r>
            <a:endParaRPr lang="pt-BR" altLang="pt-BR" sz="4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mtClean="0"/>
              <a:t>A forma como o responsável se dedica ao gerenciamento do seu processo irá determinar se serão necessárias ações de correção ou de prevenção.</a:t>
            </a:r>
          </a:p>
          <a:p>
            <a:endParaRPr lang="pt-BR" altLang="pt-BR" smtClean="0"/>
          </a:p>
          <a:p>
            <a:r>
              <a:rPr lang="pt-BR" altLang="pt-BR" smtClean="0"/>
              <a:t>Corrigir </a:t>
            </a:r>
            <a:r>
              <a:rPr lang="pt-BR" altLang="pt-BR" smtClean="0">
                <a:sym typeface="Wingdings" panose="05000000000000000000" pitchFamily="2" charset="2"/>
              </a:rPr>
              <a:t> O problema está aparente.</a:t>
            </a:r>
          </a:p>
          <a:p>
            <a:r>
              <a:rPr lang="pt-BR" altLang="pt-BR" smtClean="0">
                <a:sym typeface="Wingdings" panose="05000000000000000000" pitchFamily="2" charset="2"/>
              </a:rPr>
              <a:t>Prevenir  O problema é potencial.</a:t>
            </a: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911612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/>
              <a:t>5W2H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2800" smtClean="0"/>
              <a:t>Geralmente responder ao 5W2H:</a:t>
            </a:r>
            <a:endParaRPr lang="pt-BR" altLang="pt-BR" sz="2800" i="1" smtClean="0"/>
          </a:p>
          <a:p>
            <a:pPr lvl="1">
              <a:lnSpc>
                <a:spcPct val="90000"/>
              </a:lnSpc>
            </a:pPr>
            <a:r>
              <a:rPr lang="pt-BR" altLang="pt-BR" sz="2400" i="1" smtClean="0"/>
              <a:t>What</a:t>
            </a:r>
            <a:r>
              <a:rPr lang="pt-BR" altLang="pt-BR" sz="2400" smtClean="0"/>
              <a:t> – O que será feito (etapas);</a:t>
            </a:r>
            <a:endParaRPr lang="pt-BR" altLang="pt-BR" sz="2400" i="1" smtClean="0"/>
          </a:p>
          <a:p>
            <a:pPr lvl="1">
              <a:lnSpc>
                <a:spcPct val="90000"/>
              </a:lnSpc>
            </a:pPr>
            <a:r>
              <a:rPr lang="pt-BR" altLang="pt-BR" sz="2400" i="1" smtClean="0"/>
              <a:t>Why</a:t>
            </a:r>
            <a:r>
              <a:rPr lang="pt-BR" altLang="pt-BR" sz="2400" smtClean="0"/>
              <a:t> – Por que será feito (justificativa);</a:t>
            </a:r>
            <a:endParaRPr lang="pt-BR" altLang="pt-BR" sz="2400" i="1" smtClean="0"/>
          </a:p>
          <a:p>
            <a:pPr lvl="1">
              <a:lnSpc>
                <a:spcPct val="90000"/>
              </a:lnSpc>
            </a:pPr>
            <a:r>
              <a:rPr lang="pt-BR" altLang="pt-BR" sz="2400" i="1" smtClean="0"/>
              <a:t>Where</a:t>
            </a:r>
            <a:r>
              <a:rPr lang="pt-BR" altLang="pt-BR" sz="2400" smtClean="0"/>
              <a:t> – Onde será feito (local);</a:t>
            </a:r>
            <a:endParaRPr lang="pt-BR" altLang="pt-BR" sz="2400" i="1" smtClean="0"/>
          </a:p>
          <a:p>
            <a:pPr lvl="1">
              <a:lnSpc>
                <a:spcPct val="90000"/>
              </a:lnSpc>
            </a:pPr>
            <a:r>
              <a:rPr lang="pt-BR" altLang="pt-BR" sz="2400" i="1" smtClean="0"/>
              <a:t>When</a:t>
            </a:r>
            <a:r>
              <a:rPr lang="pt-BR" altLang="pt-BR" sz="2400" smtClean="0"/>
              <a:t> – Quando será feito (tempo);</a:t>
            </a:r>
            <a:endParaRPr lang="pt-BR" altLang="pt-BR" sz="2400" i="1" smtClean="0"/>
          </a:p>
          <a:p>
            <a:pPr lvl="1">
              <a:lnSpc>
                <a:spcPct val="90000"/>
              </a:lnSpc>
            </a:pPr>
            <a:r>
              <a:rPr lang="pt-BR" altLang="pt-BR" sz="2400" i="1" smtClean="0"/>
              <a:t>Who</a:t>
            </a:r>
            <a:r>
              <a:rPr lang="pt-BR" altLang="pt-BR" sz="2400" smtClean="0"/>
              <a:t> – Por quem será feito (responsabilidade);</a:t>
            </a:r>
            <a:endParaRPr lang="pt-BR" altLang="pt-BR" sz="2400" i="1" smtClean="0"/>
          </a:p>
          <a:p>
            <a:pPr lvl="1">
              <a:lnSpc>
                <a:spcPct val="90000"/>
              </a:lnSpc>
            </a:pPr>
            <a:r>
              <a:rPr lang="pt-BR" altLang="pt-BR" sz="2400" i="1" smtClean="0"/>
              <a:t>How</a:t>
            </a:r>
            <a:r>
              <a:rPr lang="pt-BR" altLang="pt-BR" sz="2400" smtClean="0"/>
              <a:t> – Como será feito (método);</a:t>
            </a:r>
            <a:endParaRPr lang="pt-BR" altLang="pt-BR" sz="2400" i="1" smtClean="0"/>
          </a:p>
          <a:p>
            <a:pPr lvl="1">
              <a:lnSpc>
                <a:spcPct val="90000"/>
              </a:lnSpc>
            </a:pPr>
            <a:r>
              <a:rPr lang="pt-BR" altLang="pt-BR" sz="2400" i="1" smtClean="0"/>
              <a:t>How much</a:t>
            </a:r>
            <a:r>
              <a:rPr lang="pt-BR" altLang="pt-BR" sz="2400" smtClean="0"/>
              <a:t> – Quanto custará fazer (custo).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57236" y="5085184"/>
            <a:ext cx="8248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b="1" dirty="0"/>
              <a:t>5W1H</a:t>
            </a:r>
            <a:r>
              <a:rPr lang="pt-BR" altLang="pt-BR" i="1" dirty="0"/>
              <a:t> (onde exclui-se o “H” referente ao “</a:t>
            </a:r>
            <a:r>
              <a:rPr lang="pt-BR" altLang="pt-BR" i="1" dirty="0" err="1"/>
              <a:t>How</a:t>
            </a:r>
            <a:r>
              <a:rPr lang="pt-BR" altLang="pt-BR" i="1" dirty="0"/>
              <a:t> </a:t>
            </a:r>
            <a:r>
              <a:rPr lang="pt-BR" altLang="pt-BR" i="1" dirty="0" err="1"/>
              <a:t>much</a:t>
            </a:r>
            <a:r>
              <a:rPr lang="pt-BR" altLang="pt-BR" i="1" dirty="0"/>
              <a:t>”, ou Quanto - custo) e </a:t>
            </a:r>
            <a:endParaRPr lang="pt-BR" altLang="pt-BR" dirty="0"/>
          </a:p>
          <a:p>
            <a:pPr eaLnBrk="1" hangingPunct="1"/>
            <a:r>
              <a:rPr lang="pt-BR" altLang="pt-BR" b="1" dirty="0"/>
              <a:t>5W3H</a:t>
            </a:r>
            <a:r>
              <a:rPr lang="pt-BR" altLang="pt-BR" i="1" dirty="0"/>
              <a:t> (onde inclui-se o “H” referente ao “</a:t>
            </a:r>
            <a:r>
              <a:rPr lang="pt-BR" altLang="pt-BR" i="1" dirty="0" err="1"/>
              <a:t>How</a:t>
            </a:r>
            <a:r>
              <a:rPr lang="pt-BR" altLang="pt-BR" i="1" dirty="0"/>
              <a:t> </a:t>
            </a:r>
            <a:r>
              <a:rPr lang="pt-BR" altLang="pt-BR" i="1" dirty="0" err="1"/>
              <a:t>many</a:t>
            </a:r>
            <a:r>
              <a:rPr lang="pt-BR" altLang="pt-BR" i="1" dirty="0"/>
              <a:t>”, ou Quantos - quantidade)</a:t>
            </a:r>
          </a:p>
        </p:txBody>
      </p:sp>
      <p:pic>
        <p:nvPicPr>
          <p:cNvPr id="5" name="Picture 1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060575"/>
            <a:ext cx="8191500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1810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/>
              <a:t>Cronograma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2314480"/>
          </a:xfrm>
        </p:spPr>
        <p:txBody>
          <a:bodyPr/>
          <a:lstStyle/>
          <a:p>
            <a:r>
              <a:rPr lang="pt-BR" altLang="pt-BR" dirty="0" smtClean="0"/>
              <a:t>É a representação esquemática dos prazos envolvidos na realização de diversas atividades.</a:t>
            </a:r>
          </a:p>
          <a:p>
            <a:r>
              <a:rPr lang="pt-BR" altLang="pt-BR" dirty="0" smtClean="0"/>
              <a:t>Para facilitar o acompanhamento das iniciativas do plano de ação, sugere-se a utilização do cronograma de atividades.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1608129" y="3861048"/>
            <a:ext cx="5927741" cy="2817842"/>
            <a:chOff x="2820972" y="2968111"/>
            <a:chExt cx="5927741" cy="2817842"/>
          </a:xfrm>
        </p:grpSpPr>
        <p:pic>
          <p:nvPicPr>
            <p:cNvPr id="5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0972" y="2968111"/>
              <a:ext cx="5927741" cy="21166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66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3D7A99"/>
                    </a:outerShdw>
                  </a:effectLst>
                </a14:hiddenEffects>
              </a:ext>
            </a:extLst>
          </p:spPr>
        </p:pic>
        <p:grpSp>
          <p:nvGrpSpPr>
            <p:cNvPr id="6" name="Grupo 5"/>
            <p:cNvGrpSpPr/>
            <p:nvPr/>
          </p:nvGrpSpPr>
          <p:grpSpPr>
            <a:xfrm>
              <a:off x="2823088" y="5201178"/>
              <a:ext cx="1754532" cy="584775"/>
              <a:chOff x="2823088" y="5201178"/>
              <a:chExt cx="1754532" cy="584775"/>
            </a:xfrm>
          </p:grpSpPr>
          <p:pic>
            <p:nvPicPr>
              <p:cNvPr id="7" name="Imagem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23088" y="5281743"/>
                <a:ext cx="295275" cy="419100"/>
              </a:xfrm>
              <a:prstGeom prst="rect">
                <a:avLst/>
              </a:prstGeom>
            </p:spPr>
          </p:pic>
          <p:sp>
            <p:nvSpPr>
              <p:cNvPr id="8" name="CaixaDeTexto 7"/>
              <p:cNvSpPr txBox="1"/>
              <p:nvPr/>
            </p:nvSpPr>
            <p:spPr>
              <a:xfrm>
                <a:off x="3107346" y="5201178"/>
                <a:ext cx="147027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1600" dirty="0" smtClean="0"/>
                  <a:t>P – Previsto</a:t>
                </a:r>
              </a:p>
              <a:p>
                <a:r>
                  <a:rPr lang="pt-BR" sz="1600" dirty="0" smtClean="0"/>
                  <a:t>R – Realizado</a:t>
                </a:r>
                <a:endParaRPr lang="pt-BR" sz="16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600830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 sz="4000" dirty="0" smtClean="0"/>
              <a:t>POP - Procedimento </a:t>
            </a:r>
            <a:r>
              <a:rPr lang="pt-BR" altLang="pt-BR" sz="4000" dirty="0"/>
              <a:t>Operacional Padrão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8138"/>
            <a:ext cx="8382000" cy="2210862"/>
          </a:xfrm>
        </p:spPr>
        <p:txBody>
          <a:bodyPr rtlCol="0">
            <a:no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pt-BR" altLang="pt-BR" dirty="0"/>
              <a:t>É um documento que expressa o planejamento do trabalho repetitivo que deve ser executado </a:t>
            </a:r>
            <a:r>
              <a:rPr lang="pt-BR" altLang="pt-BR" dirty="0" smtClean="0"/>
              <a:t>para </a:t>
            </a:r>
            <a:r>
              <a:rPr lang="pt-BR" altLang="pt-BR" dirty="0"/>
              <a:t>o alcance de uma meta padrão;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pt-BR" altLang="pt-BR" dirty="0"/>
              <a:t>Tem como objetivo padronizar e minimizar a ocorrência de desvios na execução de tarefas fundamentais, para o funcionamento correto do processo;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pt-BR" altLang="pt-BR" dirty="0"/>
              <a:t>Aumenta-se a previsibilidade de seus resultados, minimizando as variações causadas por imperícia e adaptações aleatórias</a:t>
            </a:r>
            <a:r>
              <a:rPr lang="pt-BR" altLang="pt-BR" dirty="0" smtClean="0"/>
              <a:t>.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41784284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altLang="pt-BR"/>
              <a:t>Consolidando o Processo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mtClean="0"/>
              <a:t>Disseminação das informações:</a:t>
            </a:r>
          </a:p>
          <a:p>
            <a:pPr lvl="1">
              <a:lnSpc>
                <a:spcPct val="90000"/>
              </a:lnSpc>
            </a:pPr>
            <a:r>
              <a:rPr lang="pt-BR" altLang="pt-BR" smtClean="0"/>
              <a:t>Comunique todos os envolvidos;</a:t>
            </a:r>
          </a:p>
          <a:p>
            <a:pPr lvl="1">
              <a:lnSpc>
                <a:spcPct val="90000"/>
              </a:lnSpc>
            </a:pPr>
            <a:r>
              <a:rPr lang="pt-BR" altLang="pt-BR" smtClean="0"/>
              <a:t>Utilize comunicados, reuniões, seminários,  apresentações, normas, folhetos, revistas, intranet etc.</a:t>
            </a:r>
          </a:p>
          <a:p>
            <a:pPr>
              <a:lnSpc>
                <a:spcPct val="90000"/>
              </a:lnSpc>
            </a:pPr>
            <a:r>
              <a:rPr lang="pt-BR" altLang="pt-BR" smtClean="0"/>
              <a:t>Treinamento:</a:t>
            </a:r>
          </a:p>
          <a:p>
            <a:pPr lvl="1">
              <a:lnSpc>
                <a:spcPct val="90000"/>
              </a:lnSpc>
            </a:pPr>
            <a:r>
              <a:rPr lang="pt-BR" altLang="pt-BR" smtClean="0"/>
              <a:t>O envolvido com o novo processo deve ser treinado;</a:t>
            </a:r>
          </a:p>
          <a:p>
            <a:pPr lvl="1">
              <a:lnSpc>
                <a:spcPct val="90000"/>
              </a:lnSpc>
            </a:pPr>
            <a:r>
              <a:rPr lang="pt-BR" altLang="pt-BR" smtClean="0"/>
              <a:t>Só ponha em funcionamento quando os envolvidos estiverem seguros.</a:t>
            </a:r>
          </a:p>
        </p:txBody>
      </p:sp>
    </p:spTree>
    <p:extLst>
      <p:ext uri="{BB962C8B-B14F-4D97-AF65-F5344CB8AC3E}">
        <p14:creationId xmlns:p14="http://schemas.microsoft.com/office/powerpoint/2010/main" val="16390610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Governança Corporativa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97319" y="1124744"/>
            <a:ext cx="8126413" cy="4379168"/>
          </a:xfrm>
        </p:spPr>
        <p:txBody>
          <a:bodyPr>
            <a:normAutofit/>
          </a:bodyPr>
          <a:lstStyle/>
          <a:p>
            <a:r>
              <a:rPr lang="pt-BR" altLang="pt-BR" sz="3600" dirty="0"/>
              <a:t>É o conjunto de processos, costumes, políticas, leis e instituições que afetam o modo como uma empresa é administrada.</a:t>
            </a:r>
          </a:p>
          <a:p>
            <a:r>
              <a:rPr lang="pt-BR" altLang="pt-BR" sz="3600" dirty="0"/>
              <a:t>Inclui as </a:t>
            </a:r>
            <a:r>
              <a:rPr lang="pt-BR" altLang="pt-BR" sz="3600" b="1" dirty="0"/>
              <a:t>relações entre os envolvidos </a:t>
            </a:r>
            <a:r>
              <a:rPr lang="pt-BR" altLang="pt-BR" sz="3600" dirty="0"/>
              <a:t>e os </a:t>
            </a:r>
            <a:r>
              <a:rPr lang="pt-BR" altLang="pt-BR" sz="3600" b="1" dirty="0"/>
              <a:t>objetivos</a:t>
            </a:r>
            <a:r>
              <a:rPr lang="pt-BR" altLang="pt-BR" sz="3600" dirty="0"/>
              <a:t> para os quais a corporação é governada.</a:t>
            </a:r>
          </a:p>
        </p:txBody>
      </p:sp>
    </p:spTree>
    <p:extLst>
      <p:ext uri="{BB962C8B-B14F-4D97-AF65-F5344CB8AC3E}">
        <p14:creationId xmlns:p14="http://schemas.microsoft.com/office/powerpoint/2010/main" val="41967095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Principais grupos interessados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052736"/>
            <a:ext cx="7981950" cy="4235450"/>
          </a:xfrm>
        </p:spPr>
        <p:txBody>
          <a:bodyPr>
            <a:normAutofit/>
          </a:bodyPr>
          <a:lstStyle/>
          <a:p>
            <a:r>
              <a:rPr lang="pt-BR" altLang="pt-BR" sz="3600" dirty="0"/>
              <a:t>Externos</a:t>
            </a:r>
          </a:p>
          <a:p>
            <a:pPr lvl="1"/>
            <a:r>
              <a:rPr lang="pt-BR" altLang="pt-BR" sz="3200" dirty="0"/>
              <a:t>acionistas, cotistas, credores, o comércio, fornecedores, clientes e comunidades afetadas pelas atividades da corporação.</a:t>
            </a:r>
          </a:p>
          <a:p>
            <a:r>
              <a:rPr lang="pt-BR" altLang="pt-BR" sz="3600" dirty="0"/>
              <a:t>Internos</a:t>
            </a:r>
          </a:p>
          <a:p>
            <a:pPr lvl="1"/>
            <a:r>
              <a:rPr lang="pt-BR" altLang="pt-BR" sz="3200" dirty="0"/>
              <a:t>conselho de administração, executivos e demais empregados.</a:t>
            </a:r>
          </a:p>
        </p:txBody>
      </p:sp>
    </p:spTree>
    <p:extLst>
      <p:ext uri="{BB962C8B-B14F-4D97-AF65-F5344CB8AC3E}">
        <p14:creationId xmlns:p14="http://schemas.microsoft.com/office/powerpoint/2010/main" val="39332802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Principal objetivo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08793" y="1052736"/>
            <a:ext cx="8126413" cy="4306888"/>
          </a:xfrm>
        </p:spPr>
        <p:txBody>
          <a:bodyPr/>
          <a:lstStyle/>
          <a:p>
            <a:r>
              <a:rPr lang="pt-BR" altLang="pt-BR" sz="3200" dirty="0"/>
              <a:t>Recuperar e garantir a </a:t>
            </a:r>
            <a:r>
              <a:rPr lang="pt-BR" altLang="pt-BR" sz="3200" b="1" dirty="0"/>
              <a:t>confiabilidade</a:t>
            </a:r>
            <a:r>
              <a:rPr lang="pt-BR" altLang="pt-BR" sz="3200" dirty="0"/>
              <a:t> em uma determinada empresa para os seus acionistas, criando um </a:t>
            </a:r>
            <a:r>
              <a:rPr lang="pt-BR" altLang="pt-BR" sz="3200" b="1" dirty="0"/>
              <a:t>conjunto eficiente de mecanismos</a:t>
            </a:r>
            <a:r>
              <a:rPr lang="pt-BR" altLang="pt-BR" sz="3200" dirty="0"/>
              <a:t>, tanto de incentivos como de monitoramento, a fim de assegurar que o comportamento dos executivos esteja sempre alinhado com o interesse dos acionistas.</a:t>
            </a:r>
          </a:p>
        </p:txBody>
      </p:sp>
    </p:spTree>
    <p:extLst>
      <p:ext uri="{BB962C8B-B14F-4D97-AF65-F5344CB8AC3E}">
        <p14:creationId xmlns:p14="http://schemas.microsoft.com/office/powerpoint/2010/main" val="40562848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Governança de T.I.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60422" y="1124744"/>
            <a:ext cx="8126413" cy="4306888"/>
          </a:xfrm>
        </p:spPr>
        <p:txBody>
          <a:bodyPr/>
          <a:lstStyle/>
          <a:p>
            <a:r>
              <a:rPr lang="pt-BR" altLang="pt-BR" sz="3200" dirty="0"/>
              <a:t>Considerada uma das áreas mais críticas de uma Governança Corporativa.</a:t>
            </a:r>
          </a:p>
          <a:p>
            <a:r>
              <a:rPr lang="pt-BR" altLang="pt-BR" sz="3200" dirty="0"/>
              <a:t>Tem como principal motivador o alto grau de dependência dos Negócios em relação a TI.</a:t>
            </a:r>
          </a:p>
          <a:p>
            <a:r>
              <a:rPr lang="pt-BR" altLang="pt-BR" sz="3200" dirty="0"/>
              <a:t>É essencial a TI conhecer o modelo de negócio da empresa .</a:t>
            </a:r>
          </a:p>
        </p:txBody>
      </p:sp>
    </p:spTree>
    <p:extLst>
      <p:ext uri="{BB962C8B-B14F-4D97-AF65-F5344CB8AC3E}">
        <p14:creationId xmlns:p14="http://schemas.microsoft.com/office/powerpoint/2010/main" val="42535076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Outros motivadores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13117" y="1124744"/>
            <a:ext cx="7964412" cy="3627785"/>
          </a:xfrm>
        </p:spPr>
        <p:txBody>
          <a:bodyPr>
            <a:noAutofit/>
          </a:bodyPr>
          <a:lstStyle/>
          <a:p>
            <a:r>
              <a:rPr lang="pt-BR" altLang="pt-BR" dirty="0"/>
              <a:t>Necessidades de </a:t>
            </a:r>
            <a:r>
              <a:rPr lang="pt-BR" altLang="pt-BR" i="1" dirty="0"/>
              <a:t>compliance</a:t>
            </a:r>
            <a:r>
              <a:rPr lang="pt-BR" altLang="pt-BR" i="1" baseline="30000" dirty="0"/>
              <a:t>1</a:t>
            </a:r>
            <a:r>
              <a:rPr lang="pt-BR" altLang="pt-BR" i="1" dirty="0"/>
              <a:t> </a:t>
            </a:r>
            <a:r>
              <a:rPr lang="pt-BR" altLang="pt-BR" dirty="0"/>
              <a:t>e segurança da informação.</a:t>
            </a:r>
          </a:p>
          <a:p>
            <a:r>
              <a:rPr lang="pt-BR" altLang="pt-BR" dirty="0"/>
              <a:t>Para se tomar decisões é necessário que existam processos, controles, procedimentos e informação disponível. Quanto mais precisa for a informação, mais eficaz é a gestão de TI e alinhamento ao negócio.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03213" y="5085184"/>
            <a:ext cx="8459787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None/>
            </a:pPr>
            <a:r>
              <a:rPr lang="pt-BR" altLang="pt-BR" sz="1400" dirty="0">
                <a:hlinkClick r:id="rId2"/>
              </a:rPr>
              <a:t>[1]</a:t>
            </a:r>
            <a:r>
              <a:rPr lang="pt-BR" altLang="pt-BR" sz="1400" dirty="0"/>
              <a:t> Conjunto de disciplinas para fazer cumprir as normas legais e regulamentares, as políticas e as diretrizes estabelecidas para o negócio e para as atividades da instituição ou empresa, bem como evitar, detectar e tratar qualquer desvio ou inconformidade que possa ocorrer.</a:t>
            </a:r>
          </a:p>
        </p:txBody>
      </p:sp>
    </p:spTree>
    <p:extLst>
      <p:ext uri="{BB962C8B-B14F-4D97-AF65-F5344CB8AC3E}">
        <p14:creationId xmlns:p14="http://schemas.microsoft.com/office/powerpoint/2010/main" val="13529862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Qual o foco?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53252" y="1124744"/>
            <a:ext cx="8054975" cy="4306888"/>
          </a:xfrm>
        </p:spPr>
        <p:txBody>
          <a:bodyPr/>
          <a:lstStyle/>
          <a:p>
            <a:r>
              <a:rPr lang="pt-BR" altLang="pt-BR" sz="3600" dirty="0"/>
              <a:t>Quais decisões devem ser tomadas para garantir a gestão e o uso eficaz de TI?</a:t>
            </a:r>
          </a:p>
          <a:p>
            <a:r>
              <a:rPr lang="pt-BR" altLang="pt-BR" sz="3600" dirty="0"/>
              <a:t>Como essas decisões serão tomadas e monitoradas?</a:t>
            </a:r>
          </a:p>
          <a:p>
            <a:r>
              <a:rPr lang="pt-BR" altLang="pt-BR" sz="3600" dirty="0"/>
              <a:t>Quem deve tomar essas decisões? </a:t>
            </a:r>
          </a:p>
        </p:txBody>
      </p:sp>
    </p:spTree>
    <p:extLst>
      <p:ext uri="{BB962C8B-B14F-4D97-AF65-F5344CB8AC3E}">
        <p14:creationId xmlns:p14="http://schemas.microsoft.com/office/powerpoint/2010/main" val="37797654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316</TotalTime>
  <Words>1607</Words>
  <Application>Microsoft Office PowerPoint</Application>
  <PresentationFormat>Apresentação na tela (4:3)</PresentationFormat>
  <Paragraphs>180</Paragraphs>
  <Slides>36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36</vt:i4>
      </vt:variant>
    </vt:vector>
  </HeadingPairs>
  <TitlesOfParts>
    <vt:vector size="46" baseType="lpstr">
      <vt:lpstr>Batang</vt:lpstr>
      <vt:lpstr>굴림</vt:lpstr>
      <vt:lpstr>Arial</vt:lpstr>
      <vt:lpstr>Calibri</vt:lpstr>
      <vt:lpstr>Courier New</vt:lpstr>
      <vt:lpstr>Segoe</vt:lpstr>
      <vt:lpstr>Wingdings</vt:lpstr>
      <vt:lpstr>Tema FEUC</vt:lpstr>
      <vt:lpstr>Branco com fonte Courier para slides de código</vt:lpstr>
      <vt:lpstr>1_Branco com fonte Courier para slides de código</vt:lpstr>
      <vt:lpstr>PLANEJAMENTO ESTRATÉGICO DE TI</vt:lpstr>
      <vt:lpstr>Componentes dos SI</vt:lpstr>
      <vt:lpstr>Conhecimentos em S.I.</vt:lpstr>
      <vt:lpstr>Governança Corporativa</vt:lpstr>
      <vt:lpstr>Principais grupos interessados</vt:lpstr>
      <vt:lpstr>Principal objetivo</vt:lpstr>
      <vt:lpstr>Governança de T.I.</vt:lpstr>
      <vt:lpstr>Outros motivadores</vt:lpstr>
      <vt:lpstr>Qual o foco?</vt:lpstr>
      <vt:lpstr>Alinhando T.I. ao negócio</vt:lpstr>
      <vt:lpstr>Portfólio de T.I.</vt:lpstr>
      <vt:lpstr>Portfólio de T.I.</vt:lpstr>
      <vt:lpstr>Consequência de não possuir Portfólio</vt:lpstr>
      <vt:lpstr>Unidade ou Departamento de TI</vt:lpstr>
      <vt:lpstr>Unidade ou Departamento de TI</vt:lpstr>
      <vt:lpstr>Unidade ou Departamento de TI</vt:lpstr>
      <vt:lpstr>Processos</vt:lpstr>
      <vt:lpstr>Processos</vt:lpstr>
      <vt:lpstr>Classificando Processos</vt:lpstr>
      <vt:lpstr>Analisar Processos</vt:lpstr>
      <vt:lpstr>Componentes</vt:lpstr>
      <vt:lpstr>Resultados</vt:lpstr>
      <vt:lpstr>Processos Críticos</vt:lpstr>
      <vt:lpstr>Método de Análise e Melhoria de Processos (MAMP)</vt:lpstr>
      <vt:lpstr>MAMP - Etapas</vt:lpstr>
      <vt:lpstr>Mapeamento</vt:lpstr>
      <vt:lpstr>Indicadores Resultantes (outcomes)</vt:lpstr>
      <vt:lpstr>Indicadores Direcionadores (drivers)</vt:lpstr>
      <vt:lpstr>Problemas por Nível</vt:lpstr>
      <vt:lpstr>Problemas - Formas de Identificação</vt:lpstr>
      <vt:lpstr>Priorizando</vt:lpstr>
      <vt:lpstr>Ação de Correção ≠ Ação de Prevenção</vt:lpstr>
      <vt:lpstr>5W2H</vt:lpstr>
      <vt:lpstr>Cronograma</vt:lpstr>
      <vt:lpstr>POP - Procedimento Operacional Padrão</vt:lpstr>
      <vt:lpstr>Consolidando o Processo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Planejamento Estratégico de TI</dc:title>
  <dc:creator>Varajão</dc:creator>
  <cp:lastModifiedBy>varajao</cp:lastModifiedBy>
  <cp:revision>47</cp:revision>
  <dcterms:created xsi:type="dcterms:W3CDTF">2014-04-01T21:25:56Z</dcterms:created>
  <dcterms:modified xsi:type="dcterms:W3CDTF">2017-10-02T17:23:51Z</dcterms:modified>
</cp:coreProperties>
</file>