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19"/>
  </p:notesMasterIdLst>
  <p:sldIdLst>
    <p:sldId id="257" r:id="rId4"/>
    <p:sldId id="258" r:id="rId5"/>
    <p:sldId id="282" r:id="rId6"/>
    <p:sldId id="283" r:id="rId7"/>
    <p:sldId id="293" r:id="rId8"/>
    <p:sldId id="284" r:id="rId9"/>
    <p:sldId id="285" r:id="rId10"/>
    <p:sldId id="286" r:id="rId11"/>
    <p:sldId id="287" r:id="rId12"/>
    <p:sldId id="289" r:id="rId13"/>
    <p:sldId id="291" r:id="rId14"/>
    <p:sldId id="292" r:id="rId15"/>
    <p:sldId id="281" r:id="rId16"/>
    <p:sldId id="280" r:id="rId17"/>
    <p:sldId id="27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>
      <p:cViewPr varScale="1">
        <p:scale>
          <a:sx n="92" d="100"/>
          <a:sy n="92" d="100"/>
        </p:scale>
        <p:origin x="137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2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DCA30-2ED5-41C4-A072-F195EC56C9D7}" type="datetimeFigureOut">
              <a:rPr lang="en-US" smtClean="0"/>
              <a:t>2/24/2016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7E218-9473-4E4E-BA13-22C19D99876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2/24/2016 8:31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181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2/24/2016 8:31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89936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2/24/2016 8:31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91095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2/24/2016 8:31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23913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2/24/2016 8:31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53183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2/24/2016 8:31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3032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2/24/2016 8:31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1654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2/24/2016 8:31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25376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2/24/2016 8:32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07033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2/24/2016 8:32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63866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2/24/2016 8:33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34279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2/24/2016 8:34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02148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2/24/2016 8:31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78454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2/24/2016 8:40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93388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2/24/2016 8:39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1750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dirty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arajao.com.br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varajao@gmail.com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varajao.com.br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uc.br/index.php/graduacao-computacao-projeto-pedagogico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SISTEMAS DISTRIBUIDOS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Aula: 01</a:t>
            </a: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Acesso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191369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Caso não seja cadastrado no site </a:t>
            </a:r>
            <a:r>
              <a:rPr lang="pt-BR" dirty="0" smtClean="0">
                <a:solidFill>
                  <a:srgbClr val="FFFFFF"/>
                </a:solidFill>
                <a:hlinkClick r:id="rId3"/>
              </a:rPr>
              <a:t>varajao.com.br</a:t>
            </a:r>
            <a:r>
              <a:rPr lang="pt-BR" dirty="0" smtClean="0">
                <a:solidFill>
                  <a:srgbClr val="FFFFFF"/>
                </a:solidFill>
              </a:rPr>
              <a:t> siga os passos a seguir: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400" dirty="0">
                <a:solidFill>
                  <a:srgbClr val="FFFFFF"/>
                </a:solidFill>
              </a:rPr>
              <a:t>	</a:t>
            </a:r>
            <a:r>
              <a:rPr lang="pt-BR" sz="2400" dirty="0" smtClean="0">
                <a:solidFill>
                  <a:srgbClr val="FFFFFF"/>
                </a:solidFill>
              </a:rPr>
              <a:t>				1 - Entre no site;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400" dirty="0">
                <a:solidFill>
                  <a:srgbClr val="FFFFFF"/>
                </a:solidFill>
              </a:rPr>
              <a:t>	</a:t>
            </a:r>
            <a:r>
              <a:rPr lang="pt-BR" sz="2400" dirty="0" smtClean="0">
                <a:solidFill>
                  <a:srgbClr val="FFFFFF"/>
                </a:solidFill>
              </a:rPr>
              <a:t>				2 - Clique no menu (      );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400" dirty="0">
                <a:solidFill>
                  <a:srgbClr val="FFFFFF"/>
                </a:solidFill>
              </a:rPr>
              <a:t>	</a:t>
            </a:r>
            <a:r>
              <a:rPr lang="pt-BR" sz="2400" dirty="0" smtClean="0">
                <a:solidFill>
                  <a:srgbClr val="FFFFFF"/>
                </a:solidFill>
              </a:rPr>
              <a:t>				3 - Clique em Criar uma Conta;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576" y="2442398"/>
            <a:ext cx="4000500" cy="2352675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66631" y="3923053"/>
            <a:ext cx="3829050" cy="2276475"/>
          </a:xfrm>
          <a:prstGeom prst="rect">
            <a:avLst/>
          </a:prstGeom>
        </p:spPr>
      </p:pic>
      <p:sp>
        <p:nvSpPr>
          <p:cNvPr id="9" name="Seta dobrada 8"/>
          <p:cNvSpPr/>
          <p:nvPr/>
        </p:nvSpPr>
        <p:spPr bwMode="auto">
          <a:xfrm flipV="1">
            <a:off x="755576" y="2814516"/>
            <a:ext cx="3133100" cy="3395015"/>
          </a:xfrm>
          <a:prstGeom prst="bentArrow">
            <a:avLst>
              <a:gd name="adj1" fmla="val 11177"/>
              <a:gd name="adj2" fmla="val 16543"/>
              <a:gd name="adj3" fmla="val 25000"/>
              <a:gd name="adj4" fmla="val 43750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10" name="Retângulo de cantos arredondados 9"/>
          <p:cNvSpPr/>
          <p:nvPr/>
        </p:nvSpPr>
        <p:spPr bwMode="auto">
          <a:xfrm>
            <a:off x="683568" y="2387300"/>
            <a:ext cx="504056" cy="465636"/>
          </a:xfrm>
          <a:prstGeom prst="roundRect">
            <a:avLst/>
          </a:prstGeom>
          <a:noFill/>
          <a:ln>
            <a:prstDash val="sys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11" name="Retângulo de cantos arredondados 10"/>
          <p:cNvSpPr/>
          <p:nvPr/>
        </p:nvSpPr>
        <p:spPr bwMode="auto">
          <a:xfrm>
            <a:off x="3890884" y="5589239"/>
            <a:ext cx="897140" cy="144017"/>
          </a:xfrm>
          <a:prstGeom prst="roundRect">
            <a:avLst/>
          </a:prstGeom>
          <a:noFill/>
          <a:ln>
            <a:prstDash val="sys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52320" y="2814516"/>
            <a:ext cx="371475" cy="35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7803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Acesso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5157588" cy="4501745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Preencha os dados;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Entre com o código </a:t>
            </a:r>
            <a:r>
              <a:rPr lang="pt-BR" dirty="0" err="1" smtClean="0">
                <a:solidFill>
                  <a:srgbClr val="FFFFFF"/>
                </a:solidFill>
              </a:rPr>
              <a:t>captcha</a:t>
            </a:r>
            <a:r>
              <a:rPr lang="pt-BR" dirty="0" smtClean="0">
                <a:solidFill>
                  <a:srgbClr val="FFFFFF"/>
                </a:solidFill>
              </a:rPr>
              <a:t>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Clique em cadastrar;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Acesse seu e-mail e confirme a criação da conta</a:t>
            </a:r>
            <a:r>
              <a:rPr lang="pt-BR" dirty="0">
                <a:solidFill>
                  <a:srgbClr val="FFFFFF"/>
                </a:solidFill>
              </a:rPr>
              <a:t>;</a:t>
            </a:r>
            <a:endParaRPr lang="pt-BR" dirty="0" smtClean="0">
              <a:solidFill>
                <a:srgbClr val="FFFFFF"/>
              </a:solidFill>
            </a:endParaRP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Pronto! Depois que você fizer </a:t>
            </a:r>
            <a:r>
              <a:rPr lang="pt-BR" dirty="0" err="1" smtClean="0">
                <a:solidFill>
                  <a:srgbClr val="FFFFFF"/>
                </a:solidFill>
              </a:rPr>
              <a:t>login</a:t>
            </a:r>
            <a:r>
              <a:rPr lang="pt-BR" dirty="0" smtClean="0">
                <a:solidFill>
                  <a:srgbClr val="FFFFFF"/>
                </a:solidFill>
              </a:rPr>
              <a:t> no site terá acesso aos menus de disciplinas e downloads.</a:t>
            </a:r>
            <a:endParaRPr lang="pt-BR" dirty="0">
              <a:solidFill>
                <a:srgbClr val="FFFFFF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8588" y="147805"/>
            <a:ext cx="3552320" cy="6640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8054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Acesso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659190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>
                <a:solidFill>
                  <a:srgbClr val="FFFFFF"/>
                </a:solidFill>
              </a:rPr>
              <a:t>Caso tenha dificuldade com a criação de sua conta de acesso, faça contato com o seu professor no e-mail </a:t>
            </a:r>
            <a:r>
              <a:rPr lang="pt-BR" dirty="0">
                <a:solidFill>
                  <a:srgbClr val="FFFFFF"/>
                </a:solidFill>
                <a:hlinkClick r:id="rId3"/>
              </a:rPr>
              <a:t>varajao@gmail.com</a:t>
            </a:r>
            <a:r>
              <a:rPr lang="pt-BR" dirty="0">
                <a:solidFill>
                  <a:srgbClr val="FFFFFF"/>
                </a:solidFill>
              </a:rPr>
              <a:t> ou acesse o site </a:t>
            </a:r>
            <a:r>
              <a:rPr lang="pt-BR" dirty="0">
                <a:solidFill>
                  <a:srgbClr val="FFFFFF"/>
                </a:solidFill>
                <a:hlinkClick r:id="rId4"/>
              </a:rPr>
              <a:t>varajao.com.br</a:t>
            </a:r>
            <a:r>
              <a:rPr lang="pt-BR" dirty="0">
                <a:solidFill>
                  <a:srgbClr val="FFFFFF"/>
                </a:solidFill>
              </a:rPr>
              <a:t> e use o formulário de contato (indique matrícula, nome e seu e-mail, além de descrever o problema).</a:t>
            </a:r>
          </a:p>
        </p:txBody>
      </p:sp>
    </p:spTree>
    <p:extLst>
      <p:ext uri="{BB962C8B-B14F-4D97-AF65-F5344CB8AC3E}">
        <p14:creationId xmlns:p14="http://schemas.microsoft.com/office/powerpoint/2010/main" val="6764694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Conclusão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886397"/>
          </a:xfrm>
        </p:spPr>
        <p:txBody>
          <a:bodyPr/>
          <a:lstStyle/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sz="32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Fomos apresentados a disciplina de </a:t>
            </a:r>
            <a:r>
              <a:rPr lang="pt-BR" sz="32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Sistemas </a:t>
            </a:r>
            <a:r>
              <a:rPr lang="pt-BR" sz="3200" b="0" i="0" dirty="0" err="1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Distribuidos</a:t>
            </a:r>
            <a:r>
              <a:rPr lang="pt-BR" sz="32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.</a:t>
            </a:r>
            <a:endParaRPr lang="pt-BR" sz="3200" b="0" i="0" dirty="0" smtClean="0">
              <a:solidFill>
                <a:srgbClr val="FFFFFF"/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98378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Atividades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329595"/>
          </a:xfrm>
        </p:spPr>
        <p:txBody>
          <a:bodyPr/>
          <a:lstStyle/>
          <a:p>
            <a:pPr marL="393192" indent="-393192" defTabSz="914400">
              <a:spcBef>
                <a:spcPts val="0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Caso não tenha criado sua conta no site faça-o;</a:t>
            </a:r>
          </a:p>
          <a:p>
            <a:pPr marL="393192" indent="-393192" defTabSz="914400">
              <a:spcBef>
                <a:spcPts val="0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Faça download da apostila e demais materiais disponíveis para a disciplina.</a:t>
            </a:r>
          </a:p>
        </p:txBody>
      </p:sp>
    </p:spTree>
    <p:extLst>
      <p:ext uri="{BB962C8B-B14F-4D97-AF65-F5344CB8AC3E}">
        <p14:creationId xmlns:p14="http://schemas.microsoft.com/office/powerpoint/2010/main" val="39476181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Referências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659190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32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FEUC. </a:t>
            </a:r>
            <a:r>
              <a:rPr lang="pt-BR" sz="3200" b="0" i="1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Projeto Pedagógico do Curso de Bacharelado em Sistemas de Informação</a:t>
            </a:r>
            <a:r>
              <a:rPr lang="pt-BR" sz="32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. Rio de Janeiro, 2013. </a:t>
            </a:r>
            <a:r>
              <a:rPr lang="pt-BR" dirty="0" smtClean="0">
                <a:solidFill>
                  <a:srgbClr val="FFFFFF"/>
                </a:solidFill>
              </a:rPr>
              <a:t>Disponível </a:t>
            </a:r>
            <a:r>
              <a:rPr lang="pt-BR" dirty="0">
                <a:solidFill>
                  <a:srgbClr val="FFFFFF"/>
                </a:solidFill>
              </a:rPr>
              <a:t>em: </a:t>
            </a:r>
            <a:r>
              <a:rPr lang="pt-BR" dirty="0">
                <a:solidFill>
                  <a:srgbClr val="FFFFFF"/>
                </a:solidFill>
                <a:hlinkClick r:id="rId3"/>
              </a:rPr>
              <a:t>http://</a:t>
            </a:r>
            <a:r>
              <a:rPr lang="pt-BR" dirty="0" smtClean="0">
                <a:solidFill>
                  <a:srgbClr val="FFFFFF"/>
                </a:solidFill>
                <a:hlinkClick r:id="rId3"/>
              </a:rPr>
              <a:t>www.feuc.br/index.php/graduacao-computacao-projeto-pedagogico</a:t>
            </a:r>
            <a:r>
              <a:rPr lang="pt-BR" dirty="0" smtClean="0">
                <a:solidFill>
                  <a:srgbClr val="FFFFFF"/>
                </a:solidFill>
              </a:rPr>
              <a:t>. Acesso em dezembro/2015.</a:t>
            </a:r>
            <a:endParaRPr lang="pt-BR" sz="3200" b="0" i="0" dirty="0" smtClean="0">
              <a:solidFill>
                <a:srgbClr val="FFFFFF"/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17899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Conteúdo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385542"/>
          </a:xfrm>
        </p:spPr>
        <p:txBody>
          <a:bodyPr/>
          <a:lstStyle/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sz="32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Apresentação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Objetivos;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Ementário;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Metodologia;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Referências bibliográficas;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Avaliação;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Planejamento </a:t>
            </a:r>
            <a:r>
              <a:rPr lang="pt-BR" dirty="0">
                <a:solidFill>
                  <a:srgbClr val="FFFFFF"/>
                </a:solidFill>
              </a:rPr>
              <a:t>de </a:t>
            </a:r>
            <a:r>
              <a:rPr lang="pt-BR" dirty="0" smtClean="0">
                <a:solidFill>
                  <a:srgbClr val="FFFFFF"/>
                </a:solidFill>
              </a:rPr>
              <a:t>aulas.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Apresentação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648178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>
                <a:solidFill>
                  <a:srgbClr val="FFFFFF"/>
                </a:solidFill>
              </a:rPr>
              <a:t>Objetivos: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Fornecer uma base sólida em sistemas distribuídos, possibilitando que o aluno tenha a base para entender trabalhos técnicos na área e possa vir a pesquisar mais sobre ela. Apresentar aspectos relacionados ao uso de múltiplos recursos computacionais fracamente acoplados para o processamento paralelo e como solução para aplicações distribuídas.</a:t>
            </a:r>
            <a:endParaRPr lang="pt-B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0935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Apresentação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2484783"/>
          </a:xfrm>
        </p:spPr>
        <p:txBody>
          <a:bodyPr/>
          <a:lstStyle/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Ementário: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000" dirty="0"/>
              <a:t>Conceitos Fundamentais de Sistemas Distribuídos; Paradigmas de Sistemas Distribuídos; Comunicação e Sincronização em Sistemas Distribuídos; Modelos e Arquitetura de Sistemas Distribuídos; Conceitos de Middleware; Redes P2P: conceitos básicos, arquiteturas, aplicações; Introdução a Grades Computacionais; Tecnologias de Middleware Tradicionais; Impactos dos sistemas distribuídos nos custos, espaço e consumo de energia.</a:t>
            </a:r>
            <a:endParaRPr lang="pt-BR" sz="1900" i="0" dirty="0" smtClean="0">
              <a:solidFill>
                <a:srgbClr val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4010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Apresentação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872581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Metodologia: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Aulas expositivas, exercícios teóricos, prática com base em estudos de caso, trabalhos em grupo, apresentação de slides e diagramas, pesquisas e exercícios em laboratório de informática com sistemas operacionais e ferramentas de virtualização e controle.</a:t>
            </a:r>
            <a:endParaRPr lang="pt-BR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5089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Apresentação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515082"/>
          </a:xfrm>
        </p:spPr>
        <p:txBody>
          <a:bodyPr/>
          <a:lstStyle/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Referências:</a:t>
            </a:r>
          </a:p>
          <a:p>
            <a:pPr lvl="1"/>
            <a:r>
              <a:rPr lang="pt-BR" sz="1800" dirty="0"/>
              <a:t>MACHADO, F.B, MAIA, L.P. Arquitetura de sistemas operacionais. 5.ed. Rio de Janeiro: LTC, 2013. </a:t>
            </a:r>
          </a:p>
          <a:p>
            <a:pPr lvl="1"/>
            <a:r>
              <a:rPr lang="pt-BR" sz="1800" dirty="0"/>
              <a:t>STEEN, </a:t>
            </a:r>
            <a:r>
              <a:rPr lang="pt-BR" sz="1800" dirty="0" err="1"/>
              <a:t>Maarten</a:t>
            </a:r>
            <a:r>
              <a:rPr lang="pt-BR" sz="1800" dirty="0"/>
              <a:t> Van; TANENBAUM, Andrew S. Sistemas distribuídos. 2.ed. São Paulo: Pearson, 2012. Disponível em: http://feuc.bv3.digitalpages.com.br/ </a:t>
            </a:r>
            <a:r>
              <a:rPr lang="pt-BR" sz="1800" dirty="0" err="1"/>
              <a:t>users</a:t>
            </a:r>
            <a:r>
              <a:rPr lang="pt-BR" sz="1800" dirty="0"/>
              <a:t>/</a:t>
            </a:r>
            <a:r>
              <a:rPr lang="pt-BR" sz="1800" dirty="0" err="1"/>
              <a:t>publications</a:t>
            </a:r>
            <a:r>
              <a:rPr lang="pt-BR" sz="1800" dirty="0"/>
              <a:t>/9788576051428 (Biblioteca Virtual da FEUC</a:t>
            </a:r>
            <a:r>
              <a:rPr lang="pt-BR" sz="1800" dirty="0" smtClean="0"/>
              <a:t>)</a:t>
            </a:r>
            <a:endParaRPr lang="pt-BR" sz="1800" dirty="0"/>
          </a:p>
          <a:p>
            <a:pPr lvl="1"/>
            <a:r>
              <a:rPr lang="pt-BR" sz="1800" dirty="0"/>
              <a:t>SILBERSCHATZ, </a:t>
            </a:r>
            <a:r>
              <a:rPr lang="pt-BR" sz="1800" dirty="0" err="1"/>
              <a:t>Galvin</a:t>
            </a:r>
            <a:r>
              <a:rPr lang="pt-BR" sz="1800" dirty="0"/>
              <a:t> </a:t>
            </a:r>
            <a:r>
              <a:rPr lang="pt-BR" sz="1800" dirty="0" err="1"/>
              <a:t>Gaine</a:t>
            </a:r>
            <a:r>
              <a:rPr lang="pt-BR" sz="1800" dirty="0"/>
              <a:t>. Fundamentos de sistemas operacionais. 8. Ed. Rio de Janeiro: LTC, 2010</a:t>
            </a:r>
            <a:r>
              <a:rPr lang="pt-BR" sz="1800" dirty="0" smtClean="0"/>
              <a:t>.</a:t>
            </a:r>
          </a:p>
          <a:p>
            <a:pPr lvl="1"/>
            <a:r>
              <a:rPr lang="pt-BR" sz="1800" dirty="0"/>
              <a:t>ANDREWS, G. R., </a:t>
            </a:r>
            <a:r>
              <a:rPr lang="pt-BR" sz="1800" dirty="0" err="1"/>
              <a:t>Fundations</a:t>
            </a:r>
            <a:r>
              <a:rPr lang="pt-BR" sz="1800" dirty="0"/>
              <a:t> </a:t>
            </a:r>
            <a:r>
              <a:rPr lang="pt-BR" sz="1800" dirty="0" err="1"/>
              <a:t>of</a:t>
            </a:r>
            <a:r>
              <a:rPr lang="pt-BR" sz="1800" dirty="0"/>
              <a:t> </a:t>
            </a:r>
            <a:r>
              <a:rPr lang="pt-BR" sz="1800" dirty="0" err="1"/>
              <a:t>Multithreaded</a:t>
            </a:r>
            <a:r>
              <a:rPr lang="pt-BR" sz="1800" dirty="0"/>
              <a:t>, </a:t>
            </a:r>
            <a:r>
              <a:rPr lang="pt-BR" sz="1800" dirty="0" err="1"/>
              <a:t>Parallel</a:t>
            </a:r>
            <a:r>
              <a:rPr lang="pt-BR" sz="1800" dirty="0"/>
              <a:t>, </a:t>
            </a:r>
            <a:r>
              <a:rPr lang="pt-BR" sz="1800" dirty="0" err="1"/>
              <a:t>and</a:t>
            </a:r>
            <a:r>
              <a:rPr lang="pt-BR" sz="1800" dirty="0"/>
              <a:t> </a:t>
            </a:r>
            <a:r>
              <a:rPr lang="pt-BR" sz="1800" dirty="0" err="1"/>
              <a:t>Distributed</a:t>
            </a:r>
            <a:r>
              <a:rPr lang="pt-BR" sz="1800" dirty="0"/>
              <a:t> </a:t>
            </a:r>
            <a:r>
              <a:rPr lang="pt-BR" sz="1800" dirty="0" err="1"/>
              <a:t>Programming</a:t>
            </a:r>
            <a:r>
              <a:rPr lang="pt-BR" sz="1800" dirty="0"/>
              <a:t>. London: </a:t>
            </a:r>
            <a:r>
              <a:rPr lang="pt-BR" sz="1800" dirty="0" err="1"/>
              <a:t>Addison</a:t>
            </a:r>
            <a:r>
              <a:rPr lang="pt-BR" sz="1800" dirty="0"/>
              <a:t> Wesley </a:t>
            </a:r>
            <a:r>
              <a:rPr lang="pt-BR" sz="1800" dirty="0" err="1"/>
              <a:t>International</a:t>
            </a:r>
            <a:r>
              <a:rPr lang="pt-BR" sz="1800" dirty="0"/>
              <a:t>, 2009</a:t>
            </a:r>
            <a:r>
              <a:rPr lang="pt-BR" sz="1800" dirty="0" smtClean="0"/>
              <a:t>.</a:t>
            </a:r>
            <a:endParaRPr lang="pt-BR" sz="1800" dirty="0"/>
          </a:p>
          <a:p>
            <a:pPr lvl="1"/>
            <a:r>
              <a:rPr lang="pt-BR" sz="1800" dirty="0"/>
              <a:t>DEITEL, H. M., DEITEL, P. J., CHOFINES, D. R. Sistemas Operacionais. 3.ed. São Paulo: Pearson, 2010. Disponível em: http://feuc.bv3.digitalpages.com.br/ </a:t>
            </a:r>
            <a:r>
              <a:rPr lang="pt-BR" sz="1800" dirty="0" err="1"/>
              <a:t>users</a:t>
            </a:r>
            <a:r>
              <a:rPr lang="pt-BR" sz="1800" dirty="0"/>
              <a:t>/</a:t>
            </a:r>
            <a:r>
              <a:rPr lang="pt-BR" sz="1800" dirty="0" err="1"/>
              <a:t>publications</a:t>
            </a:r>
            <a:r>
              <a:rPr lang="pt-BR" sz="1800" dirty="0"/>
              <a:t>/9788576050117/</a:t>
            </a:r>
            <a:r>
              <a:rPr lang="pt-BR" sz="1800" dirty="0" err="1"/>
              <a:t>pages</a:t>
            </a:r>
            <a:r>
              <a:rPr lang="pt-BR" sz="1800" dirty="0"/>
              <a:t>/_1 (Biblioteca Digital da FEUC</a:t>
            </a:r>
            <a:r>
              <a:rPr lang="pt-BR" sz="1800" dirty="0" smtClean="0"/>
              <a:t>)</a:t>
            </a:r>
            <a:endParaRPr lang="pt-BR" sz="1800" dirty="0"/>
          </a:p>
          <a:p>
            <a:pPr lvl="1"/>
            <a:r>
              <a:rPr lang="pt-BR" sz="1800" dirty="0"/>
              <a:t>TANENBAUM, A. S. Sistemas operacionais modernos. 3.ed. São Paulo, 2006. Disponível em: http://feuc.bv3.digitalpages.com.br/users/publications/ 9788576052371/</a:t>
            </a:r>
            <a:r>
              <a:rPr lang="pt-BR" sz="1800" dirty="0" err="1"/>
              <a:t>pages</a:t>
            </a:r>
            <a:r>
              <a:rPr lang="pt-BR" sz="1800" dirty="0"/>
              <a:t>/_1 (Biblioteca Virtual da FEUC)</a:t>
            </a:r>
            <a:endParaRPr lang="pt-BR" sz="1800" b="0" i="0" dirty="0" smtClean="0">
              <a:solidFill>
                <a:srgbClr val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1341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Apresentação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423980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Avaliação:</a:t>
            </a:r>
            <a:endParaRPr lang="pt-BR" dirty="0">
              <a:solidFill>
                <a:srgbClr val="FFFFFF"/>
              </a:solidFill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Prova;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Prova</a:t>
            </a:r>
            <a:r>
              <a:rPr lang="pt-BR" dirty="0">
                <a:solidFill>
                  <a:srgbClr val="FFFFFF"/>
                </a:solidFill>
              </a:rPr>
              <a:t>.</a:t>
            </a:r>
            <a:endParaRPr lang="pt-BR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5578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Apresentação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5821081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Planejamento das Aulas: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>
                <a:solidFill>
                  <a:srgbClr val="FFFFFF"/>
                </a:solidFill>
              </a:rPr>
              <a:t>01 - </a:t>
            </a:r>
            <a:r>
              <a:rPr lang="pt-BR" sz="2200" dirty="0" smtClean="0">
                <a:solidFill>
                  <a:srgbClr val="FFFFFF"/>
                </a:solidFill>
              </a:rPr>
              <a:t>Apresentação;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>
                <a:solidFill>
                  <a:srgbClr val="FFFFFF"/>
                </a:solidFill>
              </a:rPr>
              <a:t>02 - CARNAVAL</a:t>
            </a:r>
            <a:r>
              <a:rPr lang="pt-BR" sz="2200" dirty="0" smtClean="0">
                <a:solidFill>
                  <a:srgbClr val="FFFFFF"/>
                </a:solidFill>
              </a:rPr>
              <a:t>;</a:t>
            </a:r>
            <a:endParaRPr lang="pt-BR" sz="2200" dirty="0">
              <a:solidFill>
                <a:srgbClr val="FFFFFF"/>
              </a:solidFill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>
                <a:solidFill>
                  <a:srgbClr val="FFFFFF"/>
                </a:solidFill>
              </a:rPr>
              <a:t>03 </a:t>
            </a:r>
            <a:r>
              <a:rPr lang="pt-BR" sz="2200" dirty="0">
                <a:solidFill>
                  <a:srgbClr val="FFFFFF"/>
                </a:solidFill>
              </a:rPr>
              <a:t>- </a:t>
            </a:r>
            <a:r>
              <a:rPr lang="pt-BR" sz="2200" dirty="0" smtClean="0">
                <a:solidFill>
                  <a:srgbClr val="FFFFFF"/>
                </a:solidFill>
              </a:rPr>
              <a:t>Informação e acesso via redes;</a:t>
            </a:r>
            <a:endParaRPr lang="pt-BR" sz="2200" dirty="0">
              <a:solidFill>
                <a:srgbClr val="FFFFFF"/>
              </a:solidFill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>
                <a:solidFill>
                  <a:srgbClr val="FFFFFF"/>
                </a:solidFill>
              </a:rPr>
              <a:t>04 </a:t>
            </a:r>
            <a:r>
              <a:rPr lang="pt-BR" sz="2200" dirty="0">
                <a:solidFill>
                  <a:srgbClr val="FFFFFF"/>
                </a:solidFill>
              </a:rPr>
              <a:t>- Redes</a:t>
            </a:r>
            <a:r>
              <a:rPr lang="pt-BR" sz="2200" dirty="0" smtClean="0">
                <a:solidFill>
                  <a:srgbClr val="FFFFFF"/>
                </a:solidFill>
              </a:rPr>
              <a:t>, Serviços, Redundância;</a:t>
            </a:r>
            <a:endParaRPr lang="pt-BR" sz="2200" dirty="0">
              <a:solidFill>
                <a:srgbClr val="FFFFFF"/>
              </a:solidFill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>
                <a:solidFill>
                  <a:srgbClr val="FFFFFF"/>
                </a:solidFill>
              </a:rPr>
              <a:t>05 </a:t>
            </a:r>
            <a:r>
              <a:rPr lang="pt-BR" sz="2200" dirty="0">
                <a:solidFill>
                  <a:srgbClr val="FFFFFF"/>
                </a:solidFill>
              </a:rPr>
              <a:t>- Tolerância </a:t>
            </a:r>
            <a:r>
              <a:rPr lang="pt-BR" sz="2200" dirty="0" smtClean="0">
                <a:solidFill>
                  <a:srgbClr val="FFFFFF"/>
                </a:solidFill>
              </a:rPr>
              <a:t>a falhas, recuperação e disponibilidade;</a:t>
            </a:r>
            <a:endParaRPr lang="pt-BR" sz="2200" dirty="0">
              <a:solidFill>
                <a:srgbClr val="FFFFFF"/>
              </a:solidFill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>
                <a:solidFill>
                  <a:srgbClr val="FFFFFF"/>
                </a:solidFill>
              </a:rPr>
              <a:t>06 </a:t>
            </a:r>
            <a:r>
              <a:rPr lang="pt-BR" sz="2200" dirty="0" smtClean="0">
                <a:solidFill>
                  <a:srgbClr val="FFFFFF"/>
                </a:solidFill>
              </a:rPr>
              <a:t>- Sistemas Centralizados;</a:t>
            </a:r>
            <a:endParaRPr lang="pt-BR" sz="2200" dirty="0">
              <a:solidFill>
                <a:srgbClr val="FFFFFF"/>
              </a:solidFill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>
                <a:solidFill>
                  <a:srgbClr val="FFFFFF"/>
                </a:solidFill>
              </a:rPr>
              <a:t>07 </a:t>
            </a:r>
            <a:r>
              <a:rPr lang="pt-BR" sz="2200" dirty="0" smtClean="0">
                <a:solidFill>
                  <a:srgbClr val="FFFFFF"/>
                </a:solidFill>
              </a:rPr>
              <a:t>- Sistemas Distribuídos;</a:t>
            </a:r>
            <a:endParaRPr lang="pt-BR" sz="2200" dirty="0">
              <a:solidFill>
                <a:srgbClr val="FFFFFF"/>
              </a:solidFill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>
                <a:solidFill>
                  <a:srgbClr val="FFFFFF"/>
                </a:solidFill>
              </a:rPr>
              <a:t>08 </a:t>
            </a:r>
            <a:r>
              <a:rPr lang="pt-BR" sz="2200" dirty="0" smtClean="0">
                <a:solidFill>
                  <a:srgbClr val="FFFFFF"/>
                </a:solidFill>
              </a:rPr>
              <a:t>- Comunicação e sincronização;</a:t>
            </a:r>
            <a:endParaRPr lang="pt-BR" sz="2200" dirty="0">
              <a:solidFill>
                <a:srgbClr val="FFFFFF"/>
              </a:solidFill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>
                <a:solidFill>
                  <a:srgbClr val="FFFFFF"/>
                </a:solidFill>
              </a:rPr>
              <a:t>09 </a:t>
            </a:r>
            <a:r>
              <a:rPr lang="pt-BR" sz="2200" dirty="0">
                <a:solidFill>
                  <a:srgbClr val="FFFFFF"/>
                </a:solidFill>
              </a:rPr>
              <a:t>- Comunicação e sincronização;</a:t>
            </a:r>
            <a:endParaRPr lang="pt-BR" sz="2200" dirty="0" smtClean="0">
              <a:solidFill>
                <a:srgbClr val="FFFFFF"/>
              </a:solidFill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>
                <a:solidFill>
                  <a:srgbClr val="FFFFFF"/>
                </a:solidFill>
              </a:rPr>
              <a:t>10 </a:t>
            </a:r>
            <a:r>
              <a:rPr lang="pt-BR" sz="2200" dirty="0">
                <a:solidFill>
                  <a:srgbClr val="FFFFFF"/>
                </a:solidFill>
              </a:rPr>
              <a:t>- Middleware;</a:t>
            </a:r>
            <a:endParaRPr lang="pt-BR" sz="2200" dirty="0">
              <a:solidFill>
                <a:srgbClr val="FFFFFF"/>
              </a:solidFill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>
                <a:solidFill>
                  <a:srgbClr val="FFFFFF"/>
                </a:solidFill>
              </a:rPr>
              <a:t>11 </a:t>
            </a:r>
            <a:r>
              <a:rPr lang="pt-BR" sz="2200" dirty="0">
                <a:solidFill>
                  <a:srgbClr val="FFFFFF"/>
                </a:solidFill>
              </a:rPr>
              <a:t>- Redes P2P;</a:t>
            </a:r>
            <a:endParaRPr lang="pt-BR" sz="2200" dirty="0">
              <a:solidFill>
                <a:srgbClr val="FFFFFF"/>
              </a:solidFill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>
                <a:solidFill>
                  <a:srgbClr val="FFFFFF"/>
                </a:solidFill>
              </a:rPr>
              <a:t>12 - </a:t>
            </a:r>
            <a:r>
              <a:rPr lang="pt-BR" sz="2200" dirty="0" smtClean="0">
                <a:solidFill>
                  <a:srgbClr val="FFFFFF"/>
                </a:solidFill>
              </a:rPr>
              <a:t>Revisão;</a:t>
            </a:r>
            <a:endParaRPr lang="pt-BR" sz="2200" dirty="0">
              <a:solidFill>
                <a:srgbClr val="FFFFFF"/>
              </a:solidFill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endParaRPr lang="pt-B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3762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Apresentação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923399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Planejamento das Aulas: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 smtClean="0">
                <a:solidFill>
                  <a:srgbClr val="FFFFFF"/>
                </a:solidFill>
              </a:rPr>
              <a:t>13 </a:t>
            </a:r>
            <a:r>
              <a:rPr lang="pt-BR" sz="2200" dirty="0">
                <a:solidFill>
                  <a:srgbClr val="FFFFFF"/>
                </a:solidFill>
              </a:rPr>
              <a:t>- 1ª </a:t>
            </a:r>
            <a:r>
              <a:rPr lang="pt-BR" sz="2200" dirty="0" smtClean="0">
                <a:solidFill>
                  <a:srgbClr val="FFFFFF"/>
                </a:solidFill>
              </a:rPr>
              <a:t>AVALIAÇÃO;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 smtClean="0">
                <a:solidFill>
                  <a:srgbClr val="FFFFFF"/>
                </a:solidFill>
              </a:rPr>
              <a:t>14 - </a:t>
            </a:r>
            <a:r>
              <a:rPr lang="pt-BR" sz="2200" dirty="0" smtClean="0">
                <a:solidFill>
                  <a:srgbClr val="FFFFFF"/>
                </a:solidFill>
              </a:rPr>
              <a:t>Virtualização;</a:t>
            </a:r>
            <a:endParaRPr lang="pt-BR" sz="2200" dirty="0" smtClean="0">
              <a:solidFill>
                <a:srgbClr val="FFFFFF"/>
              </a:solidFill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 smtClean="0">
                <a:solidFill>
                  <a:srgbClr val="FFFFFF"/>
                </a:solidFill>
              </a:rPr>
              <a:t>15 - </a:t>
            </a:r>
            <a:r>
              <a:rPr lang="pt-BR" sz="2200" dirty="0">
                <a:solidFill>
                  <a:srgbClr val="FFFFFF"/>
                </a:solidFill>
              </a:rPr>
              <a:t>Virtualização;</a:t>
            </a:r>
            <a:endParaRPr lang="pt-BR" sz="2200" dirty="0" smtClean="0">
              <a:solidFill>
                <a:srgbClr val="FFFFFF"/>
              </a:solidFill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 smtClean="0">
                <a:solidFill>
                  <a:srgbClr val="FFFFFF"/>
                </a:solidFill>
              </a:rPr>
              <a:t>16 </a:t>
            </a:r>
            <a:r>
              <a:rPr lang="pt-BR" sz="2200" dirty="0" smtClean="0">
                <a:solidFill>
                  <a:srgbClr val="FFFFFF"/>
                </a:solidFill>
              </a:rPr>
              <a:t>- </a:t>
            </a:r>
            <a:r>
              <a:rPr lang="pt-BR" sz="2200" dirty="0" err="1" smtClean="0">
                <a:solidFill>
                  <a:srgbClr val="FFFFFF"/>
                </a:solidFill>
              </a:rPr>
              <a:t>Cloud</a:t>
            </a:r>
            <a:r>
              <a:rPr lang="pt-BR" sz="2200" dirty="0" smtClean="0">
                <a:solidFill>
                  <a:srgbClr val="FFFFFF"/>
                </a:solidFill>
              </a:rPr>
              <a:t> </a:t>
            </a:r>
            <a:r>
              <a:rPr lang="pt-BR" sz="2200" dirty="0" err="1" smtClean="0">
                <a:solidFill>
                  <a:srgbClr val="FFFFFF"/>
                </a:solidFill>
              </a:rPr>
              <a:t>Computing</a:t>
            </a:r>
            <a:r>
              <a:rPr lang="pt-BR" sz="2200" dirty="0" smtClean="0">
                <a:solidFill>
                  <a:srgbClr val="FFFFFF"/>
                </a:solidFill>
              </a:rPr>
              <a:t>;</a:t>
            </a:r>
            <a:endParaRPr lang="pt-BR" sz="2200" dirty="0" smtClean="0">
              <a:solidFill>
                <a:srgbClr val="FFFFFF"/>
              </a:solidFill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 smtClean="0">
                <a:solidFill>
                  <a:srgbClr val="FFFFFF"/>
                </a:solidFill>
              </a:rPr>
              <a:t>17 </a:t>
            </a:r>
            <a:r>
              <a:rPr lang="pt-BR" sz="2200" dirty="0" smtClean="0">
                <a:solidFill>
                  <a:srgbClr val="FFFFFF"/>
                </a:solidFill>
              </a:rPr>
              <a:t>- Cluster: balanceamento;</a:t>
            </a:r>
            <a:endParaRPr lang="pt-BR" sz="2200" dirty="0" smtClean="0">
              <a:solidFill>
                <a:srgbClr val="FFFFFF"/>
              </a:solidFill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 smtClean="0">
                <a:solidFill>
                  <a:srgbClr val="FFFFFF"/>
                </a:solidFill>
              </a:rPr>
              <a:t>18 </a:t>
            </a:r>
            <a:r>
              <a:rPr lang="pt-BR" sz="2200" dirty="0" smtClean="0">
                <a:solidFill>
                  <a:srgbClr val="FFFFFF"/>
                </a:solidFill>
              </a:rPr>
              <a:t>- Cluster: disponibilidade e desempenho;</a:t>
            </a:r>
            <a:endParaRPr lang="pt-BR" sz="2200" dirty="0">
              <a:solidFill>
                <a:srgbClr val="FFFFFF"/>
              </a:solidFill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 smtClean="0">
                <a:solidFill>
                  <a:srgbClr val="FFFFFF"/>
                </a:solidFill>
              </a:rPr>
              <a:t>19 </a:t>
            </a:r>
            <a:r>
              <a:rPr lang="pt-BR" sz="2200" dirty="0" smtClean="0">
                <a:solidFill>
                  <a:srgbClr val="FFFFFF"/>
                </a:solidFill>
              </a:rPr>
              <a:t>- Cluster: benefícios;</a:t>
            </a:r>
            <a:endParaRPr lang="pt-BR" sz="2200" dirty="0">
              <a:solidFill>
                <a:srgbClr val="FFFFFF"/>
              </a:solidFill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 smtClean="0">
                <a:solidFill>
                  <a:srgbClr val="FFFFFF"/>
                </a:solidFill>
              </a:rPr>
              <a:t>20 - </a:t>
            </a:r>
            <a:r>
              <a:rPr lang="pt-BR" sz="2200" dirty="0" smtClean="0">
                <a:solidFill>
                  <a:srgbClr val="FFFFFF"/>
                </a:solidFill>
              </a:rPr>
              <a:t>Grid;</a:t>
            </a:r>
            <a:endParaRPr lang="pt-BR" sz="2200" dirty="0" smtClean="0">
              <a:solidFill>
                <a:srgbClr val="FFFFFF"/>
              </a:solidFill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 smtClean="0">
                <a:solidFill>
                  <a:srgbClr val="FFFFFF"/>
                </a:solidFill>
              </a:rPr>
              <a:t>21 </a:t>
            </a:r>
            <a:r>
              <a:rPr lang="pt-BR" sz="2200" dirty="0">
                <a:solidFill>
                  <a:srgbClr val="FFFFFF"/>
                </a:solidFill>
              </a:rPr>
              <a:t>- 2ª </a:t>
            </a:r>
            <a:r>
              <a:rPr lang="pt-BR" sz="2200" dirty="0" smtClean="0">
                <a:solidFill>
                  <a:srgbClr val="FFFFFF"/>
                </a:solidFill>
              </a:rPr>
              <a:t>AVALIAÇÃO.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 smtClean="0">
                <a:solidFill>
                  <a:srgbClr val="FFFFFF"/>
                </a:solidFill>
              </a:rPr>
              <a:t>22 </a:t>
            </a:r>
            <a:r>
              <a:rPr lang="pt-BR" sz="2200" dirty="0">
                <a:solidFill>
                  <a:srgbClr val="FFFFFF"/>
                </a:solidFill>
              </a:rPr>
              <a:t>- REVISÃO </a:t>
            </a:r>
            <a:r>
              <a:rPr lang="pt-BR" sz="2200" dirty="0" smtClean="0">
                <a:solidFill>
                  <a:srgbClr val="FFFFFF"/>
                </a:solidFill>
              </a:rPr>
              <a:t>GERAL.</a:t>
            </a:r>
            <a:endParaRPr lang="pt-BR" sz="2200" dirty="0">
              <a:solidFill>
                <a:srgbClr val="FFFFFF"/>
              </a:solidFill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 smtClean="0">
                <a:solidFill>
                  <a:srgbClr val="FFFFFF"/>
                </a:solidFill>
              </a:rPr>
              <a:t>23 </a:t>
            </a:r>
            <a:r>
              <a:rPr lang="pt-BR" sz="2200" dirty="0">
                <a:solidFill>
                  <a:srgbClr val="FFFFFF"/>
                </a:solidFill>
              </a:rPr>
              <a:t>- 3ª </a:t>
            </a:r>
            <a:r>
              <a:rPr lang="pt-BR" sz="2200" dirty="0" smtClean="0">
                <a:solidFill>
                  <a:srgbClr val="FFFFFF"/>
                </a:solidFill>
              </a:rPr>
              <a:t>AVALIAÇÃO.</a:t>
            </a:r>
            <a:endParaRPr lang="pt-BR" sz="2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890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-00134_MS_Qwest_template_Sego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8D45093-9C65-46FB-9332-B88902DC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Amostra de slides de apresentação (Design azul com borda de nuvem branca)</Template>
  <TotalTime>219</TotalTime>
  <Words>2338</Words>
  <Application>Microsoft Office PowerPoint</Application>
  <PresentationFormat>Apresentação na tela (4:3)</PresentationFormat>
  <Paragraphs>139</Paragraphs>
  <Slides>15</Slides>
  <Notes>15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Courier New</vt:lpstr>
      <vt:lpstr>Segoe</vt:lpstr>
      <vt:lpstr>Wingdings</vt:lpstr>
      <vt:lpstr>7-00134_MS_Qwest_template_Segoe</vt:lpstr>
      <vt:lpstr>Branco com fonte Courier para slides de código</vt:lpstr>
      <vt:lpstr>SISTEMAS DISTRIBUIDOS</vt:lpstr>
      <vt:lpstr>Conteúdo</vt:lpstr>
      <vt:lpstr>Apresentação</vt:lpstr>
      <vt:lpstr>Apresentação</vt:lpstr>
      <vt:lpstr>Apresentação</vt:lpstr>
      <vt:lpstr>Apresentação</vt:lpstr>
      <vt:lpstr>Apresentação</vt:lpstr>
      <vt:lpstr>Apresentação</vt:lpstr>
      <vt:lpstr>Apresentação</vt:lpstr>
      <vt:lpstr>Acesso</vt:lpstr>
      <vt:lpstr>Acesso</vt:lpstr>
      <vt:lpstr>Acesso</vt:lpstr>
      <vt:lpstr>Conclusão</vt:lpstr>
      <vt:lpstr>Atividades</vt:lpstr>
      <vt:lpstr>Referências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Sistemas Distribuidos</dc:title>
  <dc:creator>varajao</dc:creator>
  <cp:keywords/>
  <cp:lastModifiedBy>varajao</cp:lastModifiedBy>
  <cp:revision>4</cp:revision>
  <dcterms:created xsi:type="dcterms:W3CDTF">2015-06-30T13:28:46Z</dcterms:created>
  <dcterms:modified xsi:type="dcterms:W3CDTF">2016-02-24T11:41:23Z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TC102867179990</vt:lpwstr>
  </property>
</Properties>
</file>