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2"/>
    <p:sldMasterId id="2147483674" r:id="rId3"/>
  </p:sldMasterIdLst>
  <p:notesMasterIdLst>
    <p:notesMasterId r:id="rId37"/>
  </p:notesMasterIdLst>
  <p:sldIdLst>
    <p:sldId id="257" r:id="rId4"/>
    <p:sldId id="258" r:id="rId5"/>
    <p:sldId id="285" r:id="rId6"/>
    <p:sldId id="282" r:id="rId7"/>
    <p:sldId id="287" r:id="rId8"/>
    <p:sldId id="290" r:id="rId9"/>
    <p:sldId id="286" r:id="rId10"/>
    <p:sldId id="291" r:id="rId11"/>
    <p:sldId id="289" r:id="rId12"/>
    <p:sldId id="292" r:id="rId13"/>
    <p:sldId id="293" r:id="rId14"/>
    <p:sldId id="294" r:id="rId15"/>
    <p:sldId id="288" r:id="rId16"/>
    <p:sldId id="295" r:id="rId17"/>
    <p:sldId id="314" r:id="rId18"/>
    <p:sldId id="296" r:id="rId19"/>
    <p:sldId id="312" r:id="rId20"/>
    <p:sldId id="313" r:id="rId21"/>
    <p:sldId id="297" r:id="rId22"/>
    <p:sldId id="298" r:id="rId23"/>
    <p:sldId id="299" r:id="rId24"/>
    <p:sldId id="300" r:id="rId25"/>
    <p:sldId id="304" r:id="rId26"/>
    <p:sldId id="310" r:id="rId27"/>
    <p:sldId id="311" r:id="rId28"/>
    <p:sldId id="309" r:id="rId29"/>
    <p:sldId id="305" r:id="rId30"/>
    <p:sldId id="306" r:id="rId31"/>
    <p:sldId id="307" r:id="rId32"/>
    <p:sldId id="308" r:id="rId33"/>
    <p:sldId id="281" r:id="rId34"/>
    <p:sldId id="280" r:id="rId35"/>
    <p:sldId id="278" r:id="rId3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68" autoAdjust="0"/>
    <p:restoredTop sz="94660"/>
  </p:normalViewPr>
  <p:slideViewPr>
    <p:cSldViewPr>
      <p:cViewPr varScale="1">
        <p:scale>
          <a:sx n="92" d="100"/>
          <a:sy n="92" d="100"/>
        </p:scale>
        <p:origin x="1380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viewProps" Target="viewProps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7" Type="http://schemas.openxmlformats.org/officeDocument/2006/relationships/slide" Target="slides/slide4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8" Type="http://schemas.openxmlformats.org/officeDocument/2006/relationships/slide" Target="slides/slide5.xml"/><Relationship Id="rId3" Type="http://schemas.openxmlformats.org/officeDocument/2006/relationships/slideMaster" Target="slideMasters/slideMaster2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EDCA30-2ED5-41C4-A072-F195EC56C9D7}" type="datetimeFigureOut">
              <a:rPr lang="en-US" smtClean="0"/>
              <a:t>4/20/2016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E7E218-9473-4E4E-BA13-22C19D99876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230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4/20/2016 6:37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0" y="8685213"/>
            <a:ext cx="6172200" cy="457200"/>
          </a:xfrm>
        </p:spPr>
        <p:txBody>
          <a:bodyPr/>
          <a:lstStyle/>
          <a:p>
            <a:pPr algn="l" defTabSz="914400">
              <a:buNone/>
            </a:pPr>
            <a:r>
              <a:rPr lang="en-US" sz="5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5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5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5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sz="500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6172199" y="8685213"/>
            <a:ext cx="684213" cy="457200"/>
          </a:xfrm>
        </p:spPr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1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19181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4/20/2016 6:37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2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125376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4/20/2016 6:37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31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253183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4/20/2016 6:37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32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53032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4/20/2016 6:37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33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416547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30250" y="1905000"/>
            <a:ext cx="7681913" cy="1523495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5400">
                <a:latin typeface="+mj-lt"/>
              </a:defRPr>
            </a:lvl1pPr>
          </a:lstStyle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30249" y="4344988"/>
            <a:ext cx="7681913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noProof="0" smtClean="0"/>
              <a:t>Clique para editar o estilo do subtítulo mestre</a:t>
            </a:r>
            <a:endParaRPr lang="pt-BR" noProof="0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2_Título e Conteúd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5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_Título e Conteúd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5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  <p:sp>
        <p:nvSpPr>
          <p:cNvPr id="4" name="Espaço Reservado para Texto 6"/>
          <p:cNvSpPr>
            <a:spLocks noGrp="1"/>
          </p:cNvSpPr>
          <p:nvPr>
            <p:ph type="body" sz="quarter" idx="11"/>
          </p:nvPr>
        </p:nvSpPr>
        <p:spPr>
          <a:xfrm>
            <a:off x="0" y="6238875"/>
            <a:ext cx="9144001" cy="619125"/>
          </a:xfrm>
          <a:solidFill>
            <a:srgbClr val="FFFF99"/>
          </a:solidFill>
        </p:spPr>
        <p:txBody>
          <a:bodyPr wrap="square" lIns="152394" tIns="76197" rIns="152394" bIns="76197" anchor="b" anchorCtr="0">
            <a:noAutofit/>
          </a:bodyPr>
          <a:lstStyle>
            <a:lvl1pPr algn="r">
              <a:buFont typeface="Arial" pitchFamily="34" charset="0"/>
              <a:buNone/>
              <a:defRPr>
                <a:solidFill>
                  <a:srgbClr val="000000"/>
                </a:solidFill>
                <a:effectLst/>
                <a:latin typeface="+mj-lt"/>
              </a:defRPr>
            </a:lvl1pPr>
          </a:lstStyle>
          <a:p>
            <a:pPr lvl="0"/>
            <a:r>
              <a:rPr lang="pt-BR" noProof="0" smtClean="0"/>
              <a:t>Clique para editar o texto mestre</a:t>
            </a:r>
          </a:p>
        </p:txBody>
      </p:sp>
    </p:spTree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lides &quot;especiais&quot; 2_Demo, Vídeo etc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68955" y="4344988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noProof="0" smtClean="0"/>
              <a:t>Clique para editar o estilo do subtítulo mestre</a:t>
            </a:r>
            <a:endParaRPr lang="pt-BR" noProof="0"/>
          </a:p>
        </p:txBody>
      </p:sp>
      <p:sp>
        <p:nvSpPr>
          <p:cNvPr id="7" name="Espaço Reservado para Texto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2355850"/>
            <a:ext cx="7690114" cy="1384994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100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FF9929">
                        <a:lumMod val="20000"/>
                        <a:lumOff val="80000"/>
                      </a:srgbClr>
                    </a:gs>
                    <a:gs pos="28000">
                      <a:srgbClr val="F8F57B"/>
                    </a:gs>
                    <a:gs pos="62000">
                      <a:srgbClr val="D5B953"/>
                    </a:gs>
                    <a:gs pos="88000">
                      <a:srgbClr val="D1943B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pt-BR" noProof="0" smtClean="0"/>
              <a:t>clique para…</a:t>
            </a:r>
          </a:p>
        </p:txBody>
      </p:sp>
    </p:spTree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Usar para slides com Código de Softwa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noProof="0" smtClean="0"/>
              <a:t>Clique para editar o estilo do título Mestre</a:t>
            </a:r>
            <a:endParaRPr lang="pt-BR" noProof="0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sz="quarter" idx="10"/>
          </p:nvPr>
        </p:nvSpPr>
        <p:spPr>
          <a:xfrm>
            <a:off x="722313" y="1905000"/>
            <a:ext cx="8040688" cy="2533001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s &quot;especiais&quot; 1_Demo, Vídeo etc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68955" y="4695527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noProof="0" dirty="0" smtClean="0"/>
              <a:t>Clique para editar o estilo do subtítulo mestre</a:t>
            </a:r>
            <a:endParaRPr lang="pt-BR" noProof="0" dirty="0"/>
          </a:p>
        </p:txBody>
      </p:sp>
      <p:sp>
        <p:nvSpPr>
          <p:cNvPr id="7" name="Espaço Reservado para Texto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2355850"/>
            <a:ext cx="7690114" cy="2153270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88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FF9929">
                        <a:lumMod val="20000"/>
                        <a:lumOff val="80000"/>
                      </a:srgbClr>
                    </a:gs>
                    <a:gs pos="28000">
                      <a:srgbClr val="F8F57B"/>
                    </a:gs>
                    <a:gs pos="62000">
                      <a:srgbClr val="D5B953"/>
                    </a:gs>
                    <a:gs pos="88000">
                      <a:srgbClr val="D1943B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pt-BR" noProof="0" dirty="0" smtClean="0"/>
              <a:t>clique para…</a:t>
            </a:r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 dirty="0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1000" y="1412875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is Conteúd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381000" y="1411553"/>
            <a:ext cx="4114800" cy="2129814"/>
          </a:xfrm>
        </p:spPr>
        <p:txBody>
          <a:bodyPr/>
          <a:lstStyle>
            <a:lvl1pPr marL="339976" indent="-339976">
              <a:lnSpc>
                <a:spcPct val="90000"/>
              </a:lnSpc>
              <a:defRPr sz="2800"/>
            </a:lvl1pPr>
            <a:lvl2pPr marL="673338" indent="-325424">
              <a:lnSpc>
                <a:spcPct val="90000"/>
              </a:lnSpc>
              <a:defRPr sz="2400"/>
            </a:lvl2pPr>
            <a:lvl3pPr marL="953785" indent="-288384">
              <a:lnSpc>
                <a:spcPct val="90000"/>
              </a:lnSpc>
              <a:defRPr sz="2000"/>
            </a:lvl3pPr>
            <a:lvl4pPr marL="1227618" indent="-273833">
              <a:lnSpc>
                <a:spcPct val="90000"/>
              </a:lnSpc>
              <a:defRPr sz="1800"/>
            </a:lvl4pPr>
            <a:lvl5pPr marL="1516002" indent="-280447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11553"/>
            <a:ext cx="4114800" cy="2129814"/>
          </a:xfrm>
        </p:spPr>
        <p:txBody>
          <a:bodyPr/>
          <a:lstStyle>
            <a:lvl1pPr marL="347914" indent="-347914">
              <a:lnSpc>
                <a:spcPct val="90000"/>
              </a:lnSpc>
              <a:defRPr sz="2800"/>
            </a:lvl1pPr>
            <a:lvl2pPr marL="673338" indent="-339976">
              <a:lnSpc>
                <a:spcPct val="90000"/>
              </a:lnSpc>
              <a:defRPr sz="2400"/>
            </a:lvl2pPr>
            <a:lvl3pPr marL="961722" indent="-302936">
              <a:lnSpc>
                <a:spcPct val="90000"/>
              </a:lnSpc>
              <a:defRPr sz="2000"/>
            </a:lvl3pPr>
            <a:lvl4pPr marL="1227618" indent="-265896">
              <a:lnSpc>
                <a:spcPct val="90000"/>
              </a:lnSpc>
              <a:defRPr sz="1800"/>
            </a:lvl4pPr>
            <a:lvl5pPr marL="1516002" indent="-273833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81000" y="1411553"/>
            <a:ext cx="4114800" cy="692498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pt-BR" noProof="0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380999" y="2174875"/>
            <a:ext cx="4114800" cy="1855893"/>
          </a:xfrm>
        </p:spPr>
        <p:txBody>
          <a:bodyPr/>
          <a:lstStyle>
            <a:lvl1pPr marL="281770" indent="-281770">
              <a:defRPr sz="2300"/>
            </a:lvl1pPr>
            <a:lvl2pPr marL="562218" indent="-265896">
              <a:defRPr sz="2000"/>
            </a:lvl2pPr>
            <a:lvl3pPr marL="813562" indent="-243407">
              <a:defRPr sz="1800"/>
            </a:lvl3pPr>
            <a:lvl4pPr marL="1050354" indent="-228856">
              <a:defRPr sz="1700"/>
            </a:lvl4pPr>
            <a:lvl5pPr marL="1279210" indent="-206367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981" y="1411553"/>
            <a:ext cx="4117019" cy="692498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pt-BR" noProof="0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117974" cy="1855893"/>
          </a:xfrm>
        </p:spPr>
        <p:txBody>
          <a:bodyPr/>
          <a:lstStyle>
            <a:lvl1pPr marL="296321" indent="-296321">
              <a:defRPr sz="2300"/>
            </a:lvl1pPr>
            <a:lvl2pPr marL="570155" indent="-273833">
              <a:defRPr sz="2000"/>
            </a:lvl2pPr>
            <a:lvl3pPr marL="821499" indent="-244730">
              <a:defRPr sz="1800"/>
            </a:lvl3pPr>
            <a:lvl4pPr marL="1050354" indent="-236793">
              <a:defRPr sz="1700"/>
            </a:lvl4pPr>
            <a:lvl5pPr marL="1279210" indent="-220919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WALKIN - Imprime em ESCALA DE CINZ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18" Type="http://schemas.openxmlformats.org/officeDocument/2006/relationships/image" Target="../media/image5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6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1329595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pt-BR" noProof="0" dirty="0" smtClean="0"/>
              <a:t>Clique para editar o estilo do título Mestre</a:t>
            </a:r>
            <a:endParaRPr lang="pt-BR" noProof="0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81000" y="1412875"/>
            <a:ext cx="8382000" cy="2135969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/>
            <a:r>
              <a:rPr lang="pt-BR" noProof="0" dirty="0" smtClean="0"/>
              <a:t>Clique para editar os estilos do texto Mestre</a:t>
            </a:r>
          </a:p>
          <a:p>
            <a:pPr lvl="1"/>
            <a:r>
              <a:rPr lang="pt-BR" noProof="0" dirty="0" smtClean="0"/>
              <a:t>Segundo nível</a:t>
            </a:r>
          </a:p>
          <a:p>
            <a:pPr lvl="2"/>
            <a:r>
              <a:rPr lang="pt-BR" noProof="0" dirty="0" smtClean="0"/>
              <a:t>Terceiro nível</a:t>
            </a:r>
          </a:p>
          <a:p>
            <a:pPr lvl="3"/>
            <a:r>
              <a:rPr lang="pt-BR" noProof="0" dirty="0" smtClean="0"/>
              <a:t>Quarto nível</a:t>
            </a:r>
          </a:p>
          <a:p>
            <a:pPr lvl="4"/>
            <a:r>
              <a:rPr lang="pt-BR" noProof="0" dirty="0" smtClean="0"/>
              <a:t>Quinto nível</a:t>
            </a:r>
            <a:endParaRPr lang="pt-BR" noProof="0" dirty="0"/>
          </a:p>
        </p:txBody>
      </p:sp>
      <p:pic>
        <p:nvPicPr>
          <p:cNvPr id="4" name="Imagem 3" descr="footer_graphic.png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0" y="5435827"/>
            <a:ext cx="9144000" cy="1420586"/>
          </a:xfrm>
          <a:prstGeom prst="rect">
            <a:avLst/>
          </a:prstGeom>
        </p:spPr>
      </p:pic>
      <p:pic>
        <p:nvPicPr>
          <p:cNvPr id="6" name="Picture 4" descr="banner_prof"/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0392" y="6093296"/>
            <a:ext cx="1006475" cy="804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dk1" tx1="lt1" bg2="dk2" tx2="lt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61" r:id="rId12"/>
  </p:sldLayoutIdLst>
  <p:transition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50" dirty="0" smtClean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396875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7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8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8888" indent="-344488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8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4963" indent="-3460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8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941513" indent="-336550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8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white rectangle.png"/>
          <p:cNvPicPr>
            <a:picLocks noChangeAspect="1"/>
          </p:cNvPicPr>
          <p:nvPr/>
        </p:nvPicPr>
        <p:blipFill>
          <a:blip r:embed="rId4"/>
          <a:srcRect b="10453"/>
          <a:stretch>
            <a:fillRect/>
          </a:stretch>
        </p:blipFill>
        <p:spPr>
          <a:xfrm>
            <a:off x="0" y="1299706"/>
            <a:ext cx="9144000" cy="5558294"/>
          </a:xfrm>
          <a:prstGeom prst="rect">
            <a:avLst/>
          </a:prstGeom>
        </p:spPr>
      </p:pic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1329595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pt-BR" noProof="0" smtClean="0"/>
              <a:t>Clique para editar o estilo do título Mestre</a:t>
            </a:r>
            <a:endParaRPr lang="pt-BR" noProof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2" y="1905000"/>
            <a:ext cx="8040688" cy="253300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transition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25" dirty="0" smtClean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0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30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1pPr>
      <a:lvl2pPr marL="384954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8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2pPr>
      <a:lvl3pPr marL="761970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3pPr>
      <a:lvl4pPr marL="1094009" indent="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4pPr>
      <a:lvl5pPr marL="1426047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cs typeface="Arial"/>
              </a:rPr>
              <a:t>SISTEMAS DISTRIBUIDOS</a:t>
            </a:r>
            <a:endParaRPr lang="pt-BR" sz="54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30249" y="4344988"/>
            <a:ext cx="7681913" cy="1748308"/>
          </a:xfrm>
        </p:spPr>
        <p:txBody>
          <a:bodyPr>
            <a:normAutofit/>
          </a:bodyPr>
          <a:lstStyle/>
          <a:p>
            <a:pPr marL="0" indent="0" algn="l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000" b="0" dirty="0" smtClean="0">
                <a:solidFill>
                  <a:srgbClr val="FFFFFF">
                    <a:tint val="75000"/>
                  </a:srgbClr>
                </a:solidFill>
              </a:rPr>
              <a:t>Aula: 02</a:t>
            </a:r>
          </a:p>
          <a:p>
            <a:pPr marL="0" indent="0" algn="l">
              <a:lnSpc>
                <a:spcPct val="90000"/>
              </a:lnSpc>
              <a:spcBef>
                <a:spcPts val="0"/>
              </a:spcBef>
              <a:buNone/>
            </a:pPr>
            <a:r>
              <a:rPr lang="pt-BR" b="0" i="0" dirty="0" smtClean="0">
                <a:solidFill>
                  <a:srgbClr val="FFFFFF">
                    <a:tint val="75000"/>
                  </a:srgbClr>
                </a:solidFill>
              </a:rPr>
              <a:t>Prof.: Fabrício </a:t>
            </a:r>
            <a:r>
              <a:rPr lang="pt-BR" b="0" i="0" dirty="0" err="1" smtClean="0">
                <a:solidFill>
                  <a:srgbClr val="FFFFFF">
                    <a:tint val="75000"/>
                  </a:srgbClr>
                </a:solidFill>
              </a:rPr>
              <a:t>Varajão</a:t>
            </a:r>
            <a:endParaRPr lang="pt-BR" b="0" i="0" dirty="0" smtClean="0">
              <a:solidFill>
                <a:srgbClr val="FFFFFF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r>
              <a:rPr lang="pt-BR" dirty="0"/>
              <a:t>Redes de Computadores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308324"/>
          </a:xfrm>
        </p:spPr>
        <p:txBody>
          <a:bodyPr/>
          <a:lstStyle/>
          <a:p>
            <a:r>
              <a:rPr lang="pt-BR" dirty="0"/>
              <a:t>As redes podem ser distinguidas através de vários fatores, entre eles a área </a:t>
            </a:r>
            <a:r>
              <a:rPr lang="pt-BR" dirty="0" smtClean="0"/>
              <a:t>geográfica:</a:t>
            </a:r>
          </a:p>
          <a:p>
            <a:pPr lvl="1"/>
            <a:r>
              <a:rPr lang="pt-BR" dirty="0" err="1" smtClean="0">
                <a:solidFill>
                  <a:srgbClr val="FFFF00"/>
                </a:solidFill>
              </a:rPr>
              <a:t>LANs</a:t>
            </a:r>
            <a:r>
              <a:rPr lang="pt-BR" dirty="0" smtClean="0">
                <a:solidFill>
                  <a:srgbClr val="FFFF00"/>
                </a:solidFill>
              </a:rPr>
              <a:t> </a:t>
            </a:r>
            <a:r>
              <a:rPr lang="pt-BR" dirty="0" smtClean="0"/>
              <a:t>(</a:t>
            </a:r>
            <a:r>
              <a:rPr lang="pt-BR" i="1" dirty="0"/>
              <a:t>Local </a:t>
            </a:r>
            <a:r>
              <a:rPr lang="pt-BR" i="1" dirty="0" err="1"/>
              <a:t>Area</a:t>
            </a:r>
            <a:r>
              <a:rPr lang="pt-BR" i="1" dirty="0"/>
              <a:t> </a:t>
            </a:r>
            <a:r>
              <a:rPr lang="pt-BR" i="1" dirty="0" smtClean="0"/>
              <a:t>Networks</a:t>
            </a:r>
            <a:r>
              <a:rPr lang="pt-BR" dirty="0" smtClean="0"/>
              <a:t>)</a:t>
            </a:r>
          </a:p>
          <a:p>
            <a:pPr lvl="1"/>
            <a:r>
              <a:rPr lang="pt-BR" dirty="0" err="1" smtClean="0"/>
              <a:t>MANs</a:t>
            </a:r>
            <a:r>
              <a:rPr lang="pt-BR" dirty="0" smtClean="0"/>
              <a:t> (</a:t>
            </a:r>
            <a:r>
              <a:rPr lang="pt-BR" i="1" dirty="0" err="1"/>
              <a:t>Metropolitan</a:t>
            </a:r>
            <a:r>
              <a:rPr lang="pt-BR" i="1" dirty="0"/>
              <a:t> </a:t>
            </a:r>
            <a:r>
              <a:rPr lang="pt-BR" i="1" dirty="0" err="1"/>
              <a:t>Area</a:t>
            </a:r>
            <a:r>
              <a:rPr lang="pt-BR" i="1" dirty="0"/>
              <a:t> </a:t>
            </a:r>
            <a:r>
              <a:rPr lang="pt-BR" i="1" dirty="0" smtClean="0"/>
              <a:t>Networks</a:t>
            </a:r>
            <a:r>
              <a:rPr lang="pt-BR" dirty="0" smtClean="0"/>
              <a:t>)</a:t>
            </a:r>
          </a:p>
          <a:p>
            <a:pPr lvl="1"/>
            <a:r>
              <a:rPr lang="pt-BR" dirty="0" err="1" smtClean="0"/>
              <a:t>WANs</a:t>
            </a:r>
            <a:r>
              <a:rPr lang="pt-BR" dirty="0" smtClean="0"/>
              <a:t> (</a:t>
            </a:r>
            <a:r>
              <a:rPr lang="pt-BR" i="1" dirty="0" err="1"/>
              <a:t>Wide</a:t>
            </a:r>
            <a:r>
              <a:rPr lang="pt-BR" i="1" dirty="0"/>
              <a:t> </a:t>
            </a:r>
            <a:r>
              <a:rPr lang="pt-BR" i="1" dirty="0" err="1"/>
              <a:t>Area</a:t>
            </a:r>
            <a:r>
              <a:rPr lang="pt-BR" i="1" dirty="0"/>
              <a:t> </a:t>
            </a:r>
            <a:r>
              <a:rPr lang="pt-BR" i="1" dirty="0" smtClean="0"/>
              <a:t>Networks</a:t>
            </a:r>
            <a:r>
              <a:rPr lang="pt-BR" dirty="0" smtClean="0"/>
              <a:t>)</a:t>
            </a:r>
          </a:p>
        </p:txBody>
      </p:sp>
      <p:sp>
        <p:nvSpPr>
          <p:cNvPr id="4" name="Texto explicativo retangular com cantos arredondados 3"/>
          <p:cNvSpPr/>
          <p:nvPr/>
        </p:nvSpPr>
        <p:spPr bwMode="auto">
          <a:xfrm>
            <a:off x="251520" y="4236443"/>
            <a:ext cx="8511480" cy="1872208"/>
          </a:xfrm>
          <a:prstGeom prst="wedgeRoundRectCallout">
            <a:avLst>
              <a:gd name="adj1" fmla="val -39413"/>
              <a:gd name="adj2" fmla="val -134952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r>
              <a:rPr lang="pt-BR" sz="2400" dirty="0"/>
              <a:t>Às redes em que os computadores se encontram geograficamente próximos, por exemplo no mesmo edifício</a:t>
            </a:r>
            <a:r>
              <a:rPr lang="pt-BR" sz="2400" dirty="0" smtClean="0"/>
              <a:t>.</a:t>
            </a:r>
            <a:endParaRPr lang="pt-BR" sz="23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743636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r>
              <a:rPr lang="pt-BR" dirty="0"/>
              <a:t>Redes de Computadores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308324"/>
          </a:xfrm>
        </p:spPr>
        <p:txBody>
          <a:bodyPr/>
          <a:lstStyle/>
          <a:p>
            <a:r>
              <a:rPr lang="pt-BR" dirty="0"/>
              <a:t>As redes podem ser distinguidas através de vários fatores, entre eles a área </a:t>
            </a:r>
            <a:r>
              <a:rPr lang="pt-BR" dirty="0" smtClean="0"/>
              <a:t>geográfica:</a:t>
            </a:r>
          </a:p>
          <a:p>
            <a:pPr lvl="1"/>
            <a:r>
              <a:rPr lang="pt-BR" dirty="0" err="1" smtClean="0"/>
              <a:t>LANs</a:t>
            </a:r>
            <a:r>
              <a:rPr lang="pt-BR" dirty="0" smtClean="0"/>
              <a:t> (</a:t>
            </a:r>
            <a:r>
              <a:rPr lang="pt-BR" i="1" dirty="0"/>
              <a:t>Local </a:t>
            </a:r>
            <a:r>
              <a:rPr lang="pt-BR" i="1" dirty="0" err="1"/>
              <a:t>Area</a:t>
            </a:r>
            <a:r>
              <a:rPr lang="pt-BR" i="1" dirty="0"/>
              <a:t> </a:t>
            </a:r>
            <a:r>
              <a:rPr lang="pt-BR" i="1" dirty="0" smtClean="0"/>
              <a:t>Networks</a:t>
            </a:r>
            <a:r>
              <a:rPr lang="pt-BR" dirty="0" smtClean="0"/>
              <a:t>)</a:t>
            </a:r>
          </a:p>
          <a:p>
            <a:pPr lvl="1"/>
            <a:r>
              <a:rPr lang="pt-BR" dirty="0" err="1" smtClean="0">
                <a:solidFill>
                  <a:srgbClr val="FFFF00"/>
                </a:solidFill>
              </a:rPr>
              <a:t>MANs</a:t>
            </a:r>
            <a:r>
              <a:rPr lang="pt-BR" dirty="0" smtClean="0">
                <a:solidFill>
                  <a:srgbClr val="FFFF00"/>
                </a:solidFill>
              </a:rPr>
              <a:t> </a:t>
            </a:r>
            <a:r>
              <a:rPr lang="pt-BR" dirty="0" smtClean="0"/>
              <a:t>(</a:t>
            </a:r>
            <a:r>
              <a:rPr lang="pt-BR" i="1" dirty="0" err="1"/>
              <a:t>Metropolitan</a:t>
            </a:r>
            <a:r>
              <a:rPr lang="pt-BR" i="1" dirty="0"/>
              <a:t> </a:t>
            </a:r>
            <a:r>
              <a:rPr lang="pt-BR" i="1" dirty="0" err="1"/>
              <a:t>Area</a:t>
            </a:r>
            <a:r>
              <a:rPr lang="pt-BR" i="1" dirty="0"/>
              <a:t> </a:t>
            </a:r>
            <a:r>
              <a:rPr lang="pt-BR" i="1" dirty="0" smtClean="0"/>
              <a:t>Networks</a:t>
            </a:r>
            <a:r>
              <a:rPr lang="pt-BR" dirty="0" smtClean="0"/>
              <a:t>)</a:t>
            </a:r>
          </a:p>
          <a:p>
            <a:pPr lvl="1"/>
            <a:r>
              <a:rPr lang="pt-BR" dirty="0" err="1" smtClean="0"/>
              <a:t>WANs</a:t>
            </a:r>
            <a:r>
              <a:rPr lang="pt-BR" dirty="0" smtClean="0"/>
              <a:t> (</a:t>
            </a:r>
            <a:r>
              <a:rPr lang="pt-BR" i="1" dirty="0" err="1"/>
              <a:t>Wide</a:t>
            </a:r>
            <a:r>
              <a:rPr lang="pt-BR" i="1" dirty="0"/>
              <a:t> </a:t>
            </a:r>
            <a:r>
              <a:rPr lang="pt-BR" i="1" dirty="0" err="1"/>
              <a:t>Area</a:t>
            </a:r>
            <a:r>
              <a:rPr lang="pt-BR" i="1" dirty="0"/>
              <a:t> </a:t>
            </a:r>
            <a:r>
              <a:rPr lang="pt-BR" i="1" dirty="0" smtClean="0"/>
              <a:t>Networks</a:t>
            </a:r>
            <a:r>
              <a:rPr lang="pt-BR" dirty="0" smtClean="0"/>
              <a:t>)</a:t>
            </a:r>
          </a:p>
        </p:txBody>
      </p:sp>
      <p:sp>
        <p:nvSpPr>
          <p:cNvPr id="4" name="Texto explicativo retangular com cantos arredondados 3"/>
          <p:cNvSpPr/>
          <p:nvPr/>
        </p:nvSpPr>
        <p:spPr bwMode="auto">
          <a:xfrm>
            <a:off x="251520" y="4236443"/>
            <a:ext cx="8511480" cy="1872208"/>
          </a:xfrm>
          <a:prstGeom prst="wedgeRoundRectCallout">
            <a:avLst>
              <a:gd name="adj1" fmla="val -39291"/>
              <a:gd name="adj2" fmla="val -107757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r>
              <a:rPr lang="pt-BR" sz="2400" dirty="0" smtClean="0"/>
              <a:t>Que abrangem </a:t>
            </a:r>
            <a:r>
              <a:rPr lang="pt-BR" sz="2400" dirty="0"/>
              <a:t>áreas semelhantes a uma cidade</a:t>
            </a:r>
            <a:r>
              <a:rPr lang="pt-BR" sz="2400" dirty="0" smtClean="0"/>
              <a:t>.</a:t>
            </a:r>
            <a:endParaRPr lang="pt-BR" sz="23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787133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r>
              <a:rPr lang="pt-BR" dirty="0"/>
              <a:t>Redes de Computadores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308324"/>
          </a:xfrm>
        </p:spPr>
        <p:txBody>
          <a:bodyPr/>
          <a:lstStyle/>
          <a:p>
            <a:r>
              <a:rPr lang="pt-BR" dirty="0"/>
              <a:t>As redes podem ser distinguidas através de vários fatores, entre eles a área </a:t>
            </a:r>
            <a:r>
              <a:rPr lang="pt-BR" dirty="0" smtClean="0"/>
              <a:t>geográfica:</a:t>
            </a:r>
          </a:p>
          <a:p>
            <a:pPr lvl="1"/>
            <a:r>
              <a:rPr lang="pt-BR" dirty="0" err="1" smtClean="0"/>
              <a:t>LANs</a:t>
            </a:r>
            <a:r>
              <a:rPr lang="pt-BR" dirty="0" smtClean="0"/>
              <a:t> (</a:t>
            </a:r>
            <a:r>
              <a:rPr lang="pt-BR" i="1" dirty="0"/>
              <a:t>Local </a:t>
            </a:r>
            <a:r>
              <a:rPr lang="pt-BR" i="1" dirty="0" err="1"/>
              <a:t>Area</a:t>
            </a:r>
            <a:r>
              <a:rPr lang="pt-BR" i="1" dirty="0"/>
              <a:t> </a:t>
            </a:r>
            <a:r>
              <a:rPr lang="pt-BR" i="1" dirty="0" smtClean="0"/>
              <a:t>Networks</a:t>
            </a:r>
            <a:r>
              <a:rPr lang="pt-BR" dirty="0" smtClean="0"/>
              <a:t>)</a:t>
            </a:r>
          </a:p>
          <a:p>
            <a:pPr lvl="1"/>
            <a:r>
              <a:rPr lang="pt-BR" dirty="0" err="1" smtClean="0"/>
              <a:t>MANs</a:t>
            </a:r>
            <a:r>
              <a:rPr lang="pt-BR" dirty="0" smtClean="0"/>
              <a:t> (</a:t>
            </a:r>
            <a:r>
              <a:rPr lang="pt-BR" i="1" dirty="0" err="1"/>
              <a:t>Metropolitan</a:t>
            </a:r>
            <a:r>
              <a:rPr lang="pt-BR" i="1" dirty="0"/>
              <a:t> </a:t>
            </a:r>
            <a:r>
              <a:rPr lang="pt-BR" i="1" dirty="0" err="1"/>
              <a:t>Area</a:t>
            </a:r>
            <a:r>
              <a:rPr lang="pt-BR" i="1" dirty="0"/>
              <a:t> </a:t>
            </a:r>
            <a:r>
              <a:rPr lang="pt-BR" i="1" dirty="0" smtClean="0"/>
              <a:t>Networks</a:t>
            </a:r>
            <a:r>
              <a:rPr lang="pt-BR" dirty="0" smtClean="0"/>
              <a:t>)</a:t>
            </a:r>
          </a:p>
          <a:p>
            <a:pPr lvl="1"/>
            <a:r>
              <a:rPr lang="pt-BR" dirty="0" err="1" smtClean="0">
                <a:solidFill>
                  <a:srgbClr val="FFFF00"/>
                </a:solidFill>
              </a:rPr>
              <a:t>WANs</a:t>
            </a:r>
            <a:r>
              <a:rPr lang="pt-BR" dirty="0" smtClean="0">
                <a:solidFill>
                  <a:srgbClr val="FFFF00"/>
                </a:solidFill>
              </a:rPr>
              <a:t> </a:t>
            </a:r>
            <a:r>
              <a:rPr lang="pt-BR" dirty="0" smtClean="0"/>
              <a:t>(</a:t>
            </a:r>
            <a:r>
              <a:rPr lang="pt-BR" i="1" dirty="0" err="1"/>
              <a:t>Wide</a:t>
            </a:r>
            <a:r>
              <a:rPr lang="pt-BR" i="1" dirty="0"/>
              <a:t> </a:t>
            </a:r>
            <a:r>
              <a:rPr lang="pt-BR" i="1" dirty="0" err="1"/>
              <a:t>Area</a:t>
            </a:r>
            <a:r>
              <a:rPr lang="pt-BR" i="1" dirty="0"/>
              <a:t> </a:t>
            </a:r>
            <a:r>
              <a:rPr lang="pt-BR" i="1" dirty="0" smtClean="0"/>
              <a:t>Networks</a:t>
            </a:r>
            <a:r>
              <a:rPr lang="pt-BR" dirty="0" smtClean="0"/>
              <a:t>)</a:t>
            </a:r>
          </a:p>
        </p:txBody>
      </p:sp>
      <p:sp>
        <p:nvSpPr>
          <p:cNvPr id="4" name="Texto explicativo retangular com cantos arredondados 3"/>
          <p:cNvSpPr/>
          <p:nvPr/>
        </p:nvSpPr>
        <p:spPr bwMode="auto">
          <a:xfrm>
            <a:off x="251520" y="4236443"/>
            <a:ext cx="8511480" cy="1872208"/>
          </a:xfrm>
          <a:prstGeom prst="wedgeRoundRectCallout">
            <a:avLst>
              <a:gd name="adj1" fmla="val -39901"/>
              <a:gd name="adj2" fmla="val -84446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r>
              <a:rPr lang="pt-BR" sz="2400" dirty="0" smtClean="0"/>
              <a:t>De maiores </a:t>
            </a:r>
            <a:r>
              <a:rPr lang="pt-BR" sz="2400" dirty="0"/>
              <a:t>dimensões onde as comunicações são efetuadas via cabo ou ondas rádio</a:t>
            </a:r>
            <a:r>
              <a:rPr lang="pt-BR" sz="2400" dirty="0" smtClean="0"/>
              <a:t>.</a:t>
            </a:r>
            <a:endParaRPr lang="pt-BR" sz="23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9748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r>
              <a:rPr lang="pt-BR" dirty="0"/>
              <a:t>Redes de Computadores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215991"/>
          </a:xfrm>
        </p:spPr>
        <p:txBody>
          <a:bodyPr/>
          <a:lstStyle/>
          <a:p>
            <a:r>
              <a:rPr lang="pt-BR" dirty="0"/>
              <a:t>Para desenvolver diferentes tipos de topologias, as redes são compostas por uma variedade de equipamentos que, juntamente com a </a:t>
            </a:r>
            <a:r>
              <a:rPr lang="pt-BR" dirty="0" err="1"/>
              <a:t>cablagem</a:t>
            </a:r>
            <a:r>
              <a:rPr lang="pt-BR" dirty="0"/>
              <a:t>, constituem a estrutura base de todo o processo de </a:t>
            </a:r>
            <a:r>
              <a:rPr lang="pt-BR" dirty="0" smtClean="0"/>
              <a:t>comunicação.</a:t>
            </a:r>
          </a:p>
        </p:txBody>
      </p:sp>
    </p:spTree>
    <p:extLst>
      <p:ext uri="{BB962C8B-B14F-4D97-AF65-F5344CB8AC3E}">
        <p14:creationId xmlns:p14="http://schemas.microsoft.com/office/powerpoint/2010/main" val="37503977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r>
              <a:rPr lang="pt-BR" dirty="0"/>
              <a:t>Redes de Computadores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1772793"/>
          </a:xfrm>
        </p:spPr>
        <p:txBody>
          <a:bodyPr/>
          <a:lstStyle/>
          <a:p>
            <a:r>
              <a:rPr lang="pt-BR" dirty="0"/>
              <a:t>Equipamentos simples como uma </a:t>
            </a:r>
            <a:r>
              <a:rPr lang="pt-BR" i="1" dirty="0"/>
              <a:t>bridge </a:t>
            </a:r>
            <a:r>
              <a:rPr lang="pt-BR" dirty="0"/>
              <a:t>ou um </a:t>
            </a:r>
            <a:r>
              <a:rPr lang="pt-BR" i="1" dirty="0"/>
              <a:t>hub </a:t>
            </a:r>
            <a:r>
              <a:rPr lang="pt-BR" dirty="0"/>
              <a:t>permitem estender o alcance de uma rede interligando várias estações sem influenciar os seus comportamentos.</a:t>
            </a:r>
          </a:p>
        </p:txBody>
      </p:sp>
      <p:pic>
        <p:nvPicPr>
          <p:cNvPr id="1026" name="Picture 2" descr="http://www.omnisecu.com/images/basic-networking/network-ethernet-hub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1" t="14086" b="4031"/>
          <a:stretch/>
        </p:blipFill>
        <p:spPr bwMode="auto">
          <a:xfrm>
            <a:off x="2128949" y="3184345"/>
            <a:ext cx="4886101" cy="3096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005287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r>
              <a:rPr lang="pt-BR" dirty="0"/>
              <a:t>Redes de Computadores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215991"/>
          </a:xfrm>
        </p:spPr>
        <p:txBody>
          <a:bodyPr/>
          <a:lstStyle/>
          <a:p>
            <a:r>
              <a:rPr lang="pt-BR" dirty="0"/>
              <a:t>Para isolar tráfego entre segmentos e ligar diferentes tipos de redes locais são utilizados </a:t>
            </a:r>
            <a:r>
              <a:rPr lang="pt-BR" i="1" dirty="0" err="1"/>
              <a:t>switchs</a:t>
            </a:r>
            <a:r>
              <a:rPr lang="pt-BR" i="1" dirty="0"/>
              <a:t> </a:t>
            </a:r>
            <a:r>
              <a:rPr lang="pt-BR" dirty="0"/>
              <a:t>que, além de otimizarem a largura de banda utilizável, permitem a redução de colisões na </a:t>
            </a:r>
            <a:r>
              <a:rPr lang="pt-BR" dirty="0" smtClean="0"/>
              <a:t>rede.</a:t>
            </a:r>
          </a:p>
        </p:txBody>
      </p:sp>
      <p:pic>
        <p:nvPicPr>
          <p:cNvPr id="2050" name="Picture 2" descr="https://images-na.ssl-images-amazon.com/images/G/01/electronics/detail-page/sc_b004ghmu56-01anglelg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868" b="10596"/>
          <a:stretch/>
        </p:blipFill>
        <p:spPr bwMode="auto">
          <a:xfrm>
            <a:off x="971600" y="3933056"/>
            <a:ext cx="7200800" cy="1512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1261153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r>
              <a:rPr lang="pt-BR" dirty="0"/>
              <a:t>Redes de Computadores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215991"/>
          </a:xfrm>
        </p:spPr>
        <p:txBody>
          <a:bodyPr/>
          <a:lstStyle/>
          <a:p>
            <a:r>
              <a:rPr lang="pt-BR" dirty="0"/>
              <a:t>Os </a:t>
            </a:r>
            <a:r>
              <a:rPr lang="pt-BR" i="1" dirty="0" err="1"/>
              <a:t>routers</a:t>
            </a:r>
            <a:r>
              <a:rPr lang="pt-BR" i="1" dirty="0"/>
              <a:t> </a:t>
            </a:r>
            <a:r>
              <a:rPr lang="pt-BR" dirty="0"/>
              <a:t>são equipamentos usados para interligar redes distintas, definir domínios de </a:t>
            </a:r>
            <a:r>
              <a:rPr lang="pt-BR" i="1" dirty="0"/>
              <a:t>broadcast </a:t>
            </a:r>
            <a:r>
              <a:rPr lang="pt-BR" dirty="0"/>
              <a:t>e efetuar encaminhamento (</a:t>
            </a:r>
            <a:r>
              <a:rPr lang="pt-BR" i="1" dirty="0" err="1"/>
              <a:t>routing</a:t>
            </a:r>
            <a:r>
              <a:rPr lang="pt-BR" dirty="0"/>
              <a:t>) para determinada rede, utilizando protocolos de </a:t>
            </a:r>
            <a:r>
              <a:rPr lang="pt-BR" dirty="0" smtClean="0"/>
              <a:t>encaminhamento.</a:t>
            </a:r>
          </a:p>
        </p:txBody>
      </p:sp>
      <p:pic>
        <p:nvPicPr>
          <p:cNvPr id="3076" name="Picture 4" descr="https://itconnect.uw.edu/wp-content/uploads/2013/05/router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5146" y="3948314"/>
            <a:ext cx="4734694" cy="29096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ttp://kstec.com.br/images/produtos/b362aac51d68bdf2424424665aeac378b0d98f3b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08" t="34442" r="4873" b="35319"/>
          <a:stretch/>
        </p:blipFill>
        <p:spPr bwMode="auto">
          <a:xfrm>
            <a:off x="15776" y="3627542"/>
            <a:ext cx="4678437" cy="11696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1918657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443198"/>
          </a:xfrm>
        </p:spPr>
        <p:txBody>
          <a:bodyPr/>
          <a:lstStyle/>
          <a:p>
            <a:r>
              <a:rPr lang="pt-BR" sz="3200" dirty="0" smtClean="0"/>
              <a:t>Exemplo de rede com cabeamento não estruturado</a:t>
            </a:r>
            <a:endParaRPr lang="pt-BR" sz="3200" dirty="0"/>
          </a:p>
        </p:txBody>
      </p:sp>
      <p:pic>
        <p:nvPicPr>
          <p:cNvPr id="5" name="Imagem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980728"/>
            <a:ext cx="7776864" cy="5184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238190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443198"/>
          </a:xfrm>
        </p:spPr>
        <p:txBody>
          <a:bodyPr/>
          <a:lstStyle/>
          <a:p>
            <a:r>
              <a:rPr lang="pt-BR" sz="3200" dirty="0" smtClean="0"/>
              <a:t>Exemplo de rede com cabeamento estruturado</a:t>
            </a:r>
            <a:endParaRPr lang="pt-BR" sz="3200" dirty="0"/>
          </a:p>
        </p:txBody>
      </p:sp>
      <p:pic>
        <p:nvPicPr>
          <p:cNvPr id="6" name="Imagem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836" y="1124744"/>
            <a:ext cx="8366320" cy="46322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56765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r>
              <a:rPr lang="pt-BR" dirty="0"/>
              <a:t>Redes de Computadores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215991"/>
          </a:xfrm>
        </p:spPr>
        <p:txBody>
          <a:bodyPr/>
          <a:lstStyle/>
          <a:p>
            <a:r>
              <a:rPr lang="pt-BR" dirty="0" smtClean="0"/>
              <a:t>Estas redes também </a:t>
            </a:r>
            <a:r>
              <a:rPr lang="pt-BR" dirty="0"/>
              <a:t>podem ser caracterizadas conforme a disposição física e/ou lógica dos elementos do sistema e a forma como são interligados. Este tipo de distinção denomina-se de topologia</a:t>
            </a:r>
            <a:r>
              <a:rPr lang="pt-BR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9929458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Conteúdo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988989"/>
          </a:xfrm>
        </p:spPr>
        <p:txBody>
          <a:bodyPr/>
          <a:lstStyle/>
          <a:p>
            <a:pPr marL="393192" indent="-393192" algn="l" defTabSz="914400">
              <a:lnSpc>
                <a:spcPct val="90000"/>
              </a:lnSpc>
              <a:spcBef>
                <a:spcPts val="768"/>
              </a:spcBef>
              <a:buClr>
                <a:srgbClr val="FFFFFF"/>
              </a:buClr>
              <a:buFontTx/>
            </a:pPr>
            <a:r>
              <a:rPr lang="pt-BR" sz="3200" b="0" i="0" dirty="0" smtClean="0">
                <a:solidFill>
                  <a:srgbClr val="FFFFFF"/>
                </a:solidFill>
                <a:latin typeface="Calibri"/>
                <a:ea typeface="+mn-ea"/>
                <a:cs typeface="+mn-cs"/>
              </a:rPr>
              <a:t>Introdução</a:t>
            </a:r>
          </a:p>
          <a:p>
            <a:pPr marL="393192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sz="3200" b="0" i="0" dirty="0" smtClean="0">
                <a:solidFill>
                  <a:srgbClr val="FFFFFF"/>
                </a:solidFill>
                <a:latin typeface="Calibri"/>
                <a:ea typeface="+mn-ea"/>
                <a:cs typeface="+mn-cs"/>
              </a:rPr>
              <a:t>Redes de Computadores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r>
              <a:rPr lang="pt-BR" dirty="0"/>
              <a:t>Redes de Computadores</a:t>
            </a:r>
          </a:p>
        </p:txBody>
      </p:sp>
      <p:pic>
        <p:nvPicPr>
          <p:cNvPr id="5" name="Imagem 4"/>
          <p:cNvPicPr/>
          <p:nvPr/>
        </p:nvPicPr>
        <p:blipFill>
          <a:blip r:embed="rId2">
            <a:lum bright="-23000" contras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23" y="1645021"/>
            <a:ext cx="9190571" cy="374441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899448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r>
              <a:rPr lang="pt-BR" dirty="0"/>
              <a:t>Redes de Computadores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1772793"/>
          </a:xfrm>
        </p:spPr>
        <p:txBody>
          <a:bodyPr/>
          <a:lstStyle/>
          <a:p>
            <a:r>
              <a:rPr lang="pt-BR" dirty="0"/>
              <a:t>Essa distinção pode ser alargada para o tipo de protocolo utilizado, que engloba um conjunto de regras que descrevem como os dados são transmitidos através da </a:t>
            </a:r>
            <a:r>
              <a:rPr lang="pt-BR" dirty="0" smtClean="0"/>
              <a:t>rede.</a:t>
            </a:r>
          </a:p>
        </p:txBody>
      </p:sp>
    </p:spTree>
    <p:extLst>
      <p:ext uri="{BB962C8B-B14F-4D97-AF65-F5344CB8AC3E}">
        <p14:creationId xmlns:p14="http://schemas.microsoft.com/office/powerpoint/2010/main" val="356615594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r>
              <a:rPr lang="pt-BR" dirty="0"/>
              <a:t>Redes de Computadores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3200876"/>
          </a:xfrm>
        </p:spPr>
        <p:txBody>
          <a:bodyPr/>
          <a:lstStyle/>
          <a:p>
            <a:r>
              <a:rPr lang="pt-BR" dirty="0" smtClean="0"/>
              <a:t>Os </a:t>
            </a:r>
            <a:r>
              <a:rPr lang="pt-BR" dirty="0"/>
              <a:t>protocolos de baixo nível definem os </a:t>
            </a:r>
            <a:r>
              <a:rPr lang="pt-BR" i="1" dirty="0"/>
              <a:t>standards </a:t>
            </a:r>
            <a:r>
              <a:rPr lang="pt-BR" dirty="0"/>
              <a:t>em termos físicos e a forma como é feita a transmissão dos dados bem como a detecção e correção de eventuais </a:t>
            </a:r>
            <a:r>
              <a:rPr lang="pt-BR" dirty="0" smtClean="0"/>
              <a:t>erros;</a:t>
            </a:r>
          </a:p>
          <a:p>
            <a:r>
              <a:rPr lang="pt-BR" dirty="0" smtClean="0"/>
              <a:t>A </a:t>
            </a:r>
            <a:r>
              <a:rPr lang="pt-BR" dirty="0"/>
              <a:t>um nível superior, os protocolos tratam a formatação dos dados, incluindo a sintaxe das mensagens e a sua </a:t>
            </a:r>
            <a:r>
              <a:rPr lang="pt-BR" dirty="0" smtClean="0"/>
              <a:t>sequência.</a:t>
            </a:r>
          </a:p>
        </p:txBody>
      </p:sp>
    </p:spTree>
    <p:extLst>
      <p:ext uri="{BB962C8B-B14F-4D97-AF65-F5344CB8AC3E}">
        <p14:creationId xmlns:p14="http://schemas.microsoft.com/office/powerpoint/2010/main" val="145004767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r>
              <a:rPr lang="pt-BR" dirty="0" smtClean="0"/>
              <a:t>Arquitetura TCP/IP</a:t>
            </a:r>
            <a:endParaRPr lang="pt-BR" dirty="0"/>
          </a:p>
        </p:txBody>
      </p:sp>
      <p:sp>
        <p:nvSpPr>
          <p:cNvPr id="6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5072158"/>
          </a:xfrm>
        </p:spPr>
        <p:txBody>
          <a:bodyPr/>
          <a:lstStyle/>
          <a:p>
            <a:r>
              <a:rPr lang="pt-BR" dirty="0"/>
              <a:t>É um conjunto de protocolos de comunicação entre computadores em </a:t>
            </a:r>
            <a:r>
              <a:rPr lang="pt-BR" dirty="0" smtClean="0"/>
              <a:t>rede;</a:t>
            </a:r>
          </a:p>
          <a:p>
            <a:r>
              <a:rPr lang="pt-BR" dirty="0" smtClean="0"/>
              <a:t>Seu </a:t>
            </a:r>
            <a:r>
              <a:rPr lang="pt-BR" dirty="0"/>
              <a:t>nome vem de dois protocolos: o TCP (</a:t>
            </a:r>
            <a:r>
              <a:rPr lang="pt-BR" i="1" dirty="0" err="1"/>
              <a:t>Transmission</a:t>
            </a:r>
            <a:r>
              <a:rPr lang="pt-BR" i="1" dirty="0"/>
              <a:t> </a:t>
            </a:r>
            <a:r>
              <a:rPr lang="pt-BR" i="1" dirty="0" err="1"/>
              <a:t>Control</a:t>
            </a:r>
            <a:r>
              <a:rPr lang="pt-BR" i="1" dirty="0"/>
              <a:t> </a:t>
            </a:r>
            <a:r>
              <a:rPr lang="pt-BR" i="1" dirty="0" err="1"/>
              <a:t>Protocol</a:t>
            </a:r>
            <a:r>
              <a:rPr lang="pt-BR" dirty="0"/>
              <a:t> - Protocolo de Controle de Transmissão) e o IP (</a:t>
            </a:r>
            <a:r>
              <a:rPr lang="pt-BR" i="1" dirty="0"/>
              <a:t>Internet </a:t>
            </a:r>
            <a:r>
              <a:rPr lang="pt-BR" i="1" dirty="0" err="1"/>
              <a:t>Protocol</a:t>
            </a:r>
            <a:r>
              <a:rPr lang="pt-BR" dirty="0"/>
              <a:t> - Protocolo de Internet, ou ainda, protocolo de interconexão</a:t>
            </a:r>
            <a:r>
              <a:rPr lang="pt-BR" dirty="0" smtClean="0"/>
              <a:t>);</a:t>
            </a:r>
          </a:p>
          <a:p>
            <a:r>
              <a:rPr lang="pt-BR" dirty="0"/>
              <a:t>Criado em 1969 pelo </a:t>
            </a:r>
            <a:r>
              <a:rPr lang="en-US" i="1" dirty="0"/>
              <a:t>U.S. </a:t>
            </a:r>
            <a:r>
              <a:rPr lang="en-US" i="1" dirty="0" err="1"/>
              <a:t>Departament</a:t>
            </a:r>
            <a:r>
              <a:rPr lang="en-US" i="1" dirty="0"/>
              <a:t> of Defense Advanced Research Projects Agency </a:t>
            </a:r>
            <a:r>
              <a:rPr lang="en-US" dirty="0"/>
              <a:t>para o </a:t>
            </a:r>
            <a:r>
              <a:rPr lang="en-US" dirty="0" err="1"/>
              <a:t>projeto</a:t>
            </a:r>
            <a:r>
              <a:rPr lang="en-US" dirty="0"/>
              <a:t> </a:t>
            </a:r>
            <a:r>
              <a:rPr lang="en-US" dirty="0" smtClean="0"/>
              <a:t>ARPANET</a:t>
            </a:r>
            <a:r>
              <a:rPr lang="en-US" dirty="0"/>
              <a:t> </a:t>
            </a:r>
            <a:r>
              <a:rPr lang="en-US" dirty="0" smtClean="0"/>
              <a:t>para </a:t>
            </a:r>
            <a:r>
              <a:rPr lang="en-US" dirty="0" err="1" smtClean="0"/>
              <a:t>interligar</a:t>
            </a:r>
            <a:r>
              <a:rPr lang="en-US" dirty="0" smtClean="0"/>
              <a:t> </a:t>
            </a:r>
            <a:r>
              <a:rPr lang="en-US" dirty="0" err="1" smtClean="0"/>
              <a:t>sistemas</a:t>
            </a:r>
            <a:r>
              <a:rPr lang="en-US" dirty="0" smtClean="0"/>
              <a:t> </a:t>
            </a:r>
            <a:r>
              <a:rPr lang="en-US" dirty="0" err="1" smtClean="0"/>
              <a:t>militares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325358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r>
              <a:rPr lang="pt-BR" dirty="0" smtClean="0"/>
              <a:t>Arquitetura TCP/IP</a:t>
            </a:r>
            <a:endParaRPr lang="pt-BR" dirty="0"/>
          </a:p>
        </p:txBody>
      </p:sp>
      <p:sp>
        <p:nvSpPr>
          <p:cNvPr id="6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659190"/>
          </a:xfrm>
        </p:spPr>
        <p:txBody>
          <a:bodyPr/>
          <a:lstStyle/>
          <a:p>
            <a:r>
              <a:rPr lang="pt-BR" dirty="0"/>
              <a:t>O conjunto de protocolos pode ser visto como um modelo de camadas (Modelo OSI), onde cada camada é responsável por um grupo de tarefas, fornecendo um conjunto de serviços bem definidos para o protocolo da camada </a:t>
            </a:r>
            <a:r>
              <a:rPr lang="pt-BR" dirty="0" smtClean="0"/>
              <a:t>superior;</a:t>
            </a:r>
          </a:p>
        </p:txBody>
      </p:sp>
    </p:spTree>
    <p:extLst>
      <p:ext uri="{BB962C8B-B14F-4D97-AF65-F5344CB8AC3E}">
        <p14:creationId xmlns:p14="http://schemas.microsoft.com/office/powerpoint/2010/main" val="322873839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r>
              <a:rPr lang="pt-BR" dirty="0" smtClean="0"/>
              <a:t>Arquitetura TCP/IP</a:t>
            </a:r>
            <a:endParaRPr lang="pt-BR" dirty="0"/>
          </a:p>
        </p:txBody>
      </p:sp>
      <p:sp>
        <p:nvSpPr>
          <p:cNvPr id="6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215991"/>
          </a:xfrm>
        </p:spPr>
        <p:txBody>
          <a:bodyPr/>
          <a:lstStyle/>
          <a:p>
            <a:r>
              <a:rPr lang="pt-BR" dirty="0"/>
              <a:t>As camadas mais altas, estão logicamente mais perto do usuário (chamada camada de aplicação) e lidam com dados mais abstratos, confiando em protocolos de camadas mais baixas para tarefas de menor nível de </a:t>
            </a:r>
            <a:r>
              <a:rPr lang="pt-BR" dirty="0" smtClean="0"/>
              <a:t>abstração;</a:t>
            </a:r>
          </a:p>
        </p:txBody>
      </p:sp>
    </p:spTree>
    <p:extLst>
      <p:ext uri="{BB962C8B-B14F-4D97-AF65-F5344CB8AC3E}">
        <p14:creationId xmlns:p14="http://schemas.microsoft.com/office/powerpoint/2010/main" val="262736858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r>
              <a:rPr lang="pt-BR" dirty="0" smtClean="0"/>
              <a:t>Arquitetura TCP/IP</a:t>
            </a:r>
            <a:endParaRPr lang="pt-BR" dirty="0"/>
          </a:p>
        </p:txBody>
      </p:sp>
      <p:pic>
        <p:nvPicPr>
          <p:cNvPr id="5" name="Imagem 4"/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14000" contrast="59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73727" y="980728"/>
            <a:ext cx="7996545" cy="50923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704491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r>
              <a:rPr lang="pt-BR" dirty="0" smtClean="0"/>
              <a:t>Arquitetura TCP/IP</a:t>
            </a:r>
            <a:endParaRPr lang="pt-BR" dirty="0"/>
          </a:p>
        </p:txBody>
      </p:sp>
      <p:pic>
        <p:nvPicPr>
          <p:cNvPr id="5" name="Imagem 4"/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14000" contrast="59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73727" y="980728"/>
            <a:ext cx="7996545" cy="5092327"/>
          </a:xfrm>
          <a:prstGeom prst="rect">
            <a:avLst/>
          </a:prstGeom>
        </p:spPr>
      </p:pic>
      <p:sp>
        <p:nvSpPr>
          <p:cNvPr id="3" name="Retângulo 2"/>
          <p:cNvSpPr/>
          <p:nvPr/>
        </p:nvSpPr>
        <p:spPr bwMode="auto">
          <a:xfrm>
            <a:off x="573727" y="1124744"/>
            <a:ext cx="7996545" cy="936104"/>
          </a:xfrm>
          <a:prstGeom prst="rect">
            <a:avLst/>
          </a:prstGeom>
          <a:solidFill>
            <a:schemeClr val="accent1">
              <a:alpha val="34000"/>
            </a:schemeClr>
          </a:solidFill>
          <a:ln w="69850" cmpd="sng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endParaRPr lang="pt-BR" sz="23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" pitchFamily="34" charset="0"/>
            </a:endParaRPr>
          </a:p>
        </p:txBody>
      </p:sp>
      <p:sp>
        <p:nvSpPr>
          <p:cNvPr id="4" name="Retângulo 3"/>
          <p:cNvSpPr/>
          <p:nvPr/>
        </p:nvSpPr>
        <p:spPr bwMode="auto">
          <a:xfrm>
            <a:off x="573727" y="2098964"/>
            <a:ext cx="7996545" cy="3974091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headEnd type="none" w="med" len="med"/>
            <a:tailEnd type="none" w="med" len="med"/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endParaRPr lang="pt-BR" sz="23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" pitchFamily="34" charset="0"/>
            </a:endParaRPr>
          </a:p>
        </p:txBody>
      </p:sp>
      <p:sp>
        <p:nvSpPr>
          <p:cNvPr id="6" name="Retângulo 5"/>
          <p:cNvSpPr/>
          <p:nvPr/>
        </p:nvSpPr>
        <p:spPr bwMode="auto">
          <a:xfrm>
            <a:off x="573727" y="981075"/>
            <a:ext cx="7996545" cy="106586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headEnd type="none" w="med" len="med"/>
            <a:tailEnd type="none" w="med" len="med"/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endParaRPr lang="pt-BR" sz="23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" pitchFamily="34" charset="0"/>
            </a:endParaRPr>
          </a:p>
        </p:txBody>
      </p:sp>
      <p:sp>
        <p:nvSpPr>
          <p:cNvPr id="7" name="Texto explicativo retangular com cantos arredondados 6"/>
          <p:cNvSpPr/>
          <p:nvPr/>
        </p:nvSpPr>
        <p:spPr bwMode="auto">
          <a:xfrm>
            <a:off x="251520" y="3068960"/>
            <a:ext cx="8511480" cy="1872208"/>
          </a:xfrm>
          <a:prstGeom prst="wedgeRoundRectCallout">
            <a:avLst>
              <a:gd name="adj1" fmla="val -46426"/>
              <a:gd name="adj2" fmla="val -103069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r>
              <a:rPr lang="pt-BR" sz="2400" dirty="0" smtClean="0"/>
              <a:t>A maioria dos programas de rede usa de forma a se comunicar através de uma rede com outros programas</a:t>
            </a:r>
            <a:endParaRPr lang="pt-BR" sz="23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489466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r>
              <a:rPr lang="pt-BR" dirty="0" smtClean="0"/>
              <a:t>Arquitetura TCP/IP</a:t>
            </a:r>
            <a:endParaRPr lang="pt-BR" dirty="0"/>
          </a:p>
        </p:txBody>
      </p:sp>
      <p:pic>
        <p:nvPicPr>
          <p:cNvPr id="5" name="Imagem 4"/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14000" contrast="59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73727" y="980728"/>
            <a:ext cx="7996545" cy="5092327"/>
          </a:xfrm>
          <a:prstGeom prst="rect">
            <a:avLst/>
          </a:prstGeom>
        </p:spPr>
      </p:pic>
      <p:sp>
        <p:nvSpPr>
          <p:cNvPr id="3" name="Retângulo 2"/>
          <p:cNvSpPr/>
          <p:nvPr/>
        </p:nvSpPr>
        <p:spPr bwMode="auto">
          <a:xfrm>
            <a:off x="573727" y="2060848"/>
            <a:ext cx="7996545" cy="1241152"/>
          </a:xfrm>
          <a:prstGeom prst="rect">
            <a:avLst/>
          </a:prstGeom>
          <a:solidFill>
            <a:schemeClr val="accent1">
              <a:alpha val="34000"/>
            </a:schemeClr>
          </a:solidFill>
          <a:ln w="69850" cmpd="sng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endParaRPr lang="pt-BR" sz="23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" pitchFamily="34" charset="0"/>
            </a:endParaRPr>
          </a:p>
        </p:txBody>
      </p:sp>
      <p:sp>
        <p:nvSpPr>
          <p:cNvPr id="4" name="Retângulo 3"/>
          <p:cNvSpPr/>
          <p:nvPr/>
        </p:nvSpPr>
        <p:spPr bwMode="auto">
          <a:xfrm>
            <a:off x="573727" y="3327400"/>
            <a:ext cx="7996545" cy="2745655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headEnd type="none" w="med" len="med"/>
            <a:tailEnd type="none" w="med" len="med"/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endParaRPr lang="pt-BR" sz="23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" pitchFamily="34" charset="0"/>
            </a:endParaRPr>
          </a:p>
        </p:txBody>
      </p:sp>
      <p:sp>
        <p:nvSpPr>
          <p:cNvPr id="6" name="Retângulo 5"/>
          <p:cNvSpPr/>
          <p:nvPr/>
        </p:nvSpPr>
        <p:spPr bwMode="auto">
          <a:xfrm>
            <a:off x="573727" y="981074"/>
            <a:ext cx="7996545" cy="1050925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headEnd type="none" w="med" len="med"/>
            <a:tailEnd type="none" w="med" len="med"/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endParaRPr lang="pt-BR" sz="23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" pitchFamily="34" charset="0"/>
            </a:endParaRPr>
          </a:p>
        </p:txBody>
      </p:sp>
      <p:sp>
        <p:nvSpPr>
          <p:cNvPr id="7" name="Texto explicativo retangular com cantos arredondados 6"/>
          <p:cNvSpPr/>
          <p:nvPr/>
        </p:nvSpPr>
        <p:spPr bwMode="auto">
          <a:xfrm>
            <a:off x="251520" y="4236443"/>
            <a:ext cx="8511480" cy="1872208"/>
          </a:xfrm>
          <a:prstGeom prst="wedgeRoundRectCallout">
            <a:avLst>
              <a:gd name="adj1" fmla="val -45978"/>
              <a:gd name="adj2" fmla="val -101713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r>
              <a:rPr lang="pt-BR" sz="2400" dirty="0" smtClean="0"/>
              <a:t>Resolvem problema de confiabilidade e integridade, isto é, o dado chegou ao destino? e se chegou, chegou na ordem correta?</a:t>
            </a:r>
            <a:endParaRPr lang="pt-BR" sz="23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565890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r>
              <a:rPr lang="pt-BR" dirty="0" smtClean="0"/>
              <a:t>Arquitetura TCP/IP</a:t>
            </a:r>
            <a:endParaRPr lang="pt-BR" dirty="0"/>
          </a:p>
        </p:txBody>
      </p:sp>
      <p:pic>
        <p:nvPicPr>
          <p:cNvPr id="5" name="Imagem 4"/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14000" contrast="59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73727" y="980728"/>
            <a:ext cx="7996545" cy="5092327"/>
          </a:xfrm>
          <a:prstGeom prst="rect">
            <a:avLst/>
          </a:prstGeom>
        </p:spPr>
      </p:pic>
      <p:sp>
        <p:nvSpPr>
          <p:cNvPr id="3" name="Retângulo 2"/>
          <p:cNvSpPr/>
          <p:nvPr/>
        </p:nvSpPr>
        <p:spPr bwMode="auto">
          <a:xfrm>
            <a:off x="573727" y="3212976"/>
            <a:ext cx="7996545" cy="1152128"/>
          </a:xfrm>
          <a:prstGeom prst="rect">
            <a:avLst/>
          </a:prstGeom>
          <a:solidFill>
            <a:schemeClr val="accent1">
              <a:alpha val="34000"/>
            </a:schemeClr>
          </a:solidFill>
          <a:ln w="69850" cmpd="sng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endParaRPr lang="pt-BR" sz="23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" pitchFamily="34" charset="0"/>
            </a:endParaRPr>
          </a:p>
        </p:txBody>
      </p:sp>
      <p:sp>
        <p:nvSpPr>
          <p:cNvPr id="4" name="Retângulo 3"/>
          <p:cNvSpPr/>
          <p:nvPr/>
        </p:nvSpPr>
        <p:spPr bwMode="auto">
          <a:xfrm>
            <a:off x="573727" y="4406900"/>
            <a:ext cx="7996545" cy="1666155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headEnd type="none" w="med" len="med"/>
            <a:tailEnd type="none" w="med" len="med"/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endParaRPr lang="pt-BR" sz="23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" pitchFamily="34" charset="0"/>
            </a:endParaRPr>
          </a:p>
        </p:txBody>
      </p:sp>
      <p:sp>
        <p:nvSpPr>
          <p:cNvPr id="6" name="Retângulo 5"/>
          <p:cNvSpPr/>
          <p:nvPr/>
        </p:nvSpPr>
        <p:spPr bwMode="auto">
          <a:xfrm>
            <a:off x="573727" y="981074"/>
            <a:ext cx="7996545" cy="2206626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headEnd type="none" w="med" len="med"/>
            <a:tailEnd type="none" w="med" len="med"/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endParaRPr lang="pt-BR" sz="23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" pitchFamily="34" charset="0"/>
            </a:endParaRPr>
          </a:p>
        </p:txBody>
      </p:sp>
      <p:sp>
        <p:nvSpPr>
          <p:cNvPr id="7" name="Texto explicativo retangular com cantos arredondados 6"/>
          <p:cNvSpPr/>
          <p:nvPr/>
        </p:nvSpPr>
        <p:spPr bwMode="auto">
          <a:xfrm>
            <a:off x="316259" y="980728"/>
            <a:ext cx="8511480" cy="1440160"/>
          </a:xfrm>
          <a:prstGeom prst="wedgeRoundRectCallout">
            <a:avLst>
              <a:gd name="adj1" fmla="val -47023"/>
              <a:gd name="adj2" fmla="val 103825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r>
              <a:rPr lang="pt-BR" sz="2400" dirty="0" smtClean="0"/>
              <a:t>Resolve o problema de obter pacotes através de uma rede.</a:t>
            </a:r>
            <a:endParaRPr lang="pt-BR" sz="23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370369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r>
              <a:rPr lang="pt-BR" dirty="0" smtClean="0"/>
              <a:t>Introdução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3939540"/>
          </a:xfrm>
        </p:spPr>
        <p:txBody>
          <a:bodyPr/>
          <a:lstStyle/>
          <a:p>
            <a:r>
              <a:rPr lang="pt-BR" dirty="0" smtClean="0"/>
              <a:t>Importância da comunicação e da informação;</a:t>
            </a:r>
          </a:p>
          <a:p>
            <a:r>
              <a:rPr lang="pt-BR" dirty="0" smtClean="0"/>
              <a:t>SI são beneficiados com redes;</a:t>
            </a:r>
          </a:p>
          <a:p>
            <a:r>
              <a:rPr lang="pt-BR" dirty="0" smtClean="0"/>
              <a:t>Redes dão suporte a vários tipos de aplicações e tipos de informação;</a:t>
            </a:r>
          </a:p>
          <a:p>
            <a:r>
              <a:rPr lang="pt-BR" dirty="0" smtClean="0"/>
              <a:t>Considerar dispersão geográfica, tipo de informação, fiabilidade exigida;</a:t>
            </a:r>
          </a:p>
          <a:p>
            <a:r>
              <a:rPr lang="pt-BR" dirty="0" smtClean="0"/>
              <a:t>Preocupação com falhas de comunicação e os problemas oriundos desta falha.</a:t>
            </a:r>
          </a:p>
        </p:txBody>
      </p:sp>
    </p:spTree>
    <p:extLst>
      <p:ext uri="{BB962C8B-B14F-4D97-AF65-F5344CB8AC3E}">
        <p14:creationId xmlns:p14="http://schemas.microsoft.com/office/powerpoint/2010/main" val="410763313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r>
              <a:rPr lang="pt-BR" dirty="0" smtClean="0"/>
              <a:t>Arquitetura TCP/IP</a:t>
            </a:r>
            <a:endParaRPr lang="pt-BR" dirty="0"/>
          </a:p>
        </p:txBody>
      </p:sp>
      <p:pic>
        <p:nvPicPr>
          <p:cNvPr id="5" name="Imagem 4"/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14000" contrast="59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73727" y="980728"/>
            <a:ext cx="7996545" cy="5092327"/>
          </a:xfrm>
          <a:prstGeom prst="rect">
            <a:avLst/>
          </a:prstGeom>
        </p:spPr>
      </p:pic>
      <p:sp>
        <p:nvSpPr>
          <p:cNvPr id="3" name="Retângulo 2"/>
          <p:cNvSpPr/>
          <p:nvPr/>
        </p:nvSpPr>
        <p:spPr bwMode="auto">
          <a:xfrm>
            <a:off x="573727" y="4365104"/>
            <a:ext cx="7996545" cy="1667396"/>
          </a:xfrm>
          <a:prstGeom prst="rect">
            <a:avLst/>
          </a:prstGeom>
          <a:solidFill>
            <a:schemeClr val="accent1">
              <a:alpha val="34000"/>
            </a:schemeClr>
          </a:solidFill>
          <a:ln w="69850" cmpd="sng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endParaRPr lang="pt-BR" sz="23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" pitchFamily="34" charset="0"/>
            </a:endParaRPr>
          </a:p>
        </p:txBody>
      </p:sp>
      <p:sp>
        <p:nvSpPr>
          <p:cNvPr id="6" name="Retângulo 5"/>
          <p:cNvSpPr/>
          <p:nvPr/>
        </p:nvSpPr>
        <p:spPr bwMode="auto">
          <a:xfrm>
            <a:off x="573727" y="981074"/>
            <a:ext cx="7996545" cy="3349626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headEnd type="none" w="med" len="med"/>
            <a:tailEnd type="none" w="med" len="med"/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endParaRPr lang="pt-BR" sz="23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" pitchFamily="34" charset="0"/>
            </a:endParaRPr>
          </a:p>
        </p:txBody>
      </p:sp>
      <p:sp>
        <p:nvSpPr>
          <p:cNvPr id="7" name="Texto explicativo retangular com cantos arredondados 6"/>
          <p:cNvSpPr/>
          <p:nvPr/>
        </p:nvSpPr>
        <p:spPr bwMode="auto">
          <a:xfrm>
            <a:off x="316259" y="1484784"/>
            <a:ext cx="8511480" cy="1872208"/>
          </a:xfrm>
          <a:prstGeom prst="wedgeRoundRectCallout">
            <a:avLst>
              <a:gd name="adj1" fmla="val -46873"/>
              <a:gd name="adj2" fmla="val 105181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r>
              <a:rPr lang="pt-BR" sz="2400" dirty="0" smtClean="0"/>
              <a:t>Faz a interface entre os diversos tipos de rede (Ethernet, Token </a:t>
            </a:r>
            <a:r>
              <a:rPr lang="pt-BR" sz="2400" dirty="0" err="1" smtClean="0"/>
              <a:t>Ring</a:t>
            </a:r>
            <a:r>
              <a:rPr lang="pt-BR" sz="2400" dirty="0" smtClean="0"/>
              <a:t>, Frame Relay, ATM, P2P...), abstraindo o hardware.</a:t>
            </a:r>
            <a:endParaRPr lang="pt-BR" sz="23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496425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Conclusão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511480" cy="4739759"/>
          </a:xfrm>
        </p:spPr>
        <p:txBody>
          <a:bodyPr/>
          <a:lstStyle/>
          <a:p>
            <a:pPr marL="393192" indent="-393192" algn="l" defTabSz="914400">
              <a:lnSpc>
                <a:spcPct val="90000"/>
              </a:lnSpc>
              <a:spcBef>
                <a:spcPts val="768"/>
              </a:spcBef>
              <a:buClr>
                <a:srgbClr val="FFFFFF"/>
              </a:buClr>
              <a:buFontTx/>
            </a:pPr>
            <a:r>
              <a:rPr lang="pt-BR" sz="3200" b="0" i="0" dirty="0" smtClean="0">
                <a:solidFill>
                  <a:srgbClr val="FFFFFF"/>
                </a:solidFill>
                <a:latin typeface="Calibri"/>
                <a:ea typeface="+mn-ea"/>
                <a:cs typeface="+mn-cs"/>
              </a:rPr>
              <a:t>Percebemos a importância da informação para as organizações e nosso dia-a-dia e como ela esta diretamente relacionada as redes;</a:t>
            </a:r>
          </a:p>
          <a:p>
            <a:pPr marL="393192" indent="-393192" algn="l" defTabSz="914400">
              <a:lnSpc>
                <a:spcPct val="90000"/>
              </a:lnSpc>
              <a:spcBef>
                <a:spcPts val="768"/>
              </a:spcBef>
              <a:buClr>
                <a:srgbClr val="FFFFFF"/>
              </a:buClr>
              <a:buFontTx/>
            </a:pPr>
            <a:r>
              <a:rPr lang="pt-BR" dirty="0" smtClean="0">
                <a:solidFill>
                  <a:srgbClr val="FFFFFF"/>
                </a:solidFill>
                <a:latin typeface="Calibri"/>
              </a:rPr>
              <a:t>Vimos como as redes de computadores potencializaram a comunicação destas informações;</a:t>
            </a:r>
          </a:p>
          <a:p>
            <a:pPr marL="393192" indent="-393192" algn="l" defTabSz="914400">
              <a:lnSpc>
                <a:spcPct val="90000"/>
              </a:lnSpc>
              <a:spcBef>
                <a:spcPts val="768"/>
              </a:spcBef>
              <a:buClr>
                <a:srgbClr val="FFFFFF"/>
              </a:buClr>
              <a:buFontTx/>
            </a:pPr>
            <a:r>
              <a:rPr lang="pt-BR" sz="3200" b="0" i="0" dirty="0" smtClean="0">
                <a:solidFill>
                  <a:srgbClr val="FFFFFF"/>
                </a:solidFill>
                <a:latin typeface="Calibri"/>
                <a:ea typeface="+mn-ea"/>
                <a:cs typeface="+mn-cs"/>
              </a:rPr>
              <a:t>Vimos alguns conceitos iniciais sobre redes suas características geográficas e de topologia e </a:t>
            </a:r>
            <a:r>
              <a:rPr lang="pt-BR" dirty="0" smtClean="0">
                <a:solidFill>
                  <a:srgbClr val="FFFFFF"/>
                </a:solidFill>
                <a:latin typeface="Calibri"/>
              </a:rPr>
              <a:t>alguns de seus componentes;</a:t>
            </a:r>
          </a:p>
          <a:p>
            <a:pPr marL="393192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 smtClean="0">
                <a:solidFill>
                  <a:srgbClr val="FFFFFF"/>
                </a:solidFill>
              </a:rPr>
              <a:t>Vimos a </a:t>
            </a:r>
            <a:r>
              <a:rPr lang="pt-BR" dirty="0">
                <a:solidFill>
                  <a:srgbClr val="FFFFFF"/>
                </a:solidFill>
              </a:rPr>
              <a:t>arquitetura </a:t>
            </a:r>
            <a:r>
              <a:rPr lang="pt-BR" dirty="0" smtClean="0">
                <a:solidFill>
                  <a:srgbClr val="FFFFFF"/>
                </a:solidFill>
              </a:rPr>
              <a:t>TCP/IP</a:t>
            </a:r>
            <a:r>
              <a:rPr lang="pt-BR" dirty="0">
                <a:solidFill>
                  <a:srgbClr val="FFFFFF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8983781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Atividades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886397"/>
          </a:xfrm>
        </p:spPr>
        <p:txBody>
          <a:bodyPr/>
          <a:lstStyle/>
          <a:p>
            <a:pPr marL="393192" indent="-393192" defTabSz="914400">
              <a:spcBef>
                <a:spcPts val="0"/>
              </a:spcBef>
              <a:buClr>
                <a:srgbClr val="FFFFFF"/>
              </a:buClr>
            </a:pPr>
            <a:r>
              <a:rPr lang="pt-BR" dirty="0" smtClean="0">
                <a:solidFill>
                  <a:srgbClr val="FFFFFF"/>
                </a:solidFill>
              </a:rPr>
              <a:t>Verificar o conteúdo disponível no site, principalmente até a </a:t>
            </a:r>
            <a:r>
              <a:rPr lang="pt-BR" smtClean="0">
                <a:solidFill>
                  <a:srgbClr val="FFFFFF"/>
                </a:solidFill>
              </a:rPr>
              <a:t>página 5 </a:t>
            </a:r>
            <a:r>
              <a:rPr lang="pt-BR" dirty="0" smtClean="0">
                <a:solidFill>
                  <a:srgbClr val="FFFFFF"/>
                </a:solidFill>
              </a:rPr>
              <a:t>da apostila.</a:t>
            </a:r>
          </a:p>
        </p:txBody>
      </p:sp>
    </p:spTree>
    <p:extLst>
      <p:ext uri="{BB962C8B-B14F-4D97-AF65-F5344CB8AC3E}">
        <p14:creationId xmlns:p14="http://schemas.microsoft.com/office/powerpoint/2010/main" val="394761816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Referências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1329595"/>
          </a:xfrm>
        </p:spPr>
        <p:txBody>
          <a:bodyPr/>
          <a:lstStyle/>
          <a:p>
            <a:r>
              <a:rPr lang="pt-BR" dirty="0"/>
              <a:t>VARAJÃO, F. F.. </a:t>
            </a:r>
            <a:r>
              <a:rPr lang="pt-BR" i="1" dirty="0" smtClean="0"/>
              <a:t>Sistemas </a:t>
            </a:r>
            <a:r>
              <a:rPr lang="pt-BR" i="1" dirty="0" err="1" smtClean="0"/>
              <a:t>Distribuidos</a:t>
            </a:r>
            <a:r>
              <a:rPr lang="pt-BR" dirty="0" smtClean="0"/>
              <a:t>. </a:t>
            </a:r>
            <a:r>
              <a:rPr lang="pt-BR" dirty="0"/>
              <a:t>FIC – Faculdades Integradas </a:t>
            </a:r>
            <a:r>
              <a:rPr lang="pt-BR" dirty="0" err="1"/>
              <a:t>Campograndenses</a:t>
            </a:r>
            <a:r>
              <a:rPr lang="pt-BR" dirty="0"/>
              <a:t>. Rio de Janeiro, </a:t>
            </a:r>
            <a:r>
              <a:rPr lang="pt-BR" dirty="0" smtClean="0"/>
              <a:t>2016. </a:t>
            </a:r>
            <a:r>
              <a:rPr lang="pt-BR" dirty="0"/>
              <a:t>(Apostila)</a:t>
            </a:r>
          </a:p>
        </p:txBody>
      </p:sp>
    </p:spTree>
    <p:extLst>
      <p:ext uri="{BB962C8B-B14F-4D97-AF65-F5344CB8AC3E}">
        <p14:creationId xmlns:p14="http://schemas.microsoft.com/office/powerpoint/2010/main" val="319178992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r>
              <a:rPr lang="pt-BR" dirty="0" smtClean="0"/>
              <a:t>Introdução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1871282"/>
          </a:xfrm>
        </p:spPr>
        <p:txBody>
          <a:bodyPr/>
          <a:lstStyle/>
          <a:p>
            <a:r>
              <a:rPr lang="pt-BR" dirty="0" smtClean="0"/>
              <a:t>Necessário implementar métodos de armazenamento seguro e disponível;</a:t>
            </a:r>
          </a:p>
          <a:p>
            <a:r>
              <a:rPr lang="pt-BR" dirty="0" smtClean="0"/>
              <a:t>Manter seus componentes de hardware e software em funcionamento;</a:t>
            </a:r>
          </a:p>
        </p:txBody>
      </p:sp>
    </p:spTree>
    <p:extLst>
      <p:ext uri="{BB962C8B-B14F-4D97-AF65-F5344CB8AC3E}">
        <p14:creationId xmlns:p14="http://schemas.microsoft.com/office/powerpoint/2010/main" val="306090593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r>
              <a:rPr lang="pt-BR" dirty="0" smtClean="0"/>
              <a:t>Redes de Computadores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3046988"/>
          </a:xfrm>
        </p:spPr>
        <p:txBody>
          <a:bodyPr/>
          <a:lstStyle/>
          <a:p>
            <a:pPr marL="517525" lvl="1" indent="0" algn="ctr">
              <a:buNone/>
            </a:pPr>
            <a:r>
              <a:rPr lang="pt-BR" sz="4400" i="1" dirty="0" smtClean="0"/>
              <a:t>“...</a:t>
            </a:r>
            <a:r>
              <a:rPr lang="pt-BR" sz="4400" i="1" dirty="0"/>
              <a:t>as redes de computadores são um conjunto de computadores autônomos interconectados por uma única tecnologia</a:t>
            </a:r>
            <a:r>
              <a:rPr lang="pt-BR" sz="4400" i="1" dirty="0" smtClean="0"/>
              <a:t>”. (</a:t>
            </a:r>
            <a:r>
              <a:rPr lang="pt-BR" sz="4400" dirty="0" smtClean="0"/>
              <a:t>TANENBAUM, 2003)</a:t>
            </a:r>
          </a:p>
        </p:txBody>
      </p:sp>
    </p:spTree>
    <p:extLst>
      <p:ext uri="{BB962C8B-B14F-4D97-AF65-F5344CB8AC3E}">
        <p14:creationId xmlns:p14="http://schemas.microsoft.com/office/powerpoint/2010/main" val="288367983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r>
              <a:rPr lang="pt-BR" dirty="0"/>
              <a:t>Redes de Computadores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583488" cy="2277547"/>
          </a:xfrm>
        </p:spPr>
        <p:txBody>
          <a:bodyPr/>
          <a:lstStyle/>
          <a:p>
            <a:r>
              <a:rPr lang="pt-BR" dirty="0" smtClean="0"/>
              <a:t>Quanto </a:t>
            </a:r>
            <a:r>
              <a:rPr lang="pt-BR" dirty="0"/>
              <a:t>ao uso das redes de computadores, podemos destacar </a:t>
            </a:r>
            <a:r>
              <a:rPr lang="pt-BR" dirty="0" smtClean="0"/>
              <a:t>dois aspectos </a:t>
            </a:r>
            <a:r>
              <a:rPr lang="pt-BR" sz="2400" dirty="0"/>
              <a:t>TANENBAUM (2003</a:t>
            </a:r>
            <a:r>
              <a:rPr lang="pt-BR" sz="2400" dirty="0" smtClean="0"/>
              <a:t>)</a:t>
            </a:r>
            <a:r>
              <a:rPr lang="pt-BR" dirty="0" smtClean="0"/>
              <a:t>:</a:t>
            </a:r>
          </a:p>
          <a:p>
            <a:pPr lvl="1"/>
            <a:r>
              <a:rPr lang="pt-BR" dirty="0" smtClean="0"/>
              <a:t>Aplicações comerciais;</a:t>
            </a:r>
          </a:p>
          <a:p>
            <a:pPr lvl="1"/>
            <a:r>
              <a:rPr lang="pt-BR" dirty="0" smtClean="0"/>
              <a:t>Aplicações domésticas.</a:t>
            </a:r>
          </a:p>
        </p:txBody>
      </p:sp>
    </p:spTree>
    <p:extLst>
      <p:ext uri="{BB962C8B-B14F-4D97-AF65-F5344CB8AC3E}">
        <p14:creationId xmlns:p14="http://schemas.microsoft.com/office/powerpoint/2010/main" val="136667544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r>
              <a:rPr lang="pt-BR" dirty="0"/>
              <a:t>Redes de Computadores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3102388"/>
          </a:xfrm>
        </p:spPr>
        <p:txBody>
          <a:bodyPr/>
          <a:lstStyle/>
          <a:p>
            <a:r>
              <a:rPr lang="pt-BR" dirty="0" smtClean="0">
                <a:solidFill>
                  <a:srgbClr val="FFFF00"/>
                </a:solidFill>
              </a:rPr>
              <a:t>Aplicações comerciais</a:t>
            </a:r>
            <a:r>
              <a:rPr lang="pt-BR" dirty="0" smtClean="0"/>
              <a:t>: </a:t>
            </a:r>
            <a:r>
              <a:rPr lang="pt-BR" dirty="0"/>
              <a:t>que se concentram no compartilhamento de recursos, e o objetivo é tornar todos os programas, equipamentos e dados ao alcance de todos os usuários a partir de políticas previamente estabelecidas, independente da distância física entre os recursos e o </a:t>
            </a:r>
            <a:r>
              <a:rPr lang="pt-BR" dirty="0" smtClean="0"/>
              <a:t>usuário;</a:t>
            </a:r>
          </a:p>
        </p:txBody>
      </p:sp>
    </p:spTree>
    <p:extLst>
      <p:ext uri="{BB962C8B-B14F-4D97-AF65-F5344CB8AC3E}">
        <p14:creationId xmlns:p14="http://schemas.microsoft.com/office/powerpoint/2010/main" val="62385423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r>
              <a:rPr lang="pt-BR" dirty="0"/>
              <a:t>Redes de Computadores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1772793"/>
          </a:xfrm>
        </p:spPr>
        <p:txBody>
          <a:bodyPr/>
          <a:lstStyle/>
          <a:p>
            <a:r>
              <a:rPr lang="pt-BR" dirty="0" smtClean="0">
                <a:solidFill>
                  <a:srgbClr val="FFFF00"/>
                </a:solidFill>
              </a:rPr>
              <a:t>Aplicações domésticas:</a:t>
            </a:r>
            <a:r>
              <a:rPr lang="pt-BR" dirty="0" smtClean="0"/>
              <a:t> </a:t>
            </a:r>
            <a:r>
              <a:rPr lang="pt-BR" dirty="0"/>
              <a:t>com o objetivo de acesso a informações remotas, comunicação entre pessoas, entretenimento interativo e comércio </a:t>
            </a:r>
            <a:r>
              <a:rPr lang="pt-BR" dirty="0" smtClean="0"/>
              <a:t>eletrônico.</a:t>
            </a:r>
          </a:p>
        </p:txBody>
      </p:sp>
    </p:spTree>
    <p:extLst>
      <p:ext uri="{BB962C8B-B14F-4D97-AF65-F5344CB8AC3E}">
        <p14:creationId xmlns:p14="http://schemas.microsoft.com/office/powerpoint/2010/main" val="206669585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r>
              <a:rPr lang="pt-BR" dirty="0"/>
              <a:t>Redes de Computadores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308324"/>
          </a:xfrm>
        </p:spPr>
        <p:txBody>
          <a:bodyPr/>
          <a:lstStyle/>
          <a:p>
            <a:r>
              <a:rPr lang="pt-BR" dirty="0"/>
              <a:t>As redes podem ser distinguidas através de vários fatores, entre eles a área </a:t>
            </a:r>
            <a:r>
              <a:rPr lang="pt-BR" dirty="0" smtClean="0"/>
              <a:t>geográfica:</a:t>
            </a:r>
          </a:p>
          <a:p>
            <a:pPr lvl="1"/>
            <a:r>
              <a:rPr lang="pt-BR" dirty="0" err="1" smtClean="0"/>
              <a:t>LANs</a:t>
            </a:r>
            <a:r>
              <a:rPr lang="pt-BR" dirty="0" smtClean="0"/>
              <a:t> (</a:t>
            </a:r>
            <a:r>
              <a:rPr lang="pt-BR" i="1" dirty="0"/>
              <a:t>Local </a:t>
            </a:r>
            <a:r>
              <a:rPr lang="pt-BR" i="1" dirty="0" err="1"/>
              <a:t>Area</a:t>
            </a:r>
            <a:r>
              <a:rPr lang="pt-BR" i="1" dirty="0"/>
              <a:t> </a:t>
            </a:r>
            <a:r>
              <a:rPr lang="pt-BR" i="1" dirty="0" smtClean="0"/>
              <a:t>Networks</a:t>
            </a:r>
            <a:r>
              <a:rPr lang="pt-BR" dirty="0" smtClean="0"/>
              <a:t>)</a:t>
            </a:r>
          </a:p>
          <a:p>
            <a:pPr lvl="1"/>
            <a:r>
              <a:rPr lang="pt-BR" dirty="0" err="1" smtClean="0"/>
              <a:t>MANs</a:t>
            </a:r>
            <a:r>
              <a:rPr lang="pt-BR" dirty="0" smtClean="0"/>
              <a:t> (</a:t>
            </a:r>
            <a:r>
              <a:rPr lang="pt-BR" i="1" dirty="0" err="1"/>
              <a:t>Metropolitan</a:t>
            </a:r>
            <a:r>
              <a:rPr lang="pt-BR" i="1" dirty="0"/>
              <a:t> </a:t>
            </a:r>
            <a:r>
              <a:rPr lang="pt-BR" i="1" dirty="0" err="1"/>
              <a:t>Area</a:t>
            </a:r>
            <a:r>
              <a:rPr lang="pt-BR" i="1" dirty="0"/>
              <a:t> </a:t>
            </a:r>
            <a:r>
              <a:rPr lang="pt-BR" i="1" dirty="0" smtClean="0"/>
              <a:t>Networks</a:t>
            </a:r>
            <a:r>
              <a:rPr lang="pt-BR" dirty="0" smtClean="0"/>
              <a:t>)</a:t>
            </a:r>
          </a:p>
          <a:p>
            <a:pPr lvl="1"/>
            <a:r>
              <a:rPr lang="pt-BR" dirty="0" err="1" smtClean="0"/>
              <a:t>WANs</a:t>
            </a:r>
            <a:r>
              <a:rPr lang="pt-BR" dirty="0" smtClean="0"/>
              <a:t> (</a:t>
            </a:r>
            <a:r>
              <a:rPr lang="pt-BR" i="1" dirty="0" err="1"/>
              <a:t>Wide</a:t>
            </a:r>
            <a:r>
              <a:rPr lang="pt-BR" i="1" dirty="0"/>
              <a:t> </a:t>
            </a:r>
            <a:r>
              <a:rPr lang="pt-BR" i="1" dirty="0" err="1"/>
              <a:t>Area</a:t>
            </a:r>
            <a:r>
              <a:rPr lang="pt-BR" i="1" dirty="0"/>
              <a:t> </a:t>
            </a:r>
            <a:r>
              <a:rPr lang="pt-BR" i="1" dirty="0" smtClean="0"/>
              <a:t>Networks</a:t>
            </a:r>
            <a:r>
              <a:rPr lang="pt-BR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87469950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7-00134_MS_Qwest_template_Segoe">
  <a:themeElements>
    <a:clrScheme name="Blue Template-Template">
      <a:dk1>
        <a:srgbClr val="000000"/>
      </a:dk1>
      <a:lt1>
        <a:srgbClr val="FFFFFF"/>
      </a:lt1>
      <a:dk2>
        <a:srgbClr val="050595"/>
      </a:dk2>
      <a:lt2>
        <a:srgbClr val="FFFF99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3EB4F"/>
      </a:hlink>
      <a:folHlink>
        <a:srgbClr val="7DDD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91436" tIns="45718" rIns="91436" bIns="45718" numCol="1" rtlCol="0" anchor="ctr" anchorCtr="0" compatLnSpc="1">
        <a:prstTxWarp prst="textNoShape">
          <a:avLst/>
        </a:prstTxWarp>
      </a:bodyPr>
      <a:lstStyle>
        <a:defPPr algn="ctr" defTabSz="914099" fontAlgn="base">
          <a:spcBef>
            <a:spcPct val="0"/>
          </a:spcBef>
          <a:spcAft>
            <a:spcPct val="0"/>
          </a:spcAft>
          <a:defRPr sz="2300" dirty="0" smtClean="0">
            <a:solidFill>
              <a:srgbClr val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Branco com fonte Courier para slides de código">
  <a:themeElements>
    <a:clrScheme name="Blue Template-Template">
      <a:dk1>
        <a:srgbClr val="000000"/>
      </a:dk1>
      <a:lt1>
        <a:srgbClr val="FFFFFF"/>
      </a:lt1>
      <a:dk2>
        <a:srgbClr val="050595"/>
      </a:dk2>
      <a:lt2>
        <a:srgbClr val="FFFFFF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3EB4F"/>
      </a:hlink>
      <a:folHlink>
        <a:srgbClr val="7DDD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109728" tIns="54864" rIns="109728" bIns="54864" numCol="1" rtlCol="0" anchor="ctr" anchorCtr="0" compatLnSpc="1">
        <a:prstTxWarp prst="textNoShape">
          <a:avLst/>
        </a:prstTxWarp>
      </a:bodyPr>
      <a:lstStyle>
        <a:defPPr marL="0" marR="0" indent="0" algn="ctr" defTabSz="10969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smtClean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C8D45093-9C65-46FB-9332-B88902DC522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Amostra de slides de apresentação (Design azul com borda de nuvem branca)</Template>
  <TotalTime>1605</TotalTime>
  <Words>1470</Words>
  <Application>Microsoft Office PowerPoint</Application>
  <PresentationFormat>Apresentação na tela (4:3)</PresentationFormat>
  <Paragraphs>112</Paragraphs>
  <Slides>33</Slides>
  <Notes>5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2</vt:i4>
      </vt:variant>
      <vt:variant>
        <vt:lpstr>Títulos de slides</vt:lpstr>
      </vt:variant>
      <vt:variant>
        <vt:i4>33</vt:i4>
      </vt:variant>
    </vt:vector>
  </HeadingPairs>
  <TitlesOfParts>
    <vt:vector size="40" baseType="lpstr">
      <vt:lpstr>Arial</vt:lpstr>
      <vt:lpstr>Calibri</vt:lpstr>
      <vt:lpstr>Courier New</vt:lpstr>
      <vt:lpstr>Segoe</vt:lpstr>
      <vt:lpstr>Wingdings</vt:lpstr>
      <vt:lpstr>7-00134_MS_Qwest_template_Segoe</vt:lpstr>
      <vt:lpstr>Branco com fonte Courier para slides de código</vt:lpstr>
      <vt:lpstr>SISTEMAS DISTRIBUIDOS</vt:lpstr>
      <vt:lpstr>Conteúdo</vt:lpstr>
      <vt:lpstr>Introdução</vt:lpstr>
      <vt:lpstr>Introdução</vt:lpstr>
      <vt:lpstr>Redes de Computadores</vt:lpstr>
      <vt:lpstr>Redes de Computadores</vt:lpstr>
      <vt:lpstr>Redes de Computadores</vt:lpstr>
      <vt:lpstr>Redes de Computadores</vt:lpstr>
      <vt:lpstr>Redes de Computadores</vt:lpstr>
      <vt:lpstr>Redes de Computadores</vt:lpstr>
      <vt:lpstr>Redes de Computadores</vt:lpstr>
      <vt:lpstr>Redes de Computadores</vt:lpstr>
      <vt:lpstr>Redes de Computadores</vt:lpstr>
      <vt:lpstr>Redes de Computadores</vt:lpstr>
      <vt:lpstr>Redes de Computadores</vt:lpstr>
      <vt:lpstr>Redes de Computadores</vt:lpstr>
      <vt:lpstr>Exemplo de rede com cabeamento não estruturado</vt:lpstr>
      <vt:lpstr>Exemplo de rede com cabeamento estruturado</vt:lpstr>
      <vt:lpstr>Redes de Computadores</vt:lpstr>
      <vt:lpstr>Redes de Computadores</vt:lpstr>
      <vt:lpstr>Redes de Computadores</vt:lpstr>
      <vt:lpstr>Redes de Computadores</vt:lpstr>
      <vt:lpstr>Arquitetura TCP/IP</vt:lpstr>
      <vt:lpstr>Arquitetura TCP/IP</vt:lpstr>
      <vt:lpstr>Arquitetura TCP/IP</vt:lpstr>
      <vt:lpstr>Arquitetura TCP/IP</vt:lpstr>
      <vt:lpstr>Arquitetura TCP/IP</vt:lpstr>
      <vt:lpstr>Arquitetura TCP/IP</vt:lpstr>
      <vt:lpstr>Arquitetura TCP/IP</vt:lpstr>
      <vt:lpstr>Arquitetura TCP/IP</vt:lpstr>
      <vt:lpstr>Conclusão</vt:lpstr>
      <vt:lpstr>Atividades</vt:lpstr>
      <vt:lpstr>Referências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Sistemas Distribuidos</dc:title>
  <dc:creator>varajao</dc:creator>
  <cp:keywords/>
  <cp:lastModifiedBy>varajao</cp:lastModifiedBy>
  <cp:revision>145</cp:revision>
  <dcterms:created xsi:type="dcterms:W3CDTF">2015-06-30T13:28:46Z</dcterms:created>
  <dcterms:modified xsi:type="dcterms:W3CDTF">2016-04-20T21:38:44Z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TC102867179990</vt:lpwstr>
  </property>
</Properties>
</file>