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37"/>
  </p:notesMasterIdLst>
  <p:sldIdLst>
    <p:sldId id="257" r:id="rId4"/>
    <p:sldId id="258" r:id="rId5"/>
    <p:sldId id="285" r:id="rId6"/>
    <p:sldId id="282" r:id="rId7"/>
    <p:sldId id="287" r:id="rId8"/>
    <p:sldId id="290" r:id="rId9"/>
    <p:sldId id="286" r:id="rId10"/>
    <p:sldId id="291" r:id="rId11"/>
    <p:sldId id="289" r:id="rId12"/>
    <p:sldId id="292" r:id="rId13"/>
    <p:sldId id="293" r:id="rId14"/>
    <p:sldId id="294" r:id="rId15"/>
    <p:sldId id="288" r:id="rId16"/>
    <p:sldId id="295" r:id="rId17"/>
    <p:sldId id="314" r:id="rId18"/>
    <p:sldId id="296" r:id="rId19"/>
    <p:sldId id="312" r:id="rId20"/>
    <p:sldId id="313" r:id="rId21"/>
    <p:sldId id="297" r:id="rId22"/>
    <p:sldId id="298" r:id="rId23"/>
    <p:sldId id="299" r:id="rId24"/>
    <p:sldId id="300" r:id="rId25"/>
    <p:sldId id="304" r:id="rId26"/>
    <p:sldId id="310" r:id="rId27"/>
    <p:sldId id="311" r:id="rId28"/>
    <p:sldId id="309" r:id="rId29"/>
    <p:sldId id="305" r:id="rId30"/>
    <p:sldId id="306" r:id="rId31"/>
    <p:sldId id="307" r:id="rId32"/>
    <p:sldId id="308" r:id="rId33"/>
    <p:sldId id="281" r:id="rId34"/>
    <p:sldId id="280" r:id="rId35"/>
    <p:sldId id="278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8" autoAdjust="0"/>
    <p:restoredTop sz="94660"/>
  </p:normalViewPr>
  <p:slideViewPr>
    <p:cSldViewPr>
      <p:cViewPr varScale="1">
        <p:scale>
          <a:sx n="92" d="100"/>
          <a:sy n="92" d="100"/>
        </p:scale>
        <p:origin x="138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viewProps" Target="view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2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4/20/2016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4/20/2016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7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4/20/2016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5318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4/20/2016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303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4/20/2016 6:37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654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SISTEMAS DISTRIBUIDOS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02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/>
              <a:t>Redes de Computadores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308324"/>
          </a:xfrm>
        </p:spPr>
        <p:txBody>
          <a:bodyPr/>
          <a:lstStyle/>
          <a:p>
            <a:r>
              <a:rPr lang="pt-BR" dirty="0"/>
              <a:t>As redes podem ser distinguidas através de vários fatores, entre eles a área </a:t>
            </a:r>
            <a:r>
              <a:rPr lang="pt-BR" dirty="0" smtClean="0"/>
              <a:t>geográfica:</a:t>
            </a:r>
          </a:p>
          <a:p>
            <a:pPr lvl="1"/>
            <a:r>
              <a:rPr lang="pt-BR" dirty="0" err="1" smtClean="0">
                <a:solidFill>
                  <a:srgbClr val="FFFF00"/>
                </a:solidFill>
              </a:rPr>
              <a:t>LANs</a:t>
            </a:r>
            <a:r>
              <a:rPr lang="pt-BR" dirty="0" smtClean="0">
                <a:solidFill>
                  <a:srgbClr val="FFFF00"/>
                </a:solidFill>
              </a:rPr>
              <a:t> </a:t>
            </a:r>
            <a:r>
              <a:rPr lang="pt-BR" dirty="0" smtClean="0"/>
              <a:t>(</a:t>
            </a:r>
            <a:r>
              <a:rPr lang="pt-BR" i="1" dirty="0"/>
              <a:t>Local </a:t>
            </a:r>
            <a:r>
              <a:rPr lang="pt-BR" i="1" dirty="0" err="1"/>
              <a:t>Area</a:t>
            </a:r>
            <a:r>
              <a:rPr lang="pt-BR" i="1" dirty="0"/>
              <a:t> </a:t>
            </a:r>
            <a:r>
              <a:rPr lang="pt-BR" i="1" dirty="0" smtClean="0"/>
              <a:t>Networks</a:t>
            </a:r>
            <a:r>
              <a:rPr lang="pt-BR" dirty="0" smtClean="0"/>
              <a:t>)</a:t>
            </a:r>
          </a:p>
          <a:p>
            <a:pPr lvl="1"/>
            <a:r>
              <a:rPr lang="pt-BR" dirty="0" err="1" smtClean="0"/>
              <a:t>MANs</a:t>
            </a:r>
            <a:r>
              <a:rPr lang="pt-BR" dirty="0" smtClean="0"/>
              <a:t> (</a:t>
            </a:r>
            <a:r>
              <a:rPr lang="pt-BR" i="1" dirty="0" err="1"/>
              <a:t>Metropolitan</a:t>
            </a:r>
            <a:r>
              <a:rPr lang="pt-BR" i="1" dirty="0"/>
              <a:t> </a:t>
            </a:r>
            <a:r>
              <a:rPr lang="pt-BR" i="1" dirty="0" err="1"/>
              <a:t>Area</a:t>
            </a:r>
            <a:r>
              <a:rPr lang="pt-BR" i="1" dirty="0"/>
              <a:t> </a:t>
            </a:r>
            <a:r>
              <a:rPr lang="pt-BR" i="1" dirty="0" smtClean="0"/>
              <a:t>Networks</a:t>
            </a:r>
            <a:r>
              <a:rPr lang="pt-BR" dirty="0" smtClean="0"/>
              <a:t>)</a:t>
            </a:r>
          </a:p>
          <a:p>
            <a:pPr lvl="1"/>
            <a:r>
              <a:rPr lang="pt-BR" dirty="0" err="1" smtClean="0"/>
              <a:t>WANs</a:t>
            </a:r>
            <a:r>
              <a:rPr lang="pt-BR" dirty="0" smtClean="0"/>
              <a:t> (</a:t>
            </a:r>
            <a:r>
              <a:rPr lang="pt-BR" i="1" dirty="0" err="1"/>
              <a:t>Wide</a:t>
            </a:r>
            <a:r>
              <a:rPr lang="pt-BR" i="1" dirty="0"/>
              <a:t> </a:t>
            </a:r>
            <a:r>
              <a:rPr lang="pt-BR" i="1" dirty="0" err="1"/>
              <a:t>Area</a:t>
            </a:r>
            <a:r>
              <a:rPr lang="pt-BR" i="1" dirty="0"/>
              <a:t> </a:t>
            </a:r>
            <a:r>
              <a:rPr lang="pt-BR" i="1" dirty="0" smtClean="0"/>
              <a:t>Networks</a:t>
            </a:r>
            <a:r>
              <a:rPr lang="pt-BR" dirty="0" smtClean="0"/>
              <a:t>)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251520" y="4236443"/>
            <a:ext cx="8511480" cy="1872208"/>
          </a:xfrm>
          <a:prstGeom prst="wedgeRoundRectCallout">
            <a:avLst>
              <a:gd name="adj1" fmla="val -39413"/>
              <a:gd name="adj2" fmla="val -13495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400" dirty="0"/>
              <a:t>Às redes em que os computadores se encontram geograficamente próximos, por exemplo no mesmo edifício</a:t>
            </a:r>
            <a:r>
              <a:rPr lang="pt-BR" sz="2400" dirty="0" smtClean="0"/>
              <a:t>.</a:t>
            </a: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4363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/>
              <a:t>Redes de Computadores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308324"/>
          </a:xfrm>
        </p:spPr>
        <p:txBody>
          <a:bodyPr/>
          <a:lstStyle/>
          <a:p>
            <a:r>
              <a:rPr lang="pt-BR" dirty="0"/>
              <a:t>As redes podem ser distinguidas através de vários fatores, entre eles a área </a:t>
            </a:r>
            <a:r>
              <a:rPr lang="pt-BR" dirty="0" smtClean="0"/>
              <a:t>geográfica:</a:t>
            </a:r>
          </a:p>
          <a:p>
            <a:pPr lvl="1"/>
            <a:r>
              <a:rPr lang="pt-BR" dirty="0" err="1" smtClean="0"/>
              <a:t>LANs</a:t>
            </a:r>
            <a:r>
              <a:rPr lang="pt-BR" dirty="0" smtClean="0"/>
              <a:t> (</a:t>
            </a:r>
            <a:r>
              <a:rPr lang="pt-BR" i="1" dirty="0"/>
              <a:t>Local </a:t>
            </a:r>
            <a:r>
              <a:rPr lang="pt-BR" i="1" dirty="0" err="1"/>
              <a:t>Area</a:t>
            </a:r>
            <a:r>
              <a:rPr lang="pt-BR" i="1" dirty="0"/>
              <a:t> </a:t>
            </a:r>
            <a:r>
              <a:rPr lang="pt-BR" i="1" dirty="0" smtClean="0"/>
              <a:t>Networks</a:t>
            </a:r>
            <a:r>
              <a:rPr lang="pt-BR" dirty="0" smtClean="0"/>
              <a:t>)</a:t>
            </a:r>
          </a:p>
          <a:p>
            <a:pPr lvl="1"/>
            <a:r>
              <a:rPr lang="pt-BR" dirty="0" err="1" smtClean="0">
                <a:solidFill>
                  <a:srgbClr val="FFFF00"/>
                </a:solidFill>
              </a:rPr>
              <a:t>MANs</a:t>
            </a:r>
            <a:r>
              <a:rPr lang="pt-BR" dirty="0" smtClean="0">
                <a:solidFill>
                  <a:srgbClr val="FFFF00"/>
                </a:solidFill>
              </a:rPr>
              <a:t> </a:t>
            </a:r>
            <a:r>
              <a:rPr lang="pt-BR" dirty="0" smtClean="0"/>
              <a:t>(</a:t>
            </a:r>
            <a:r>
              <a:rPr lang="pt-BR" i="1" dirty="0" err="1"/>
              <a:t>Metropolitan</a:t>
            </a:r>
            <a:r>
              <a:rPr lang="pt-BR" i="1" dirty="0"/>
              <a:t> </a:t>
            </a:r>
            <a:r>
              <a:rPr lang="pt-BR" i="1" dirty="0" err="1"/>
              <a:t>Area</a:t>
            </a:r>
            <a:r>
              <a:rPr lang="pt-BR" i="1" dirty="0"/>
              <a:t> </a:t>
            </a:r>
            <a:r>
              <a:rPr lang="pt-BR" i="1" dirty="0" smtClean="0"/>
              <a:t>Networks</a:t>
            </a:r>
            <a:r>
              <a:rPr lang="pt-BR" dirty="0" smtClean="0"/>
              <a:t>)</a:t>
            </a:r>
          </a:p>
          <a:p>
            <a:pPr lvl="1"/>
            <a:r>
              <a:rPr lang="pt-BR" dirty="0" err="1" smtClean="0"/>
              <a:t>WANs</a:t>
            </a:r>
            <a:r>
              <a:rPr lang="pt-BR" dirty="0" smtClean="0"/>
              <a:t> (</a:t>
            </a:r>
            <a:r>
              <a:rPr lang="pt-BR" i="1" dirty="0" err="1"/>
              <a:t>Wide</a:t>
            </a:r>
            <a:r>
              <a:rPr lang="pt-BR" i="1" dirty="0"/>
              <a:t> </a:t>
            </a:r>
            <a:r>
              <a:rPr lang="pt-BR" i="1" dirty="0" err="1"/>
              <a:t>Area</a:t>
            </a:r>
            <a:r>
              <a:rPr lang="pt-BR" i="1" dirty="0"/>
              <a:t> </a:t>
            </a:r>
            <a:r>
              <a:rPr lang="pt-BR" i="1" dirty="0" smtClean="0"/>
              <a:t>Networks</a:t>
            </a:r>
            <a:r>
              <a:rPr lang="pt-BR" dirty="0" smtClean="0"/>
              <a:t>)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251520" y="4236443"/>
            <a:ext cx="8511480" cy="1872208"/>
          </a:xfrm>
          <a:prstGeom prst="wedgeRoundRectCallout">
            <a:avLst>
              <a:gd name="adj1" fmla="val -39291"/>
              <a:gd name="adj2" fmla="val -10775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400" dirty="0" smtClean="0"/>
              <a:t>Que abrangem </a:t>
            </a:r>
            <a:r>
              <a:rPr lang="pt-BR" sz="2400" dirty="0"/>
              <a:t>áreas semelhantes a uma cidade</a:t>
            </a:r>
            <a:r>
              <a:rPr lang="pt-BR" sz="2400" dirty="0" smtClean="0"/>
              <a:t>.</a:t>
            </a: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8713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/>
              <a:t>Redes de Computadores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308324"/>
          </a:xfrm>
        </p:spPr>
        <p:txBody>
          <a:bodyPr/>
          <a:lstStyle/>
          <a:p>
            <a:r>
              <a:rPr lang="pt-BR" dirty="0"/>
              <a:t>As redes podem ser distinguidas através de vários fatores, entre eles a área </a:t>
            </a:r>
            <a:r>
              <a:rPr lang="pt-BR" dirty="0" smtClean="0"/>
              <a:t>geográfica:</a:t>
            </a:r>
          </a:p>
          <a:p>
            <a:pPr lvl="1"/>
            <a:r>
              <a:rPr lang="pt-BR" dirty="0" err="1" smtClean="0"/>
              <a:t>LANs</a:t>
            </a:r>
            <a:r>
              <a:rPr lang="pt-BR" dirty="0" smtClean="0"/>
              <a:t> (</a:t>
            </a:r>
            <a:r>
              <a:rPr lang="pt-BR" i="1" dirty="0"/>
              <a:t>Local </a:t>
            </a:r>
            <a:r>
              <a:rPr lang="pt-BR" i="1" dirty="0" err="1"/>
              <a:t>Area</a:t>
            </a:r>
            <a:r>
              <a:rPr lang="pt-BR" i="1" dirty="0"/>
              <a:t> </a:t>
            </a:r>
            <a:r>
              <a:rPr lang="pt-BR" i="1" dirty="0" smtClean="0"/>
              <a:t>Networks</a:t>
            </a:r>
            <a:r>
              <a:rPr lang="pt-BR" dirty="0" smtClean="0"/>
              <a:t>)</a:t>
            </a:r>
          </a:p>
          <a:p>
            <a:pPr lvl="1"/>
            <a:r>
              <a:rPr lang="pt-BR" dirty="0" err="1" smtClean="0"/>
              <a:t>MANs</a:t>
            </a:r>
            <a:r>
              <a:rPr lang="pt-BR" dirty="0" smtClean="0"/>
              <a:t> (</a:t>
            </a:r>
            <a:r>
              <a:rPr lang="pt-BR" i="1" dirty="0" err="1"/>
              <a:t>Metropolitan</a:t>
            </a:r>
            <a:r>
              <a:rPr lang="pt-BR" i="1" dirty="0"/>
              <a:t> </a:t>
            </a:r>
            <a:r>
              <a:rPr lang="pt-BR" i="1" dirty="0" err="1"/>
              <a:t>Area</a:t>
            </a:r>
            <a:r>
              <a:rPr lang="pt-BR" i="1" dirty="0"/>
              <a:t> </a:t>
            </a:r>
            <a:r>
              <a:rPr lang="pt-BR" i="1" dirty="0" smtClean="0"/>
              <a:t>Networks</a:t>
            </a:r>
            <a:r>
              <a:rPr lang="pt-BR" dirty="0" smtClean="0"/>
              <a:t>)</a:t>
            </a:r>
          </a:p>
          <a:p>
            <a:pPr lvl="1"/>
            <a:r>
              <a:rPr lang="pt-BR" dirty="0" err="1" smtClean="0">
                <a:solidFill>
                  <a:srgbClr val="FFFF00"/>
                </a:solidFill>
              </a:rPr>
              <a:t>WANs</a:t>
            </a:r>
            <a:r>
              <a:rPr lang="pt-BR" dirty="0" smtClean="0">
                <a:solidFill>
                  <a:srgbClr val="FFFF00"/>
                </a:solidFill>
              </a:rPr>
              <a:t> </a:t>
            </a:r>
            <a:r>
              <a:rPr lang="pt-BR" dirty="0" smtClean="0"/>
              <a:t>(</a:t>
            </a:r>
            <a:r>
              <a:rPr lang="pt-BR" i="1" dirty="0" err="1"/>
              <a:t>Wide</a:t>
            </a:r>
            <a:r>
              <a:rPr lang="pt-BR" i="1" dirty="0"/>
              <a:t> </a:t>
            </a:r>
            <a:r>
              <a:rPr lang="pt-BR" i="1" dirty="0" err="1"/>
              <a:t>Area</a:t>
            </a:r>
            <a:r>
              <a:rPr lang="pt-BR" i="1" dirty="0"/>
              <a:t> </a:t>
            </a:r>
            <a:r>
              <a:rPr lang="pt-BR" i="1" dirty="0" smtClean="0"/>
              <a:t>Networks</a:t>
            </a:r>
            <a:r>
              <a:rPr lang="pt-BR" dirty="0" smtClean="0"/>
              <a:t>)</a:t>
            </a:r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251520" y="4236443"/>
            <a:ext cx="8511480" cy="1872208"/>
          </a:xfrm>
          <a:prstGeom prst="wedgeRoundRectCallout">
            <a:avLst>
              <a:gd name="adj1" fmla="val -39901"/>
              <a:gd name="adj2" fmla="val -8444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400" dirty="0" smtClean="0"/>
              <a:t>De maiores </a:t>
            </a:r>
            <a:r>
              <a:rPr lang="pt-BR" sz="2400" dirty="0"/>
              <a:t>dimensões onde as comunicações são efetuadas via cabo ou ondas rádio</a:t>
            </a:r>
            <a:r>
              <a:rPr lang="pt-BR" sz="2400" dirty="0" smtClean="0"/>
              <a:t>.</a:t>
            </a: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74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/>
              <a:t>Redes de Computadores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5991"/>
          </a:xfrm>
        </p:spPr>
        <p:txBody>
          <a:bodyPr/>
          <a:lstStyle/>
          <a:p>
            <a:r>
              <a:rPr lang="pt-BR" dirty="0"/>
              <a:t>Para desenvolver diferentes tipos de topologias, as redes são compostas por uma variedade de equipamentos que, juntamente com a </a:t>
            </a:r>
            <a:r>
              <a:rPr lang="pt-BR" dirty="0" err="1"/>
              <a:t>cablagem</a:t>
            </a:r>
            <a:r>
              <a:rPr lang="pt-BR" dirty="0"/>
              <a:t>, constituem a estrutura base de todo o processo de </a:t>
            </a:r>
            <a:r>
              <a:rPr lang="pt-BR" dirty="0" smtClean="0"/>
              <a:t>comunicação.</a:t>
            </a:r>
          </a:p>
        </p:txBody>
      </p:sp>
    </p:spTree>
    <p:extLst>
      <p:ext uri="{BB962C8B-B14F-4D97-AF65-F5344CB8AC3E}">
        <p14:creationId xmlns:p14="http://schemas.microsoft.com/office/powerpoint/2010/main" val="3750397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/>
              <a:t>Redes de Computadores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772793"/>
          </a:xfrm>
        </p:spPr>
        <p:txBody>
          <a:bodyPr/>
          <a:lstStyle/>
          <a:p>
            <a:r>
              <a:rPr lang="pt-BR" dirty="0"/>
              <a:t>Equipamentos simples como uma </a:t>
            </a:r>
            <a:r>
              <a:rPr lang="pt-BR" i="1" dirty="0"/>
              <a:t>bridge </a:t>
            </a:r>
            <a:r>
              <a:rPr lang="pt-BR" dirty="0"/>
              <a:t>ou um </a:t>
            </a:r>
            <a:r>
              <a:rPr lang="pt-BR" i="1" dirty="0"/>
              <a:t>hub </a:t>
            </a:r>
            <a:r>
              <a:rPr lang="pt-BR" dirty="0"/>
              <a:t>permitem estender o alcance de uma rede interligando várias estações sem influenciar os seus comportamentos.</a:t>
            </a:r>
          </a:p>
        </p:txBody>
      </p:sp>
      <p:pic>
        <p:nvPicPr>
          <p:cNvPr id="1026" name="Picture 2" descr="http://www.omnisecu.com/images/basic-networking/network-ethernet-hub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1" t="14086" b="4031"/>
          <a:stretch/>
        </p:blipFill>
        <p:spPr bwMode="auto">
          <a:xfrm>
            <a:off x="2128949" y="3184345"/>
            <a:ext cx="4886101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0528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/>
              <a:t>Redes de Computadores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5991"/>
          </a:xfrm>
        </p:spPr>
        <p:txBody>
          <a:bodyPr/>
          <a:lstStyle/>
          <a:p>
            <a:r>
              <a:rPr lang="pt-BR" dirty="0"/>
              <a:t>Para isolar tráfego entre segmentos e ligar diferentes tipos de redes locais são utilizados </a:t>
            </a:r>
            <a:r>
              <a:rPr lang="pt-BR" i="1" dirty="0" err="1"/>
              <a:t>switchs</a:t>
            </a:r>
            <a:r>
              <a:rPr lang="pt-BR" i="1" dirty="0"/>
              <a:t> </a:t>
            </a:r>
            <a:r>
              <a:rPr lang="pt-BR" dirty="0"/>
              <a:t>que, além de otimizarem a largura de banda utilizável, permitem a redução de colisões na </a:t>
            </a:r>
            <a:r>
              <a:rPr lang="pt-BR" dirty="0" smtClean="0"/>
              <a:t>rede.</a:t>
            </a:r>
          </a:p>
        </p:txBody>
      </p:sp>
      <p:pic>
        <p:nvPicPr>
          <p:cNvPr id="2050" name="Picture 2" descr="https://images-na.ssl-images-amazon.com/images/G/01/electronics/detail-page/sc_b004ghmu56-01anglel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68" b="10596"/>
          <a:stretch/>
        </p:blipFill>
        <p:spPr bwMode="auto">
          <a:xfrm>
            <a:off x="971600" y="3933056"/>
            <a:ext cx="7200800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26115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/>
              <a:t>Redes de Computadores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5991"/>
          </a:xfrm>
        </p:spPr>
        <p:txBody>
          <a:bodyPr/>
          <a:lstStyle/>
          <a:p>
            <a:r>
              <a:rPr lang="pt-BR" dirty="0"/>
              <a:t>Os </a:t>
            </a:r>
            <a:r>
              <a:rPr lang="pt-BR" i="1" dirty="0" err="1"/>
              <a:t>routers</a:t>
            </a:r>
            <a:r>
              <a:rPr lang="pt-BR" i="1" dirty="0"/>
              <a:t> </a:t>
            </a:r>
            <a:r>
              <a:rPr lang="pt-BR" dirty="0"/>
              <a:t>são equipamentos usados para interligar redes distintas, definir domínios de </a:t>
            </a:r>
            <a:r>
              <a:rPr lang="pt-BR" i="1" dirty="0"/>
              <a:t>broadcast </a:t>
            </a:r>
            <a:r>
              <a:rPr lang="pt-BR" dirty="0"/>
              <a:t>e efetuar encaminhamento (</a:t>
            </a:r>
            <a:r>
              <a:rPr lang="pt-BR" i="1" dirty="0" err="1"/>
              <a:t>routing</a:t>
            </a:r>
            <a:r>
              <a:rPr lang="pt-BR" dirty="0"/>
              <a:t>) para determinada rede, utilizando protocolos de </a:t>
            </a:r>
            <a:r>
              <a:rPr lang="pt-BR" dirty="0" smtClean="0"/>
              <a:t>encaminhamento.</a:t>
            </a:r>
          </a:p>
        </p:txBody>
      </p:sp>
      <p:pic>
        <p:nvPicPr>
          <p:cNvPr id="3076" name="Picture 4" descr="https://itconnect.uw.edu/wp-content/uploads/2013/05/router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5146" y="3948314"/>
            <a:ext cx="4734694" cy="2909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kstec.com.br/images/produtos/b362aac51d68bdf2424424665aeac378b0d98f3b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8" t="34442" r="4873" b="35319"/>
          <a:stretch/>
        </p:blipFill>
        <p:spPr bwMode="auto">
          <a:xfrm>
            <a:off x="15776" y="3627542"/>
            <a:ext cx="4678437" cy="1169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91865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443198"/>
          </a:xfrm>
        </p:spPr>
        <p:txBody>
          <a:bodyPr/>
          <a:lstStyle/>
          <a:p>
            <a:r>
              <a:rPr lang="pt-BR" sz="3200" dirty="0" smtClean="0"/>
              <a:t>Exemplo de rede com cabeamento não estruturado</a:t>
            </a:r>
            <a:endParaRPr lang="pt-BR" sz="3200" dirty="0"/>
          </a:p>
        </p:txBody>
      </p:sp>
      <p:pic>
        <p:nvPicPr>
          <p:cNvPr id="5" name="Imagem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80728"/>
            <a:ext cx="7776864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3819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443198"/>
          </a:xfrm>
        </p:spPr>
        <p:txBody>
          <a:bodyPr/>
          <a:lstStyle/>
          <a:p>
            <a:r>
              <a:rPr lang="pt-BR" sz="3200" dirty="0" smtClean="0"/>
              <a:t>Exemplo de rede com cabeamento estruturado</a:t>
            </a:r>
            <a:endParaRPr lang="pt-BR" sz="3200" dirty="0"/>
          </a:p>
        </p:txBody>
      </p:sp>
      <p:pic>
        <p:nvPicPr>
          <p:cNvPr id="6" name="Imagem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36" y="1124744"/>
            <a:ext cx="8366320" cy="4632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676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/>
              <a:t>Redes de Computadores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5991"/>
          </a:xfrm>
        </p:spPr>
        <p:txBody>
          <a:bodyPr/>
          <a:lstStyle/>
          <a:p>
            <a:r>
              <a:rPr lang="pt-BR" dirty="0" smtClean="0"/>
              <a:t>Estas redes também </a:t>
            </a:r>
            <a:r>
              <a:rPr lang="pt-BR" dirty="0"/>
              <a:t>podem ser caracterizadas conforme a disposição física e/ou lógica dos elementos do sistema e a forma como são interligados. Este tipo de distinção denomina-se de topologia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92945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988989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Introdução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Redes de Computadores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/>
              <a:t>Redes de Computadores</a:t>
            </a:r>
          </a:p>
        </p:txBody>
      </p:sp>
      <p:pic>
        <p:nvPicPr>
          <p:cNvPr id="5" name="Imagem 4"/>
          <p:cNvPicPr/>
          <p:nvPr/>
        </p:nvPicPr>
        <p:blipFill>
          <a:blip r:embed="rId2">
            <a:lum bright="-23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3" y="1645021"/>
            <a:ext cx="9190571" cy="3744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994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/>
              <a:t>Redes de Computadores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772793"/>
          </a:xfrm>
        </p:spPr>
        <p:txBody>
          <a:bodyPr/>
          <a:lstStyle/>
          <a:p>
            <a:r>
              <a:rPr lang="pt-BR" dirty="0"/>
              <a:t>Essa distinção pode ser alargada para o tipo de protocolo utilizado, que engloba um conjunto de regras que descrevem como os dados são transmitidos através da </a:t>
            </a:r>
            <a:r>
              <a:rPr lang="pt-BR" dirty="0" smtClean="0"/>
              <a:t>rede.</a:t>
            </a:r>
          </a:p>
        </p:txBody>
      </p:sp>
    </p:spTree>
    <p:extLst>
      <p:ext uri="{BB962C8B-B14F-4D97-AF65-F5344CB8AC3E}">
        <p14:creationId xmlns:p14="http://schemas.microsoft.com/office/powerpoint/2010/main" val="35661559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/>
              <a:t>Redes de Computadores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200876"/>
          </a:xfrm>
        </p:spPr>
        <p:txBody>
          <a:bodyPr/>
          <a:lstStyle/>
          <a:p>
            <a:r>
              <a:rPr lang="pt-BR" dirty="0" smtClean="0"/>
              <a:t>Os </a:t>
            </a:r>
            <a:r>
              <a:rPr lang="pt-BR" dirty="0"/>
              <a:t>protocolos de baixo nível definem os </a:t>
            </a:r>
            <a:r>
              <a:rPr lang="pt-BR" i="1" dirty="0"/>
              <a:t>standards </a:t>
            </a:r>
            <a:r>
              <a:rPr lang="pt-BR" dirty="0"/>
              <a:t>em termos físicos e a forma como é feita a transmissão dos dados bem como a detecção e correção de eventuais </a:t>
            </a:r>
            <a:r>
              <a:rPr lang="pt-BR" dirty="0" smtClean="0"/>
              <a:t>erros;</a:t>
            </a:r>
          </a:p>
          <a:p>
            <a:r>
              <a:rPr lang="pt-BR" dirty="0" smtClean="0"/>
              <a:t>A </a:t>
            </a:r>
            <a:r>
              <a:rPr lang="pt-BR" dirty="0"/>
              <a:t>um nível superior, os protocolos tratam a formatação dos dados, incluindo a sintaxe das mensagens e a sua </a:t>
            </a:r>
            <a:r>
              <a:rPr lang="pt-BR" dirty="0" smtClean="0"/>
              <a:t>sequência.</a:t>
            </a:r>
          </a:p>
        </p:txBody>
      </p:sp>
    </p:spTree>
    <p:extLst>
      <p:ext uri="{BB962C8B-B14F-4D97-AF65-F5344CB8AC3E}">
        <p14:creationId xmlns:p14="http://schemas.microsoft.com/office/powerpoint/2010/main" val="14500476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Arquitetura TCP/IP</a:t>
            </a:r>
            <a:endParaRPr lang="pt-BR" dirty="0"/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5072158"/>
          </a:xfrm>
        </p:spPr>
        <p:txBody>
          <a:bodyPr/>
          <a:lstStyle/>
          <a:p>
            <a:r>
              <a:rPr lang="pt-BR" dirty="0"/>
              <a:t>É um conjunto de protocolos de comunicação entre computadores em </a:t>
            </a:r>
            <a:r>
              <a:rPr lang="pt-BR" dirty="0" smtClean="0"/>
              <a:t>rede;</a:t>
            </a:r>
          </a:p>
          <a:p>
            <a:r>
              <a:rPr lang="pt-BR" dirty="0" smtClean="0"/>
              <a:t>Seu </a:t>
            </a:r>
            <a:r>
              <a:rPr lang="pt-BR" dirty="0"/>
              <a:t>nome vem de dois protocolos: o TCP (</a:t>
            </a:r>
            <a:r>
              <a:rPr lang="pt-BR" i="1" dirty="0" err="1"/>
              <a:t>Transmission</a:t>
            </a:r>
            <a:r>
              <a:rPr lang="pt-BR" i="1" dirty="0"/>
              <a:t> </a:t>
            </a:r>
            <a:r>
              <a:rPr lang="pt-BR" i="1" dirty="0" err="1"/>
              <a:t>Control</a:t>
            </a:r>
            <a:r>
              <a:rPr lang="pt-BR" i="1" dirty="0"/>
              <a:t> </a:t>
            </a:r>
            <a:r>
              <a:rPr lang="pt-BR" i="1" dirty="0" err="1"/>
              <a:t>Protocol</a:t>
            </a:r>
            <a:r>
              <a:rPr lang="pt-BR" dirty="0"/>
              <a:t> - Protocolo de Controle de Transmissão) e o IP (</a:t>
            </a:r>
            <a:r>
              <a:rPr lang="pt-BR" i="1" dirty="0"/>
              <a:t>Internet </a:t>
            </a:r>
            <a:r>
              <a:rPr lang="pt-BR" i="1" dirty="0" err="1"/>
              <a:t>Protocol</a:t>
            </a:r>
            <a:r>
              <a:rPr lang="pt-BR" dirty="0"/>
              <a:t> - Protocolo de Internet, ou ainda, protocolo de interconexão</a:t>
            </a:r>
            <a:r>
              <a:rPr lang="pt-BR" dirty="0" smtClean="0"/>
              <a:t>);</a:t>
            </a:r>
          </a:p>
          <a:p>
            <a:r>
              <a:rPr lang="pt-BR" dirty="0"/>
              <a:t>Criado em 1969 pelo </a:t>
            </a:r>
            <a:r>
              <a:rPr lang="en-US" i="1" dirty="0"/>
              <a:t>U.S. </a:t>
            </a:r>
            <a:r>
              <a:rPr lang="en-US" i="1" dirty="0" err="1"/>
              <a:t>Departament</a:t>
            </a:r>
            <a:r>
              <a:rPr lang="en-US" i="1" dirty="0"/>
              <a:t> of Defense Advanced Research Projects Agency </a:t>
            </a:r>
            <a:r>
              <a:rPr lang="en-US" dirty="0"/>
              <a:t>para o </a:t>
            </a:r>
            <a:r>
              <a:rPr lang="en-US" dirty="0" err="1"/>
              <a:t>projeto</a:t>
            </a:r>
            <a:r>
              <a:rPr lang="en-US" dirty="0"/>
              <a:t> </a:t>
            </a:r>
            <a:r>
              <a:rPr lang="en-US" dirty="0" smtClean="0"/>
              <a:t>ARPANET</a:t>
            </a:r>
            <a:r>
              <a:rPr lang="en-US" dirty="0"/>
              <a:t> </a:t>
            </a:r>
            <a:r>
              <a:rPr lang="en-US" dirty="0" smtClean="0"/>
              <a:t>para </a:t>
            </a:r>
            <a:r>
              <a:rPr lang="en-US" dirty="0" err="1" smtClean="0"/>
              <a:t>interligar</a:t>
            </a:r>
            <a:r>
              <a:rPr lang="en-US" dirty="0" smtClean="0"/>
              <a:t> </a:t>
            </a:r>
            <a:r>
              <a:rPr lang="en-US" dirty="0" err="1" smtClean="0"/>
              <a:t>sistemas</a:t>
            </a:r>
            <a:r>
              <a:rPr lang="en-US" dirty="0" smtClean="0"/>
              <a:t> </a:t>
            </a:r>
            <a:r>
              <a:rPr lang="en-US" dirty="0" err="1" smtClean="0"/>
              <a:t>militares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2535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Arquitetura TCP/IP</a:t>
            </a:r>
            <a:endParaRPr lang="pt-BR" dirty="0"/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659190"/>
          </a:xfrm>
        </p:spPr>
        <p:txBody>
          <a:bodyPr/>
          <a:lstStyle/>
          <a:p>
            <a:r>
              <a:rPr lang="pt-BR" dirty="0"/>
              <a:t>O conjunto de protocolos pode ser visto como um modelo de camadas (Modelo OSI), onde cada camada é responsável por um grupo de tarefas, fornecendo um conjunto de serviços bem definidos para o protocolo da camada </a:t>
            </a:r>
            <a:r>
              <a:rPr lang="pt-BR" dirty="0" smtClean="0"/>
              <a:t>superior;</a:t>
            </a:r>
          </a:p>
        </p:txBody>
      </p:sp>
    </p:spTree>
    <p:extLst>
      <p:ext uri="{BB962C8B-B14F-4D97-AF65-F5344CB8AC3E}">
        <p14:creationId xmlns:p14="http://schemas.microsoft.com/office/powerpoint/2010/main" val="32287383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Arquitetura TCP/IP</a:t>
            </a:r>
            <a:endParaRPr lang="pt-BR" dirty="0"/>
          </a:p>
        </p:txBody>
      </p:sp>
      <p:sp>
        <p:nvSpPr>
          <p:cNvPr id="6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5991"/>
          </a:xfrm>
        </p:spPr>
        <p:txBody>
          <a:bodyPr/>
          <a:lstStyle/>
          <a:p>
            <a:r>
              <a:rPr lang="pt-BR" dirty="0"/>
              <a:t>As camadas mais altas, estão logicamente mais perto do usuário (chamada camada de aplicação) e lidam com dados mais abstratos, confiando em protocolos de camadas mais baixas para tarefas de menor nível de </a:t>
            </a:r>
            <a:r>
              <a:rPr lang="pt-BR" dirty="0" smtClean="0"/>
              <a:t>abstração;</a:t>
            </a:r>
          </a:p>
        </p:txBody>
      </p:sp>
    </p:spTree>
    <p:extLst>
      <p:ext uri="{BB962C8B-B14F-4D97-AF65-F5344CB8AC3E}">
        <p14:creationId xmlns:p14="http://schemas.microsoft.com/office/powerpoint/2010/main" val="26273685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Arquitetura TCP/IP</a:t>
            </a:r>
            <a:endParaRPr lang="pt-BR" dirty="0"/>
          </a:p>
        </p:txBody>
      </p:sp>
      <p:pic>
        <p:nvPicPr>
          <p:cNvPr id="5" name="Imagem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4000" contrast="59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3727" y="980728"/>
            <a:ext cx="7996545" cy="5092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449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Arquitetura TCP/IP</a:t>
            </a:r>
            <a:endParaRPr lang="pt-BR" dirty="0"/>
          </a:p>
        </p:txBody>
      </p:sp>
      <p:pic>
        <p:nvPicPr>
          <p:cNvPr id="5" name="Imagem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4000" contrast="59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3727" y="980728"/>
            <a:ext cx="7996545" cy="5092327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 bwMode="auto">
          <a:xfrm>
            <a:off x="573727" y="1124744"/>
            <a:ext cx="7996545" cy="936104"/>
          </a:xfrm>
          <a:prstGeom prst="rect">
            <a:avLst/>
          </a:prstGeom>
          <a:solidFill>
            <a:schemeClr val="accent1">
              <a:alpha val="34000"/>
            </a:schemeClr>
          </a:solidFill>
          <a:ln w="69850" cmpd="sng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" name="Retângulo 3"/>
          <p:cNvSpPr/>
          <p:nvPr/>
        </p:nvSpPr>
        <p:spPr bwMode="auto">
          <a:xfrm>
            <a:off x="573727" y="2098964"/>
            <a:ext cx="7996545" cy="3974091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Retângulo 5"/>
          <p:cNvSpPr/>
          <p:nvPr/>
        </p:nvSpPr>
        <p:spPr bwMode="auto">
          <a:xfrm>
            <a:off x="573727" y="981075"/>
            <a:ext cx="7996545" cy="106586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7" name="Texto explicativo retangular com cantos arredondados 6"/>
          <p:cNvSpPr/>
          <p:nvPr/>
        </p:nvSpPr>
        <p:spPr bwMode="auto">
          <a:xfrm>
            <a:off x="251520" y="3068960"/>
            <a:ext cx="8511480" cy="1872208"/>
          </a:xfrm>
          <a:prstGeom prst="wedgeRoundRectCallout">
            <a:avLst>
              <a:gd name="adj1" fmla="val -46426"/>
              <a:gd name="adj2" fmla="val -10306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400" dirty="0" smtClean="0"/>
              <a:t>A maioria dos programas de rede usa de forma a se comunicar através de uma rede com outros programas</a:t>
            </a: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8946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Arquitetura TCP/IP</a:t>
            </a:r>
            <a:endParaRPr lang="pt-BR" dirty="0"/>
          </a:p>
        </p:txBody>
      </p:sp>
      <p:pic>
        <p:nvPicPr>
          <p:cNvPr id="5" name="Imagem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4000" contrast="59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3727" y="980728"/>
            <a:ext cx="7996545" cy="5092327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 bwMode="auto">
          <a:xfrm>
            <a:off x="573727" y="2060848"/>
            <a:ext cx="7996545" cy="1241152"/>
          </a:xfrm>
          <a:prstGeom prst="rect">
            <a:avLst/>
          </a:prstGeom>
          <a:solidFill>
            <a:schemeClr val="accent1">
              <a:alpha val="34000"/>
            </a:schemeClr>
          </a:solidFill>
          <a:ln w="69850" cmpd="sng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" name="Retângulo 3"/>
          <p:cNvSpPr/>
          <p:nvPr/>
        </p:nvSpPr>
        <p:spPr bwMode="auto">
          <a:xfrm>
            <a:off x="573727" y="3327400"/>
            <a:ext cx="7996545" cy="274565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Retângulo 5"/>
          <p:cNvSpPr/>
          <p:nvPr/>
        </p:nvSpPr>
        <p:spPr bwMode="auto">
          <a:xfrm>
            <a:off x="573727" y="981074"/>
            <a:ext cx="7996545" cy="105092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7" name="Texto explicativo retangular com cantos arredondados 6"/>
          <p:cNvSpPr/>
          <p:nvPr/>
        </p:nvSpPr>
        <p:spPr bwMode="auto">
          <a:xfrm>
            <a:off x="251520" y="4236443"/>
            <a:ext cx="8511480" cy="1872208"/>
          </a:xfrm>
          <a:prstGeom prst="wedgeRoundRectCallout">
            <a:avLst>
              <a:gd name="adj1" fmla="val -45978"/>
              <a:gd name="adj2" fmla="val -10171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400" dirty="0" smtClean="0"/>
              <a:t>Resolvem problema de confiabilidade e integridade, isto é, o dado chegou ao destino? e se chegou, chegou na ordem correta?</a:t>
            </a: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6589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Arquitetura TCP/IP</a:t>
            </a:r>
            <a:endParaRPr lang="pt-BR" dirty="0"/>
          </a:p>
        </p:txBody>
      </p:sp>
      <p:pic>
        <p:nvPicPr>
          <p:cNvPr id="5" name="Imagem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4000" contrast="59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3727" y="980728"/>
            <a:ext cx="7996545" cy="5092327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 bwMode="auto">
          <a:xfrm>
            <a:off x="573727" y="3212976"/>
            <a:ext cx="7996545" cy="1152128"/>
          </a:xfrm>
          <a:prstGeom prst="rect">
            <a:avLst/>
          </a:prstGeom>
          <a:solidFill>
            <a:schemeClr val="accent1">
              <a:alpha val="34000"/>
            </a:schemeClr>
          </a:solidFill>
          <a:ln w="69850" cmpd="sng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" name="Retângulo 3"/>
          <p:cNvSpPr/>
          <p:nvPr/>
        </p:nvSpPr>
        <p:spPr bwMode="auto">
          <a:xfrm>
            <a:off x="573727" y="4406900"/>
            <a:ext cx="7996545" cy="166615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Retângulo 5"/>
          <p:cNvSpPr/>
          <p:nvPr/>
        </p:nvSpPr>
        <p:spPr bwMode="auto">
          <a:xfrm>
            <a:off x="573727" y="981074"/>
            <a:ext cx="7996545" cy="2206626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7" name="Texto explicativo retangular com cantos arredondados 6"/>
          <p:cNvSpPr/>
          <p:nvPr/>
        </p:nvSpPr>
        <p:spPr bwMode="auto">
          <a:xfrm>
            <a:off x="316259" y="980728"/>
            <a:ext cx="8511480" cy="1440160"/>
          </a:xfrm>
          <a:prstGeom prst="wedgeRoundRectCallout">
            <a:avLst>
              <a:gd name="adj1" fmla="val -47023"/>
              <a:gd name="adj2" fmla="val 10382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400" dirty="0" smtClean="0"/>
              <a:t>Resolve o problema de obter pacotes através de uma rede.</a:t>
            </a: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7036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939540"/>
          </a:xfrm>
        </p:spPr>
        <p:txBody>
          <a:bodyPr/>
          <a:lstStyle/>
          <a:p>
            <a:r>
              <a:rPr lang="pt-BR" dirty="0" smtClean="0"/>
              <a:t>Importância da comunicação e da informação;</a:t>
            </a:r>
          </a:p>
          <a:p>
            <a:r>
              <a:rPr lang="pt-BR" dirty="0" smtClean="0"/>
              <a:t>SI são beneficiados com redes;</a:t>
            </a:r>
          </a:p>
          <a:p>
            <a:r>
              <a:rPr lang="pt-BR" dirty="0" smtClean="0"/>
              <a:t>Redes dão suporte a vários tipos de aplicações e tipos de informação;</a:t>
            </a:r>
          </a:p>
          <a:p>
            <a:r>
              <a:rPr lang="pt-BR" dirty="0" smtClean="0"/>
              <a:t>Considerar dispersão geográfica, tipo de informação, fiabilidade exigida;</a:t>
            </a:r>
          </a:p>
          <a:p>
            <a:r>
              <a:rPr lang="pt-BR" dirty="0" smtClean="0"/>
              <a:t>Preocupação com falhas de comunicação e os problemas oriundos desta falha.</a:t>
            </a:r>
          </a:p>
        </p:txBody>
      </p:sp>
    </p:spTree>
    <p:extLst>
      <p:ext uri="{BB962C8B-B14F-4D97-AF65-F5344CB8AC3E}">
        <p14:creationId xmlns:p14="http://schemas.microsoft.com/office/powerpoint/2010/main" val="41076331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Arquitetura TCP/IP</a:t>
            </a:r>
            <a:endParaRPr lang="pt-BR" dirty="0"/>
          </a:p>
        </p:txBody>
      </p:sp>
      <p:pic>
        <p:nvPicPr>
          <p:cNvPr id="5" name="Imagem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14000" contrast="59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3727" y="980728"/>
            <a:ext cx="7996545" cy="5092327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 bwMode="auto">
          <a:xfrm>
            <a:off x="573727" y="4365104"/>
            <a:ext cx="7996545" cy="1667396"/>
          </a:xfrm>
          <a:prstGeom prst="rect">
            <a:avLst/>
          </a:prstGeom>
          <a:solidFill>
            <a:schemeClr val="accent1">
              <a:alpha val="34000"/>
            </a:schemeClr>
          </a:solidFill>
          <a:ln w="69850" cmpd="sng"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Retângulo 5"/>
          <p:cNvSpPr/>
          <p:nvPr/>
        </p:nvSpPr>
        <p:spPr bwMode="auto">
          <a:xfrm>
            <a:off x="573727" y="981074"/>
            <a:ext cx="7996545" cy="3349626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7" name="Texto explicativo retangular com cantos arredondados 6"/>
          <p:cNvSpPr/>
          <p:nvPr/>
        </p:nvSpPr>
        <p:spPr bwMode="auto">
          <a:xfrm>
            <a:off x="316259" y="1484784"/>
            <a:ext cx="8511480" cy="1872208"/>
          </a:xfrm>
          <a:prstGeom prst="wedgeRoundRectCallout">
            <a:avLst>
              <a:gd name="adj1" fmla="val -46873"/>
              <a:gd name="adj2" fmla="val 10518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400" dirty="0" smtClean="0"/>
              <a:t>Faz a interface entre os diversos tipos de rede (Ethernet, Token </a:t>
            </a:r>
            <a:r>
              <a:rPr lang="pt-BR" sz="2400" dirty="0" err="1" smtClean="0"/>
              <a:t>Ring</a:t>
            </a:r>
            <a:r>
              <a:rPr lang="pt-BR" sz="2400" dirty="0" smtClean="0"/>
              <a:t>, Frame Relay, ATM, P2P...), abstraindo o hardware.</a:t>
            </a: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9642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4739759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Percebemos a importância da informação para as organizações e nosso dia-a-dia e como ela esta diretamente relacionada as redes;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Vimos como as redes de computadores potencializaram a comunicação destas informações;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Vimos alguns conceitos iniciais sobre redes suas características geográficas e de topologia e 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alguns de seus componentes;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Vimos a </a:t>
            </a:r>
            <a:r>
              <a:rPr lang="pt-BR" dirty="0">
                <a:solidFill>
                  <a:srgbClr val="FFFFFF"/>
                </a:solidFill>
              </a:rPr>
              <a:t>arquitetura </a:t>
            </a:r>
            <a:r>
              <a:rPr lang="pt-BR" dirty="0" smtClean="0">
                <a:solidFill>
                  <a:srgbClr val="FFFFFF"/>
                </a:solidFill>
              </a:rPr>
              <a:t>TCP/IP</a:t>
            </a:r>
            <a:r>
              <a:rPr lang="pt-BR" dirty="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98378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Atividades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886397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Verificar o conteúdo disponível no site, principalmente até a </a:t>
            </a:r>
            <a:r>
              <a:rPr lang="pt-BR" smtClean="0">
                <a:solidFill>
                  <a:srgbClr val="FFFFFF"/>
                </a:solidFill>
              </a:rPr>
              <a:t>página 5 </a:t>
            </a:r>
            <a:r>
              <a:rPr lang="pt-BR" dirty="0" smtClean="0">
                <a:solidFill>
                  <a:srgbClr val="FFFFFF"/>
                </a:solidFill>
              </a:rPr>
              <a:t>da apostila.</a:t>
            </a:r>
          </a:p>
        </p:txBody>
      </p:sp>
    </p:spTree>
    <p:extLst>
      <p:ext uri="{BB962C8B-B14F-4D97-AF65-F5344CB8AC3E}">
        <p14:creationId xmlns:p14="http://schemas.microsoft.com/office/powerpoint/2010/main" val="39476181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29595"/>
          </a:xfrm>
        </p:spPr>
        <p:txBody>
          <a:bodyPr/>
          <a:lstStyle/>
          <a:p>
            <a:r>
              <a:rPr lang="pt-BR" dirty="0"/>
              <a:t>VARAJÃO, F. F.. </a:t>
            </a:r>
            <a:r>
              <a:rPr lang="pt-BR" i="1" dirty="0" smtClean="0"/>
              <a:t>Sistemas </a:t>
            </a:r>
            <a:r>
              <a:rPr lang="pt-BR" i="1" dirty="0" err="1" smtClean="0"/>
              <a:t>Distribuidos</a:t>
            </a:r>
            <a:r>
              <a:rPr lang="pt-BR" dirty="0" smtClean="0"/>
              <a:t>. </a:t>
            </a:r>
            <a:r>
              <a:rPr lang="pt-BR" dirty="0"/>
              <a:t>FIC – Faculdades Integradas </a:t>
            </a:r>
            <a:r>
              <a:rPr lang="pt-BR" dirty="0" err="1"/>
              <a:t>Campograndenses</a:t>
            </a:r>
            <a:r>
              <a:rPr lang="pt-BR" dirty="0"/>
              <a:t>. Rio de Janeiro, </a:t>
            </a:r>
            <a:r>
              <a:rPr lang="pt-BR" dirty="0" smtClean="0"/>
              <a:t>2016. </a:t>
            </a:r>
            <a:r>
              <a:rPr lang="pt-BR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31917899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871282"/>
          </a:xfrm>
        </p:spPr>
        <p:txBody>
          <a:bodyPr/>
          <a:lstStyle/>
          <a:p>
            <a:r>
              <a:rPr lang="pt-BR" dirty="0" smtClean="0"/>
              <a:t>Necessário implementar métodos de armazenamento seguro e disponível;</a:t>
            </a:r>
          </a:p>
          <a:p>
            <a:r>
              <a:rPr lang="pt-BR" dirty="0" smtClean="0"/>
              <a:t>Manter seus componentes de hardware e software em funcionamento;</a:t>
            </a:r>
          </a:p>
        </p:txBody>
      </p:sp>
    </p:spTree>
    <p:extLst>
      <p:ext uri="{BB962C8B-B14F-4D97-AF65-F5344CB8AC3E}">
        <p14:creationId xmlns:p14="http://schemas.microsoft.com/office/powerpoint/2010/main" val="30609059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Redes de Computadores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046988"/>
          </a:xfrm>
        </p:spPr>
        <p:txBody>
          <a:bodyPr/>
          <a:lstStyle/>
          <a:p>
            <a:pPr marL="517525" lvl="1" indent="0" algn="ctr">
              <a:buNone/>
            </a:pPr>
            <a:r>
              <a:rPr lang="pt-BR" sz="4400" i="1" dirty="0" smtClean="0"/>
              <a:t>“...</a:t>
            </a:r>
            <a:r>
              <a:rPr lang="pt-BR" sz="4400" i="1" dirty="0"/>
              <a:t>as redes de computadores são um conjunto de computadores autônomos interconectados por uma única tecnologia</a:t>
            </a:r>
            <a:r>
              <a:rPr lang="pt-BR" sz="4400" i="1" dirty="0" smtClean="0"/>
              <a:t>”. (</a:t>
            </a:r>
            <a:r>
              <a:rPr lang="pt-BR" sz="4400" dirty="0" smtClean="0"/>
              <a:t>TANENBAUM, 2003)</a:t>
            </a:r>
          </a:p>
        </p:txBody>
      </p:sp>
    </p:spTree>
    <p:extLst>
      <p:ext uri="{BB962C8B-B14F-4D97-AF65-F5344CB8AC3E}">
        <p14:creationId xmlns:p14="http://schemas.microsoft.com/office/powerpoint/2010/main" val="28836798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/>
              <a:t>Redes de Computadores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2277547"/>
          </a:xfrm>
        </p:spPr>
        <p:txBody>
          <a:bodyPr/>
          <a:lstStyle/>
          <a:p>
            <a:r>
              <a:rPr lang="pt-BR" dirty="0" smtClean="0"/>
              <a:t>Quanto </a:t>
            </a:r>
            <a:r>
              <a:rPr lang="pt-BR" dirty="0"/>
              <a:t>ao uso das redes de computadores, podemos destacar </a:t>
            </a:r>
            <a:r>
              <a:rPr lang="pt-BR" dirty="0" smtClean="0"/>
              <a:t>dois aspectos </a:t>
            </a:r>
            <a:r>
              <a:rPr lang="pt-BR" sz="2400" dirty="0"/>
              <a:t>TANENBAUM (2003</a:t>
            </a:r>
            <a:r>
              <a:rPr lang="pt-BR" sz="2400" dirty="0" smtClean="0"/>
              <a:t>)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Aplicações comerciais;</a:t>
            </a:r>
          </a:p>
          <a:p>
            <a:pPr lvl="1"/>
            <a:r>
              <a:rPr lang="pt-BR" dirty="0" smtClean="0"/>
              <a:t>Aplicações domésticas.</a:t>
            </a:r>
          </a:p>
        </p:txBody>
      </p:sp>
    </p:spTree>
    <p:extLst>
      <p:ext uri="{BB962C8B-B14F-4D97-AF65-F5344CB8AC3E}">
        <p14:creationId xmlns:p14="http://schemas.microsoft.com/office/powerpoint/2010/main" val="13666754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/>
              <a:t>Redes de Computadores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102388"/>
          </a:xfrm>
        </p:spPr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Aplicações comerciais</a:t>
            </a:r>
            <a:r>
              <a:rPr lang="pt-BR" dirty="0" smtClean="0"/>
              <a:t>: </a:t>
            </a:r>
            <a:r>
              <a:rPr lang="pt-BR" dirty="0"/>
              <a:t>que se concentram no compartilhamento de recursos, e o objetivo é tornar todos os programas, equipamentos e dados ao alcance de todos os usuários a partir de políticas previamente estabelecidas, independente da distância física entre os recursos e o </a:t>
            </a:r>
            <a:r>
              <a:rPr lang="pt-BR" dirty="0" smtClean="0"/>
              <a:t>usuário;</a:t>
            </a:r>
          </a:p>
        </p:txBody>
      </p:sp>
    </p:spTree>
    <p:extLst>
      <p:ext uri="{BB962C8B-B14F-4D97-AF65-F5344CB8AC3E}">
        <p14:creationId xmlns:p14="http://schemas.microsoft.com/office/powerpoint/2010/main" val="6238542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/>
              <a:t>Redes de Computadores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772793"/>
          </a:xfrm>
        </p:spPr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Aplicações domésticas:</a:t>
            </a:r>
            <a:r>
              <a:rPr lang="pt-BR" dirty="0" smtClean="0"/>
              <a:t> </a:t>
            </a:r>
            <a:r>
              <a:rPr lang="pt-BR" dirty="0"/>
              <a:t>com o objetivo de acesso a informações remotas, comunicação entre pessoas, entretenimento interativo e comércio </a:t>
            </a:r>
            <a:r>
              <a:rPr lang="pt-BR" dirty="0" smtClean="0"/>
              <a:t>eletrônico.</a:t>
            </a:r>
          </a:p>
        </p:txBody>
      </p:sp>
    </p:spTree>
    <p:extLst>
      <p:ext uri="{BB962C8B-B14F-4D97-AF65-F5344CB8AC3E}">
        <p14:creationId xmlns:p14="http://schemas.microsoft.com/office/powerpoint/2010/main" val="20666958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/>
              <a:t>Redes de Computadores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308324"/>
          </a:xfrm>
        </p:spPr>
        <p:txBody>
          <a:bodyPr/>
          <a:lstStyle/>
          <a:p>
            <a:r>
              <a:rPr lang="pt-BR" dirty="0"/>
              <a:t>As redes podem ser distinguidas através de vários fatores, entre eles a área </a:t>
            </a:r>
            <a:r>
              <a:rPr lang="pt-BR" dirty="0" smtClean="0"/>
              <a:t>geográfica:</a:t>
            </a:r>
          </a:p>
          <a:p>
            <a:pPr lvl="1"/>
            <a:r>
              <a:rPr lang="pt-BR" dirty="0" err="1" smtClean="0"/>
              <a:t>LANs</a:t>
            </a:r>
            <a:r>
              <a:rPr lang="pt-BR" dirty="0" smtClean="0"/>
              <a:t> (</a:t>
            </a:r>
            <a:r>
              <a:rPr lang="pt-BR" i="1" dirty="0"/>
              <a:t>Local </a:t>
            </a:r>
            <a:r>
              <a:rPr lang="pt-BR" i="1" dirty="0" err="1"/>
              <a:t>Area</a:t>
            </a:r>
            <a:r>
              <a:rPr lang="pt-BR" i="1" dirty="0"/>
              <a:t> </a:t>
            </a:r>
            <a:r>
              <a:rPr lang="pt-BR" i="1" dirty="0" smtClean="0"/>
              <a:t>Networks</a:t>
            </a:r>
            <a:r>
              <a:rPr lang="pt-BR" dirty="0" smtClean="0"/>
              <a:t>)</a:t>
            </a:r>
          </a:p>
          <a:p>
            <a:pPr lvl="1"/>
            <a:r>
              <a:rPr lang="pt-BR" dirty="0" err="1" smtClean="0"/>
              <a:t>MANs</a:t>
            </a:r>
            <a:r>
              <a:rPr lang="pt-BR" dirty="0" smtClean="0"/>
              <a:t> (</a:t>
            </a:r>
            <a:r>
              <a:rPr lang="pt-BR" i="1" dirty="0" err="1"/>
              <a:t>Metropolitan</a:t>
            </a:r>
            <a:r>
              <a:rPr lang="pt-BR" i="1" dirty="0"/>
              <a:t> </a:t>
            </a:r>
            <a:r>
              <a:rPr lang="pt-BR" i="1" dirty="0" err="1"/>
              <a:t>Area</a:t>
            </a:r>
            <a:r>
              <a:rPr lang="pt-BR" i="1" dirty="0"/>
              <a:t> </a:t>
            </a:r>
            <a:r>
              <a:rPr lang="pt-BR" i="1" dirty="0" smtClean="0"/>
              <a:t>Networks</a:t>
            </a:r>
            <a:r>
              <a:rPr lang="pt-BR" dirty="0" smtClean="0"/>
              <a:t>)</a:t>
            </a:r>
          </a:p>
          <a:p>
            <a:pPr lvl="1"/>
            <a:r>
              <a:rPr lang="pt-BR" dirty="0" err="1" smtClean="0"/>
              <a:t>WANs</a:t>
            </a:r>
            <a:r>
              <a:rPr lang="pt-BR" dirty="0" smtClean="0"/>
              <a:t> (</a:t>
            </a:r>
            <a:r>
              <a:rPr lang="pt-BR" i="1" dirty="0" err="1"/>
              <a:t>Wide</a:t>
            </a:r>
            <a:r>
              <a:rPr lang="pt-BR" i="1" dirty="0"/>
              <a:t> </a:t>
            </a:r>
            <a:r>
              <a:rPr lang="pt-BR" i="1" dirty="0" err="1"/>
              <a:t>Area</a:t>
            </a:r>
            <a:r>
              <a:rPr lang="pt-BR" i="1" dirty="0"/>
              <a:t> </a:t>
            </a:r>
            <a:r>
              <a:rPr lang="pt-BR" i="1" dirty="0" smtClean="0"/>
              <a:t>Networks</a:t>
            </a:r>
            <a:r>
              <a:rPr lang="pt-BR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746995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1605</TotalTime>
  <Words>1470</Words>
  <Application>Microsoft Office PowerPoint</Application>
  <PresentationFormat>Apresentação na tela (4:3)</PresentationFormat>
  <Paragraphs>112</Paragraphs>
  <Slides>33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33</vt:i4>
      </vt:variant>
    </vt:vector>
  </HeadingPairs>
  <TitlesOfParts>
    <vt:vector size="40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SISTEMAS DISTRIBUIDOS</vt:lpstr>
      <vt:lpstr>Conteúdo</vt:lpstr>
      <vt:lpstr>Introdução</vt:lpstr>
      <vt:lpstr>Introdução</vt:lpstr>
      <vt:lpstr>Redes de Computadores</vt:lpstr>
      <vt:lpstr>Redes de Computadores</vt:lpstr>
      <vt:lpstr>Redes de Computadores</vt:lpstr>
      <vt:lpstr>Redes de Computadores</vt:lpstr>
      <vt:lpstr>Redes de Computadores</vt:lpstr>
      <vt:lpstr>Redes de Computadores</vt:lpstr>
      <vt:lpstr>Redes de Computadores</vt:lpstr>
      <vt:lpstr>Redes de Computadores</vt:lpstr>
      <vt:lpstr>Redes de Computadores</vt:lpstr>
      <vt:lpstr>Redes de Computadores</vt:lpstr>
      <vt:lpstr>Redes de Computadores</vt:lpstr>
      <vt:lpstr>Redes de Computadores</vt:lpstr>
      <vt:lpstr>Exemplo de rede com cabeamento não estruturado</vt:lpstr>
      <vt:lpstr>Exemplo de rede com cabeamento estruturado</vt:lpstr>
      <vt:lpstr>Redes de Computadores</vt:lpstr>
      <vt:lpstr>Redes de Computadores</vt:lpstr>
      <vt:lpstr>Redes de Computadores</vt:lpstr>
      <vt:lpstr>Redes de Computadores</vt:lpstr>
      <vt:lpstr>Arquitetura TCP/IP</vt:lpstr>
      <vt:lpstr>Arquitetura TCP/IP</vt:lpstr>
      <vt:lpstr>Arquitetura TCP/IP</vt:lpstr>
      <vt:lpstr>Arquitetura TCP/IP</vt:lpstr>
      <vt:lpstr>Arquitetura TCP/IP</vt:lpstr>
      <vt:lpstr>Arquitetura TCP/IP</vt:lpstr>
      <vt:lpstr>Arquitetura TCP/IP</vt:lpstr>
      <vt:lpstr>Arquitetura TCP/IP</vt:lpstr>
      <vt:lpstr>Conclusão</vt:lpstr>
      <vt:lpstr>Atividades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Distribuidos</dc:title>
  <dc:creator>varajao</dc:creator>
  <cp:keywords/>
  <cp:lastModifiedBy>varajao</cp:lastModifiedBy>
  <cp:revision>145</cp:revision>
  <dcterms:created xsi:type="dcterms:W3CDTF">2015-06-30T13:28:46Z</dcterms:created>
  <dcterms:modified xsi:type="dcterms:W3CDTF">2016-04-20T21:38:44Z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