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9"/>
  </p:notesMasterIdLst>
  <p:sldIdLst>
    <p:sldId id="257" r:id="rId4"/>
    <p:sldId id="258" r:id="rId5"/>
    <p:sldId id="303" r:id="rId6"/>
    <p:sldId id="302" r:id="rId7"/>
    <p:sldId id="315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16" r:id="rId16"/>
    <p:sldId id="280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8" autoAdjust="0"/>
    <p:restoredTop sz="94660"/>
  </p:normalViewPr>
  <p:slideViewPr>
    <p:cSldViewPr>
      <p:cViewPr varScale="1">
        <p:scale>
          <a:sx n="92" d="100"/>
          <a:sy n="92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2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10:13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10:13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10:13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51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10:13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2/24/2016 10:13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03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30471"/>
          </a:xfrm>
        </p:spPr>
        <p:txBody>
          <a:bodyPr/>
          <a:lstStyle/>
          <a:p>
            <a:r>
              <a:rPr lang="pt-BR" dirty="0"/>
              <a:t>O termo redundância, associado às redes informáticas, pode significar a existência de vários métodos para efetuar uma determinada função ou de equipamento alternativo que, em caso de falha, assegura automaticamente o acesso aos serviços </a:t>
            </a:r>
            <a:r>
              <a:rPr lang="pt-BR" dirty="0" smtClean="0"/>
              <a:t>prestados;</a:t>
            </a:r>
          </a:p>
          <a:p>
            <a:r>
              <a:rPr lang="pt-BR" dirty="0"/>
              <a:t>Numa rede podem existir diferentes caminhos para chegar ao mesmo destino, com dois ou mais equipamentos idênticos a efetuar a mesma </a:t>
            </a:r>
            <a:r>
              <a:rPr lang="pt-BR" dirty="0" smtClean="0"/>
              <a:t>função.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449658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284984"/>
            <a:ext cx="7639796" cy="2788146"/>
          </a:xfrm>
          <a:prstGeom prst="rect">
            <a:avLst/>
          </a:prstGeom>
        </p:spPr>
      </p:pic>
      <p:sp>
        <p:nvSpPr>
          <p:cNvPr id="7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/>
              <a:t>V</a:t>
            </a:r>
            <a:r>
              <a:rPr lang="pt-BR" dirty="0" smtClean="0"/>
              <a:t>ários </a:t>
            </a:r>
            <a:r>
              <a:rPr lang="pt-BR" dirty="0"/>
              <a:t>caminhos possíveis para alcançar o mesmo destino: para os pacotes que passam pelo </a:t>
            </a:r>
            <a:r>
              <a:rPr lang="pt-BR" i="1" dirty="0"/>
              <a:t>switch </a:t>
            </a:r>
            <a:r>
              <a:rPr lang="pt-BR" dirty="0"/>
              <a:t>A alcançarem o </a:t>
            </a:r>
            <a:r>
              <a:rPr lang="pt-BR" i="1" dirty="0"/>
              <a:t>switch </a:t>
            </a:r>
            <a:r>
              <a:rPr lang="pt-BR" dirty="0"/>
              <a:t>B podem seguir pelo </a:t>
            </a:r>
            <a:r>
              <a:rPr lang="pt-BR" i="1" dirty="0" err="1"/>
              <a:t>router</a:t>
            </a:r>
            <a:r>
              <a:rPr lang="pt-BR" i="1" dirty="0"/>
              <a:t> </a:t>
            </a:r>
            <a:r>
              <a:rPr lang="pt-BR" dirty="0"/>
              <a:t>1 ou pelo </a:t>
            </a:r>
            <a:r>
              <a:rPr lang="pt-BR" i="1" dirty="0" err="1"/>
              <a:t>router</a:t>
            </a:r>
            <a:r>
              <a:rPr lang="pt-BR" i="1" dirty="0"/>
              <a:t> </a:t>
            </a:r>
            <a:r>
              <a:rPr lang="pt-BR" dirty="0"/>
              <a:t>2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1180826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4415374" cy="2520280"/>
          </a:xfrm>
          <a:prstGeom prst="rect">
            <a:avLst/>
          </a:prstGeom>
        </p:spPr>
      </p:pic>
      <p:pic>
        <p:nvPicPr>
          <p:cNvPr id="6" name="Imagem 5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5483671"/>
            <a:ext cx="6279698" cy="504056"/>
          </a:xfrm>
          <a:prstGeom prst="rect">
            <a:avLst/>
          </a:prstGeom>
        </p:spPr>
      </p:pic>
      <p:pic>
        <p:nvPicPr>
          <p:cNvPr id="7" name="Imagem 6"/>
          <p:cNvPicPr/>
          <p:nvPr/>
        </p:nvPicPr>
        <p:blipFill>
          <a:blip r:embed="rId4"/>
          <a:stretch>
            <a:fillRect/>
          </a:stretch>
        </p:blipFill>
        <p:spPr>
          <a:xfrm>
            <a:off x="4788024" y="994761"/>
            <a:ext cx="4143483" cy="3305730"/>
          </a:xfrm>
          <a:prstGeom prst="rect">
            <a:avLst/>
          </a:prstGeom>
        </p:spPr>
      </p:pic>
      <p:cxnSp>
        <p:nvCxnSpPr>
          <p:cNvPr id="11" name="Conector de seta reta 10"/>
          <p:cNvCxnSpPr/>
          <p:nvPr/>
        </p:nvCxnSpPr>
        <p:spPr>
          <a:xfrm>
            <a:off x="3203848" y="4756766"/>
            <a:ext cx="1239392" cy="8273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3296260" y="4806998"/>
            <a:ext cx="2149767" cy="7771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467455" y="4080241"/>
            <a:ext cx="338446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10/100BaseTX </a:t>
            </a:r>
            <a:r>
              <a:rPr lang="pt-BR" dirty="0" err="1">
                <a:solidFill>
                  <a:schemeClr val="bg1"/>
                </a:solidFill>
              </a:rPr>
              <a:t>Fast</a:t>
            </a:r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 err="1">
                <a:solidFill>
                  <a:schemeClr val="bg1"/>
                </a:solidFill>
              </a:rPr>
              <a:t>EtherChannel</a:t>
            </a:r>
            <a:endParaRPr lang="pt-BR" dirty="0">
              <a:solidFill>
                <a:schemeClr val="bg1"/>
              </a:solidFill>
            </a:endParaRPr>
          </a:p>
          <a:p>
            <a:pPr algn="ctr"/>
            <a:r>
              <a:rPr lang="pt-BR" dirty="0">
                <a:solidFill>
                  <a:schemeClr val="bg1"/>
                </a:solidFill>
              </a:rPr>
              <a:t>MDIX RJ-45 connections</a:t>
            </a:r>
          </a:p>
        </p:txBody>
      </p:sp>
      <p:cxnSp>
        <p:nvCxnSpPr>
          <p:cNvPr id="16" name="Conector de seta reta 15"/>
          <p:cNvCxnSpPr/>
          <p:nvPr/>
        </p:nvCxnSpPr>
        <p:spPr>
          <a:xfrm flipH="1" flipV="1">
            <a:off x="6927262" y="3284984"/>
            <a:ext cx="574180" cy="14223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V="1">
            <a:off x="7668276" y="3723760"/>
            <a:ext cx="0" cy="9836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tângulo 27"/>
          <p:cNvSpPr/>
          <p:nvPr/>
        </p:nvSpPr>
        <p:spPr>
          <a:xfrm>
            <a:off x="6531218" y="4707373"/>
            <a:ext cx="2286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Fontes de alimentação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redundantes</a:t>
            </a:r>
          </a:p>
        </p:txBody>
      </p:sp>
      <p:cxnSp>
        <p:nvCxnSpPr>
          <p:cNvPr id="29" name="Conector de seta reta 28"/>
          <p:cNvCxnSpPr/>
          <p:nvPr/>
        </p:nvCxnSpPr>
        <p:spPr>
          <a:xfrm flipV="1">
            <a:off x="971600" y="2212260"/>
            <a:ext cx="0" cy="17839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971600" y="2240868"/>
            <a:ext cx="144016" cy="18393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129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187538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Entendemos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o que é um serviço de rede e como se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classificam.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Entendemos a importância da redundância para os serviços se manterem disponíveis.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11040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</a:t>
            </a:r>
            <a:r>
              <a:rPr lang="pt-BR" dirty="0" smtClean="0">
                <a:solidFill>
                  <a:srgbClr val="FFFFFF"/>
                </a:solidFill>
              </a:rPr>
              <a:t>8 </a:t>
            </a:r>
            <a:r>
              <a:rPr lang="pt-BR" dirty="0" smtClean="0">
                <a:solidFill>
                  <a:srgbClr val="FFFFFF"/>
                </a:solidFill>
              </a:rPr>
              <a:t>da apostila.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Sistemas </a:t>
            </a:r>
            <a:r>
              <a:rPr lang="pt-BR" i="1" dirty="0" err="1" smtClean="0"/>
              <a:t>Distribuidos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8898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Serviços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Redundância</a:t>
            </a:r>
            <a:endParaRPr lang="pt-BR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Serviços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102388"/>
          </a:xfrm>
        </p:spPr>
        <p:txBody>
          <a:bodyPr/>
          <a:lstStyle/>
          <a:p>
            <a:r>
              <a:rPr lang="pt-BR" dirty="0"/>
              <a:t>Um serviço de rede é um conjunto de operações implementado por um protocolo através de uma interface, e é oferecido à camada imediatamente superior. Ele define o que uma camada é capaz de executar sem se preocupar com a maneira pela qual as operações serão executadas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87515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Serviços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BR" dirty="0"/>
              <a:t>Cada serviço é utilizado por aplicações diferentes, podendo uma aplicação utilizar vários serviços, como, por exemplo, um browser como o Mozilla Firefox. Este utiliza, por exemplo, HTTP, HTTPS, DNS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655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Serviços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91150"/>
          </a:xfrm>
        </p:spPr>
        <p:txBody>
          <a:bodyPr/>
          <a:lstStyle/>
          <a:p>
            <a:r>
              <a:rPr lang="pt-BR" dirty="0"/>
              <a:t>Os serviços podem </a:t>
            </a:r>
            <a:r>
              <a:rPr lang="pt-BR" dirty="0" smtClean="0"/>
              <a:t>ser:</a:t>
            </a:r>
          </a:p>
          <a:p>
            <a:pPr lvl="1"/>
            <a:r>
              <a:rPr lang="pt-BR" dirty="0" smtClean="0"/>
              <a:t>Orientados a conexão;</a:t>
            </a:r>
          </a:p>
          <a:p>
            <a:pPr lvl="1"/>
            <a:r>
              <a:rPr lang="pt-BR" dirty="0" smtClean="0"/>
              <a:t>Sem conexão.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05031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Serviços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91150"/>
          </a:xfrm>
        </p:spPr>
        <p:txBody>
          <a:bodyPr/>
          <a:lstStyle/>
          <a:p>
            <a:r>
              <a:rPr lang="pt-BR" dirty="0"/>
              <a:t>Os serviços podem </a:t>
            </a:r>
            <a:r>
              <a:rPr lang="pt-BR" dirty="0" smtClean="0"/>
              <a:t>ser: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Orientados a conexão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Sem conexão.</a:t>
            </a:r>
            <a:endParaRPr lang="pt-BR" dirty="0" smtClean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51520" y="3125613"/>
            <a:ext cx="8511480" cy="2967683"/>
          </a:xfrm>
          <a:prstGeom prst="wedgeRoundRectCallout">
            <a:avLst>
              <a:gd name="adj1" fmla="val -41000"/>
              <a:gd name="adj2" fmla="val -8050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Relacionados </a:t>
            </a:r>
            <a:r>
              <a:rPr lang="pt-BR" sz="2400" dirty="0"/>
              <a:t>ao </a:t>
            </a:r>
            <a:r>
              <a:rPr lang="pt-BR" sz="2400" dirty="0">
                <a:solidFill>
                  <a:srgbClr val="FF0000"/>
                </a:solidFill>
              </a:rPr>
              <a:t>TCP</a:t>
            </a:r>
            <a:r>
              <a:rPr lang="pt-BR" sz="2400" dirty="0"/>
              <a:t>. Antes do envio de dados, um processo conhecido como </a:t>
            </a:r>
            <a:r>
              <a:rPr lang="pt-BR" sz="2400" i="1" dirty="0" err="1">
                <a:solidFill>
                  <a:srgbClr val="FF0000"/>
                </a:solidFill>
              </a:rPr>
              <a:t>handshaking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/>
              <a:t>cria uma conexão fraca entre os hosts. Esta conexão prévia possibilita verificar se todos os pacotes irão chegar corretamente ao destino, e em caso negativo, solicitar o reenvio dos mesmos</a:t>
            </a:r>
            <a:r>
              <a:rPr lang="pt-BR" sz="2400" dirty="0" smtClean="0"/>
              <a:t>. Pode controlar fluxo de pacotes. Exemplos: HTTP, FTP, Telnet.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441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Serviços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91150"/>
          </a:xfrm>
        </p:spPr>
        <p:txBody>
          <a:bodyPr/>
          <a:lstStyle/>
          <a:p>
            <a:r>
              <a:rPr lang="pt-BR" dirty="0"/>
              <a:t>Os serviços podem </a:t>
            </a:r>
            <a:r>
              <a:rPr lang="pt-BR" dirty="0" smtClean="0"/>
              <a:t>ser:</a:t>
            </a:r>
          </a:p>
          <a:p>
            <a:pPr lvl="1"/>
            <a:r>
              <a:rPr lang="pt-BR" dirty="0" smtClean="0"/>
              <a:t>Orientados a conexão;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Sem conexão</a:t>
            </a:r>
            <a:r>
              <a:rPr lang="pt-BR" dirty="0" smtClean="0"/>
              <a:t>.</a:t>
            </a:r>
            <a:endParaRPr lang="pt-BR" dirty="0" smtClean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51520" y="3125613"/>
            <a:ext cx="8511480" cy="2967683"/>
          </a:xfrm>
          <a:prstGeom prst="wedgeRoundRectCallout">
            <a:avLst>
              <a:gd name="adj1" fmla="val -41244"/>
              <a:gd name="adj2" fmla="val -6405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Relacionados </a:t>
            </a:r>
            <a:r>
              <a:rPr lang="pt-BR" sz="2400" dirty="0"/>
              <a:t>ao </a:t>
            </a:r>
            <a:r>
              <a:rPr lang="pt-BR" sz="2400" dirty="0" smtClean="0">
                <a:solidFill>
                  <a:srgbClr val="FF0000"/>
                </a:solidFill>
              </a:rPr>
              <a:t>UDP</a:t>
            </a:r>
            <a:r>
              <a:rPr lang="pt-BR" sz="2400" dirty="0" smtClean="0"/>
              <a:t>. </a:t>
            </a:r>
            <a:r>
              <a:rPr lang="pt-BR" sz="2400" dirty="0" smtClean="0">
                <a:solidFill>
                  <a:srgbClr val="FF0000"/>
                </a:solidFill>
              </a:rPr>
              <a:t>Não há </a:t>
            </a:r>
            <a:r>
              <a:rPr lang="pt-BR" sz="2400" i="1" dirty="0" err="1" smtClean="0">
                <a:solidFill>
                  <a:srgbClr val="FF0000"/>
                </a:solidFill>
              </a:rPr>
              <a:t>handshaking</a:t>
            </a:r>
            <a:r>
              <a:rPr lang="pt-BR" sz="2400" dirty="0" smtClean="0"/>
              <a:t>, desta forma a aplicação apenas envia os dados, sem saber se todos os pacotes chegaram, sem controlar o fluxo e congestionamento. Exemplos: conferências de vídeo e telefone por internet.</a:t>
            </a:r>
          </a:p>
        </p:txBody>
      </p:sp>
    </p:spTree>
    <p:extLst>
      <p:ext uri="{BB962C8B-B14F-4D97-AF65-F5344CB8AC3E}">
        <p14:creationId xmlns:p14="http://schemas.microsoft.com/office/powerpoint/2010/main" val="13305180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Serviços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30142"/>
          </a:xfrm>
        </p:spPr>
        <p:txBody>
          <a:bodyPr/>
          <a:lstStyle/>
          <a:p>
            <a:r>
              <a:rPr lang="pt-BR" dirty="0"/>
              <a:t>Existem outros tipos de serviços, </a:t>
            </a:r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DHCP</a:t>
            </a:r>
            <a:r>
              <a:rPr lang="pt-BR" dirty="0"/>
              <a:t>, que automaticamente determina um endereço IP válido a cada host conectado à </a:t>
            </a:r>
            <a:r>
              <a:rPr lang="pt-BR" dirty="0" smtClean="0"/>
              <a:t>Internet;</a:t>
            </a:r>
          </a:p>
          <a:p>
            <a:pPr lvl="1"/>
            <a:r>
              <a:rPr lang="pt-BR" dirty="0" smtClean="0"/>
              <a:t>DNS</a:t>
            </a:r>
            <a:r>
              <a:rPr lang="pt-BR" dirty="0"/>
              <a:t>, que possibilita que o utilizador use </a:t>
            </a:r>
            <a:r>
              <a:rPr lang="pt-BR" dirty="0" err="1"/>
              <a:t>strings</a:t>
            </a:r>
            <a:r>
              <a:rPr lang="pt-BR" dirty="0"/>
              <a:t>, ao invés de endereços IP para se conectar a outros servidores. O DNS mantém um banco de dados que relaciona cada </a:t>
            </a:r>
            <a:r>
              <a:rPr lang="pt-BR" dirty="0" err="1"/>
              <a:t>string</a:t>
            </a:r>
            <a:r>
              <a:rPr lang="pt-BR" dirty="0"/>
              <a:t> a um endereço IP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1049425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Redundância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r>
              <a:rPr lang="pt-BR" dirty="0"/>
              <a:t>O termo redundância, associado às redes informáticas, pode significar a existência de vários métodos para efetuar uma determinada função ou de equipamento alternativo que, em caso de falha, assegura automaticamente o acesso aos serviços prestados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6894440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1631</TotalTime>
  <Words>1075</Words>
  <Application>Microsoft Office PowerPoint</Application>
  <PresentationFormat>Apresentação na tela (4:3)</PresentationFormat>
  <Paragraphs>67</Paragraphs>
  <Slides>15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SISTEMAS DISTRIBUIDOS</vt:lpstr>
      <vt:lpstr>Conteúdo</vt:lpstr>
      <vt:lpstr>Serviços</vt:lpstr>
      <vt:lpstr>Serviços</vt:lpstr>
      <vt:lpstr>Serviços</vt:lpstr>
      <vt:lpstr>Serviços</vt:lpstr>
      <vt:lpstr>Serviços</vt:lpstr>
      <vt:lpstr>Serviços</vt:lpstr>
      <vt:lpstr>Redundância</vt:lpstr>
      <vt:lpstr>Redundância</vt:lpstr>
      <vt:lpstr>Redundância</vt:lpstr>
      <vt:lpstr>Redundância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Distribuidos</dc:title>
  <dc:creator>varajao</dc:creator>
  <cp:keywords/>
  <cp:lastModifiedBy>varajao</cp:lastModifiedBy>
  <cp:revision>155</cp:revision>
  <dcterms:created xsi:type="dcterms:W3CDTF">2015-06-30T13:28:46Z</dcterms:created>
  <dcterms:modified xsi:type="dcterms:W3CDTF">2016-02-24T13:42:55Z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