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2"/>
    <p:sldMasterId id="2147483674" r:id="rId3"/>
  </p:sldMasterIdLst>
  <p:notesMasterIdLst>
    <p:notesMasterId r:id="rId19"/>
  </p:notesMasterIdLst>
  <p:sldIdLst>
    <p:sldId id="257" r:id="rId4"/>
    <p:sldId id="258" r:id="rId5"/>
    <p:sldId id="303" r:id="rId6"/>
    <p:sldId id="302" r:id="rId7"/>
    <p:sldId id="315" r:id="rId8"/>
    <p:sldId id="317" r:id="rId9"/>
    <p:sldId id="318" r:id="rId10"/>
    <p:sldId id="319" r:id="rId11"/>
    <p:sldId id="320" r:id="rId12"/>
    <p:sldId id="321" r:id="rId13"/>
    <p:sldId id="322" r:id="rId14"/>
    <p:sldId id="323" r:id="rId15"/>
    <p:sldId id="316" r:id="rId16"/>
    <p:sldId id="280" r:id="rId17"/>
    <p:sldId id="27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68" autoAdjust="0"/>
    <p:restoredTop sz="94660"/>
  </p:normalViewPr>
  <p:slideViewPr>
    <p:cSldViewPr>
      <p:cViewPr varScale="1">
        <p:scale>
          <a:sx n="92" d="100"/>
          <a:sy n="92" d="100"/>
        </p:scale>
        <p:origin x="138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2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DCA30-2ED5-41C4-A072-F195EC56C9D7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E7E218-9473-4E4E-BA13-22C19D99876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23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2/24/2016 10:13 AM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8685213"/>
            <a:ext cx="6172200" cy="457200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sz="5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172199" y="8685213"/>
            <a:ext cx="684213" cy="457200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18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2/24/2016 10:13 AM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25376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2/24/2016 10:13 AM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3519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2/24/2016 10:13 AM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3032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2/24/2016 10:13 AM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1654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Texto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s &quot;especiais&quot; 2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smtClean="0"/>
              <a:t>clique para…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ar para slides com Código de Softw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533001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s &quot;especiais&quot; 1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695527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dirty="0" smtClean="0"/>
              <a:t>Clique para editar o estilo do subtítulo mestre</a:t>
            </a:r>
            <a:endParaRPr lang="pt-BR" noProof="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2153270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88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dirty="0" smtClean="0"/>
              <a:t>clique para…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855893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855893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Imprime em ESCALA DE CINZ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dirty="0" smtClean="0"/>
              <a:t>Clique para editar o estilo do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pt-BR" noProof="0" dirty="0" smtClean="0"/>
              <a:t>Clique para editar os estilos do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  <a:endParaRPr lang="pt-BR" noProof="0" dirty="0"/>
          </a:p>
        </p:txBody>
      </p:sp>
      <p:pic>
        <p:nvPicPr>
          <p:cNvPr id="4" name="Imagem 3" descr="footer_graphic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5435827"/>
            <a:ext cx="9144000" cy="1420586"/>
          </a:xfrm>
          <a:prstGeom prst="rect">
            <a:avLst/>
          </a:prstGeom>
        </p:spPr>
      </p:pic>
      <p:pic>
        <p:nvPicPr>
          <p:cNvPr id="6" name="Picture 4" descr="banner_prof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6093296"/>
            <a:ext cx="1006475" cy="80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5330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cs typeface="Arial"/>
              </a:rPr>
              <a:t>SISTEMAS DISTRIBUIDOS</a:t>
            </a:r>
            <a:endParaRPr lang="pt-BR" sz="54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1748308"/>
          </a:xfrm>
        </p:spPr>
        <p:txBody>
          <a:bodyPr>
            <a:normAutofit/>
          </a:bodyPr>
          <a:lstStyle/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000" b="0" dirty="0" smtClean="0">
                <a:solidFill>
                  <a:srgbClr val="FFFFFF">
                    <a:tint val="75000"/>
                  </a:srgbClr>
                </a:solidFill>
              </a:rPr>
              <a:t>Aula: </a:t>
            </a:r>
            <a:r>
              <a:rPr lang="pt-BR" sz="4000" b="0" dirty="0" smtClean="0">
                <a:solidFill>
                  <a:srgbClr val="FFFFFF">
                    <a:tint val="75000"/>
                  </a:srgbClr>
                </a:solidFill>
              </a:rPr>
              <a:t>03</a:t>
            </a:r>
            <a:endParaRPr lang="pt-BR" sz="4000" b="0" dirty="0" smtClean="0">
              <a:solidFill>
                <a:srgbClr val="FFFFFF">
                  <a:tint val="75000"/>
                </a:srgbClr>
              </a:solidFill>
            </a:endParaRPr>
          </a:p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b="0" i="0" dirty="0" smtClean="0">
                <a:solidFill>
                  <a:srgbClr val="FFFFFF">
                    <a:tint val="75000"/>
                  </a:srgbClr>
                </a:solidFill>
              </a:rPr>
              <a:t>Prof.: Fabrício </a:t>
            </a:r>
            <a:r>
              <a:rPr lang="pt-BR" b="0" i="0" dirty="0" err="1" smtClean="0">
                <a:solidFill>
                  <a:srgbClr val="FFFFFF">
                    <a:tint val="75000"/>
                  </a:srgbClr>
                </a:solidFill>
              </a:rPr>
              <a:t>Varajão</a:t>
            </a:r>
            <a:endParaRPr lang="pt-BR" b="0" i="0" dirty="0" smtClean="0">
              <a:solidFill>
                <a:srgbClr val="FFFFFF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 smtClean="0"/>
              <a:t>Redundância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530471"/>
          </a:xfrm>
        </p:spPr>
        <p:txBody>
          <a:bodyPr/>
          <a:lstStyle/>
          <a:p>
            <a:r>
              <a:rPr lang="pt-BR" dirty="0"/>
              <a:t>O termo redundância, associado às redes informáticas, pode significar a existência de vários métodos para efetuar uma determinada função ou de equipamento alternativo que, em caso de falha, assegura automaticamente o acesso aos serviços </a:t>
            </a:r>
            <a:r>
              <a:rPr lang="pt-BR" dirty="0" smtClean="0"/>
              <a:t>prestados;</a:t>
            </a:r>
          </a:p>
          <a:p>
            <a:r>
              <a:rPr lang="pt-BR" dirty="0"/>
              <a:t>Numa rede podem existir diferentes caminhos para chegar ao mesmo destino, com dois ou mais equipamentos idênticos a efetuar a mesma </a:t>
            </a:r>
            <a:r>
              <a:rPr lang="pt-BR" dirty="0" smtClean="0"/>
              <a:t>função.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0449658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 smtClean="0"/>
              <a:t>Redundância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3284984"/>
            <a:ext cx="7639796" cy="2788146"/>
          </a:xfrm>
          <a:prstGeom prst="rect">
            <a:avLst/>
          </a:prstGeom>
        </p:spPr>
      </p:pic>
      <p:sp>
        <p:nvSpPr>
          <p:cNvPr id="7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772793"/>
          </a:xfrm>
        </p:spPr>
        <p:txBody>
          <a:bodyPr/>
          <a:lstStyle/>
          <a:p>
            <a:r>
              <a:rPr lang="pt-BR" dirty="0"/>
              <a:t>V</a:t>
            </a:r>
            <a:r>
              <a:rPr lang="pt-BR" dirty="0" smtClean="0"/>
              <a:t>ários </a:t>
            </a:r>
            <a:r>
              <a:rPr lang="pt-BR" dirty="0"/>
              <a:t>caminhos possíveis para alcançar o mesmo destino: para os pacotes que passam pelo </a:t>
            </a:r>
            <a:r>
              <a:rPr lang="pt-BR" i="1" dirty="0"/>
              <a:t>switch </a:t>
            </a:r>
            <a:r>
              <a:rPr lang="pt-BR" dirty="0"/>
              <a:t>A alcançarem o </a:t>
            </a:r>
            <a:r>
              <a:rPr lang="pt-BR" i="1" dirty="0"/>
              <a:t>switch </a:t>
            </a:r>
            <a:r>
              <a:rPr lang="pt-BR" dirty="0"/>
              <a:t>B podem seguir pelo </a:t>
            </a:r>
            <a:r>
              <a:rPr lang="pt-BR" i="1" dirty="0" err="1"/>
              <a:t>router</a:t>
            </a:r>
            <a:r>
              <a:rPr lang="pt-BR" i="1" dirty="0"/>
              <a:t> </a:t>
            </a:r>
            <a:r>
              <a:rPr lang="pt-BR" dirty="0"/>
              <a:t>1 ou pelo </a:t>
            </a:r>
            <a:r>
              <a:rPr lang="pt-BR" i="1" dirty="0" err="1"/>
              <a:t>router</a:t>
            </a:r>
            <a:r>
              <a:rPr lang="pt-BR" i="1" dirty="0"/>
              <a:t> </a:t>
            </a:r>
            <a:r>
              <a:rPr lang="pt-BR" dirty="0"/>
              <a:t>2</a:t>
            </a:r>
            <a:r>
              <a:rPr lang="pt-BR" dirty="0" smtClean="0"/>
              <a:t>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1180826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 smtClean="0"/>
              <a:t>Redundância</a:t>
            </a:r>
            <a:endParaRPr lang="pt-BR" dirty="0"/>
          </a:p>
        </p:txBody>
      </p:sp>
      <p:pic>
        <p:nvPicPr>
          <p:cNvPr id="5" name="Imagem 4"/>
          <p:cNvPicPr/>
          <p:nvPr/>
        </p:nvPicPr>
        <p:blipFill>
          <a:blip r:embed="rId2"/>
          <a:stretch>
            <a:fillRect/>
          </a:stretch>
        </p:blipFill>
        <p:spPr>
          <a:xfrm>
            <a:off x="251520" y="980728"/>
            <a:ext cx="4415374" cy="2520280"/>
          </a:xfrm>
          <a:prstGeom prst="rect">
            <a:avLst/>
          </a:prstGeom>
        </p:spPr>
      </p:pic>
      <p:pic>
        <p:nvPicPr>
          <p:cNvPr id="6" name="Imagem 5"/>
          <p:cNvPicPr/>
          <p:nvPr/>
        </p:nvPicPr>
        <p:blipFill>
          <a:blip r:embed="rId3"/>
          <a:stretch>
            <a:fillRect/>
          </a:stretch>
        </p:blipFill>
        <p:spPr>
          <a:xfrm>
            <a:off x="251520" y="5483671"/>
            <a:ext cx="6279698" cy="504056"/>
          </a:xfrm>
          <a:prstGeom prst="rect">
            <a:avLst/>
          </a:prstGeom>
        </p:spPr>
      </p:pic>
      <p:pic>
        <p:nvPicPr>
          <p:cNvPr id="7" name="Imagem 6"/>
          <p:cNvPicPr/>
          <p:nvPr/>
        </p:nvPicPr>
        <p:blipFill>
          <a:blip r:embed="rId4"/>
          <a:stretch>
            <a:fillRect/>
          </a:stretch>
        </p:blipFill>
        <p:spPr>
          <a:xfrm>
            <a:off x="4788024" y="994761"/>
            <a:ext cx="4143483" cy="3305730"/>
          </a:xfrm>
          <a:prstGeom prst="rect">
            <a:avLst/>
          </a:prstGeom>
        </p:spPr>
      </p:pic>
      <p:cxnSp>
        <p:nvCxnSpPr>
          <p:cNvPr id="11" name="Conector de seta reta 10"/>
          <p:cNvCxnSpPr/>
          <p:nvPr/>
        </p:nvCxnSpPr>
        <p:spPr>
          <a:xfrm>
            <a:off x="3203848" y="4756766"/>
            <a:ext cx="1239392" cy="82737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/>
          <p:cNvCxnSpPr/>
          <p:nvPr/>
        </p:nvCxnSpPr>
        <p:spPr>
          <a:xfrm>
            <a:off x="3296260" y="4806998"/>
            <a:ext cx="2149767" cy="77713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tângulo 14"/>
          <p:cNvSpPr/>
          <p:nvPr/>
        </p:nvSpPr>
        <p:spPr>
          <a:xfrm>
            <a:off x="467455" y="4080241"/>
            <a:ext cx="3384465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BR" dirty="0">
                <a:solidFill>
                  <a:schemeClr val="bg1"/>
                </a:solidFill>
              </a:rPr>
              <a:t>10/100BaseTX </a:t>
            </a:r>
            <a:r>
              <a:rPr lang="pt-BR" dirty="0" err="1">
                <a:solidFill>
                  <a:schemeClr val="bg1"/>
                </a:solidFill>
              </a:rPr>
              <a:t>Fast</a:t>
            </a:r>
            <a:r>
              <a:rPr lang="pt-BR" dirty="0">
                <a:solidFill>
                  <a:schemeClr val="bg1"/>
                </a:solidFill>
              </a:rPr>
              <a:t> </a:t>
            </a:r>
            <a:r>
              <a:rPr lang="pt-BR" dirty="0" err="1">
                <a:solidFill>
                  <a:schemeClr val="bg1"/>
                </a:solidFill>
              </a:rPr>
              <a:t>EtherChannel</a:t>
            </a:r>
            <a:endParaRPr lang="pt-BR" dirty="0">
              <a:solidFill>
                <a:schemeClr val="bg1"/>
              </a:solidFill>
            </a:endParaRPr>
          </a:p>
          <a:p>
            <a:pPr algn="ctr"/>
            <a:r>
              <a:rPr lang="pt-BR" dirty="0">
                <a:solidFill>
                  <a:schemeClr val="bg1"/>
                </a:solidFill>
              </a:rPr>
              <a:t>MDIX RJ-45 connections</a:t>
            </a:r>
          </a:p>
        </p:txBody>
      </p:sp>
      <p:cxnSp>
        <p:nvCxnSpPr>
          <p:cNvPr id="16" name="Conector de seta reta 15"/>
          <p:cNvCxnSpPr/>
          <p:nvPr/>
        </p:nvCxnSpPr>
        <p:spPr>
          <a:xfrm flipH="1" flipV="1">
            <a:off x="6927262" y="3284984"/>
            <a:ext cx="574180" cy="142238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e seta reta 17"/>
          <p:cNvCxnSpPr/>
          <p:nvPr/>
        </p:nvCxnSpPr>
        <p:spPr>
          <a:xfrm flipV="1">
            <a:off x="7668276" y="3723760"/>
            <a:ext cx="0" cy="98361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tângulo 27"/>
          <p:cNvSpPr/>
          <p:nvPr/>
        </p:nvSpPr>
        <p:spPr>
          <a:xfrm>
            <a:off x="6531218" y="4707373"/>
            <a:ext cx="22860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BR" dirty="0">
                <a:solidFill>
                  <a:schemeClr val="bg1"/>
                </a:solidFill>
              </a:rPr>
              <a:t>Fontes de alimentação</a:t>
            </a:r>
          </a:p>
          <a:p>
            <a:pPr algn="ctr"/>
            <a:r>
              <a:rPr lang="pt-BR" dirty="0">
                <a:solidFill>
                  <a:schemeClr val="bg1"/>
                </a:solidFill>
              </a:rPr>
              <a:t>redundantes</a:t>
            </a:r>
          </a:p>
        </p:txBody>
      </p:sp>
      <p:cxnSp>
        <p:nvCxnSpPr>
          <p:cNvPr id="29" name="Conector de seta reta 28"/>
          <p:cNvCxnSpPr/>
          <p:nvPr/>
        </p:nvCxnSpPr>
        <p:spPr>
          <a:xfrm flipV="1">
            <a:off x="971600" y="2212260"/>
            <a:ext cx="0" cy="178391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onector de seta reta 30"/>
          <p:cNvCxnSpPr/>
          <p:nvPr/>
        </p:nvCxnSpPr>
        <p:spPr>
          <a:xfrm flipV="1">
            <a:off x="971600" y="2240868"/>
            <a:ext cx="144016" cy="183937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61298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Conclusão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11480" cy="1875385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Entendemos 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o que é um serviço de rede e como se 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classificam.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3200" b="0" i="0" dirty="0" smtClea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Entendemos a importância da redundância para os serviços se manterem disponíveis.</a:t>
            </a:r>
            <a:endParaRPr lang="pt-BR" sz="3200" b="0" i="0" dirty="0" smtClean="0">
              <a:solidFill>
                <a:srgbClr val="FFFFFF"/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110403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Atividades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886397"/>
          </a:xfrm>
        </p:spPr>
        <p:txBody>
          <a:bodyPr/>
          <a:lstStyle/>
          <a:p>
            <a:pPr marL="393192" indent="-393192" defTabSz="914400">
              <a:spcBef>
                <a:spcPts val="0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Verificar o conteúdo disponível no site, principalmente até a página </a:t>
            </a:r>
            <a:r>
              <a:rPr lang="pt-BR" dirty="0" smtClean="0">
                <a:solidFill>
                  <a:srgbClr val="FFFFFF"/>
                </a:solidFill>
              </a:rPr>
              <a:t>8 </a:t>
            </a:r>
            <a:r>
              <a:rPr lang="pt-BR" dirty="0" smtClean="0">
                <a:solidFill>
                  <a:srgbClr val="FFFFFF"/>
                </a:solidFill>
              </a:rPr>
              <a:t>da apostila.</a:t>
            </a:r>
          </a:p>
        </p:txBody>
      </p:sp>
    </p:spTree>
    <p:extLst>
      <p:ext uri="{BB962C8B-B14F-4D97-AF65-F5344CB8AC3E}">
        <p14:creationId xmlns:p14="http://schemas.microsoft.com/office/powerpoint/2010/main" val="39476181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Referências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329595"/>
          </a:xfrm>
        </p:spPr>
        <p:txBody>
          <a:bodyPr/>
          <a:lstStyle/>
          <a:p>
            <a:r>
              <a:rPr lang="pt-BR" dirty="0"/>
              <a:t>VARAJÃO, F. F.. </a:t>
            </a:r>
            <a:r>
              <a:rPr lang="pt-BR" i="1" dirty="0" smtClean="0"/>
              <a:t>Sistemas </a:t>
            </a:r>
            <a:r>
              <a:rPr lang="pt-BR" i="1" dirty="0" err="1" smtClean="0"/>
              <a:t>Distribuidos</a:t>
            </a:r>
            <a:r>
              <a:rPr lang="pt-BR" dirty="0" smtClean="0"/>
              <a:t>. </a:t>
            </a:r>
            <a:r>
              <a:rPr lang="pt-BR" dirty="0"/>
              <a:t>FIC – Faculdades Integradas </a:t>
            </a:r>
            <a:r>
              <a:rPr lang="pt-BR" dirty="0" err="1"/>
              <a:t>Campograndenses</a:t>
            </a:r>
            <a:r>
              <a:rPr lang="pt-BR" dirty="0"/>
              <a:t>. Rio de Janeiro, </a:t>
            </a:r>
            <a:r>
              <a:rPr lang="pt-BR" dirty="0" smtClean="0"/>
              <a:t>2016. </a:t>
            </a:r>
            <a:r>
              <a:rPr lang="pt-BR" dirty="0"/>
              <a:t>(Apostila)</a:t>
            </a:r>
          </a:p>
        </p:txBody>
      </p:sp>
    </p:spTree>
    <p:extLst>
      <p:ext uri="{BB962C8B-B14F-4D97-AF65-F5344CB8AC3E}">
        <p14:creationId xmlns:p14="http://schemas.microsoft.com/office/powerpoint/2010/main" val="31917899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Conteúdo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988989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Serviços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b="0" i="0" dirty="0" smtClea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Redundância</a:t>
            </a:r>
            <a:endParaRPr lang="pt-BR" b="0" i="0" dirty="0" smtClean="0">
              <a:solidFill>
                <a:srgbClr val="FFFFFF"/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 smtClean="0"/>
              <a:t>Serviços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3102388"/>
          </a:xfrm>
        </p:spPr>
        <p:txBody>
          <a:bodyPr/>
          <a:lstStyle/>
          <a:p>
            <a:r>
              <a:rPr lang="pt-BR" dirty="0"/>
              <a:t>Um serviço de rede é um conjunto de operações implementado por um protocolo através de uma interface, e é oferecido à camada imediatamente superior. Ele define o que uma camada é capaz de executar sem se preocupar com a maneira pela qual as operações serão executadas</a:t>
            </a:r>
            <a:r>
              <a:rPr lang="pt-B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587515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 smtClean="0"/>
              <a:t>Serviços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5991"/>
          </a:xfrm>
        </p:spPr>
        <p:txBody>
          <a:bodyPr/>
          <a:lstStyle/>
          <a:p>
            <a:r>
              <a:rPr lang="pt-BR" dirty="0"/>
              <a:t>Cada serviço é utilizado por aplicações diferentes, podendo uma aplicação utilizar vários serviços, como, por exemplo, um browser como o Mozilla Firefox. Este utiliza, por exemplo, HTTP, HTTPS, DNS</a:t>
            </a:r>
            <a:r>
              <a:rPr lang="pt-B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48655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 smtClean="0"/>
              <a:t>Serviços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391150"/>
          </a:xfrm>
        </p:spPr>
        <p:txBody>
          <a:bodyPr/>
          <a:lstStyle/>
          <a:p>
            <a:r>
              <a:rPr lang="pt-BR" dirty="0"/>
              <a:t>Os serviços podem </a:t>
            </a:r>
            <a:r>
              <a:rPr lang="pt-BR" dirty="0" smtClean="0"/>
              <a:t>ser:</a:t>
            </a:r>
          </a:p>
          <a:p>
            <a:pPr lvl="1"/>
            <a:r>
              <a:rPr lang="pt-BR" dirty="0" smtClean="0"/>
              <a:t>Orientados a conexão;</a:t>
            </a:r>
          </a:p>
          <a:p>
            <a:pPr lvl="1"/>
            <a:r>
              <a:rPr lang="pt-BR" dirty="0" smtClean="0"/>
              <a:t>Sem conexão.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3050319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 smtClean="0"/>
              <a:t>Serviços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391150"/>
          </a:xfrm>
        </p:spPr>
        <p:txBody>
          <a:bodyPr/>
          <a:lstStyle/>
          <a:p>
            <a:r>
              <a:rPr lang="pt-BR" dirty="0"/>
              <a:t>Os serviços podem </a:t>
            </a:r>
            <a:r>
              <a:rPr lang="pt-BR" dirty="0" smtClean="0"/>
              <a:t>ser:</a:t>
            </a:r>
          </a:p>
          <a:p>
            <a:pPr lvl="1"/>
            <a:r>
              <a:rPr lang="pt-BR" dirty="0" smtClean="0">
                <a:solidFill>
                  <a:srgbClr val="FFFF00"/>
                </a:solidFill>
              </a:rPr>
              <a:t>Orientados a conexão</a:t>
            </a:r>
            <a:r>
              <a:rPr lang="pt-BR" dirty="0" smtClean="0"/>
              <a:t>;</a:t>
            </a:r>
          </a:p>
          <a:p>
            <a:pPr lvl="1"/>
            <a:r>
              <a:rPr lang="pt-BR" dirty="0" smtClean="0"/>
              <a:t>Sem conexão.</a:t>
            </a:r>
            <a:endParaRPr lang="pt-BR" dirty="0" smtClean="0"/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251520" y="3125613"/>
            <a:ext cx="8511480" cy="2967683"/>
          </a:xfrm>
          <a:prstGeom prst="wedgeRoundRectCallout">
            <a:avLst>
              <a:gd name="adj1" fmla="val -41000"/>
              <a:gd name="adj2" fmla="val -80506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400" dirty="0" smtClean="0"/>
              <a:t>Relacionados </a:t>
            </a:r>
            <a:r>
              <a:rPr lang="pt-BR" sz="2400" dirty="0"/>
              <a:t>ao </a:t>
            </a:r>
            <a:r>
              <a:rPr lang="pt-BR" sz="2400" dirty="0">
                <a:solidFill>
                  <a:srgbClr val="FF0000"/>
                </a:solidFill>
              </a:rPr>
              <a:t>TCP</a:t>
            </a:r>
            <a:r>
              <a:rPr lang="pt-BR" sz="2400" dirty="0"/>
              <a:t>. Antes do envio de dados, um processo conhecido como </a:t>
            </a:r>
            <a:r>
              <a:rPr lang="pt-BR" sz="2400" i="1" dirty="0" err="1">
                <a:solidFill>
                  <a:srgbClr val="FF0000"/>
                </a:solidFill>
              </a:rPr>
              <a:t>handshaking</a:t>
            </a:r>
            <a:r>
              <a:rPr lang="pt-BR" sz="2400" dirty="0">
                <a:solidFill>
                  <a:srgbClr val="FF0000"/>
                </a:solidFill>
              </a:rPr>
              <a:t> </a:t>
            </a:r>
            <a:r>
              <a:rPr lang="pt-BR" sz="2400" dirty="0"/>
              <a:t>cria uma conexão fraca entre os hosts. Esta conexão prévia possibilita verificar se todos os pacotes irão chegar corretamente ao destino, e em caso negativo, solicitar o reenvio dos mesmos</a:t>
            </a:r>
            <a:r>
              <a:rPr lang="pt-BR" sz="2400" dirty="0" smtClean="0"/>
              <a:t>. Pode controlar fluxo de pacotes. Exemplos: HTTP, FTP, Telnet.</a:t>
            </a: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4417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 smtClean="0"/>
              <a:t>Serviços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391150"/>
          </a:xfrm>
        </p:spPr>
        <p:txBody>
          <a:bodyPr/>
          <a:lstStyle/>
          <a:p>
            <a:r>
              <a:rPr lang="pt-BR" dirty="0"/>
              <a:t>Os serviços podem </a:t>
            </a:r>
            <a:r>
              <a:rPr lang="pt-BR" dirty="0" smtClean="0"/>
              <a:t>ser:</a:t>
            </a:r>
          </a:p>
          <a:p>
            <a:pPr lvl="1"/>
            <a:r>
              <a:rPr lang="pt-BR" dirty="0" smtClean="0"/>
              <a:t>Orientados a conexão;</a:t>
            </a:r>
          </a:p>
          <a:p>
            <a:pPr lvl="1"/>
            <a:r>
              <a:rPr lang="pt-BR" dirty="0" smtClean="0">
                <a:solidFill>
                  <a:srgbClr val="FFFF00"/>
                </a:solidFill>
              </a:rPr>
              <a:t>Sem conexão</a:t>
            </a:r>
            <a:r>
              <a:rPr lang="pt-BR" dirty="0" smtClean="0"/>
              <a:t>.</a:t>
            </a:r>
            <a:endParaRPr lang="pt-BR" dirty="0" smtClean="0"/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251520" y="3125613"/>
            <a:ext cx="8511480" cy="2967683"/>
          </a:xfrm>
          <a:prstGeom prst="wedgeRoundRectCallout">
            <a:avLst>
              <a:gd name="adj1" fmla="val -41244"/>
              <a:gd name="adj2" fmla="val -64050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400" dirty="0" smtClean="0"/>
              <a:t>Relacionados </a:t>
            </a:r>
            <a:r>
              <a:rPr lang="pt-BR" sz="2400" dirty="0"/>
              <a:t>ao </a:t>
            </a:r>
            <a:r>
              <a:rPr lang="pt-BR" sz="2400" dirty="0" smtClean="0">
                <a:solidFill>
                  <a:srgbClr val="FF0000"/>
                </a:solidFill>
              </a:rPr>
              <a:t>UDP</a:t>
            </a:r>
            <a:r>
              <a:rPr lang="pt-BR" sz="2400" dirty="0" smtClean="0"/>
              <a:t>. </a:t>
            </a:r>
            <a:r>
              <a:rPr lang="pt-BR" sz="2400" dirty="0" smtClean="0">
                <a:solidFill>
                  <a:srgbClr val="FF0000"/>
                </a:solidFill>
              </a:rPr>
              <a:t>Não há </a:t>
            </a:r>
            <a:r>
              <a:rPr lang="pt-BR" sz="2400" i="1" dirty="0" err="1" smtClean="0">
                <a:solidFill>
                  <a:srgbClr val="FF0000"/>
                </a:solidFill>
              </a:rPr>
              <a:t>handshaking</a:t>
            </a:r>
            <a:r>
              <a:rPr lang="pt-BR" sz="2400" dirty="0" smtClean="0"/>
              <a:t>, desta forma a aplicação apenas envia os dados, sem saber se todos os pacotes chegaram, sem controlar o fluxo e congestionamento. Exemplos: conferências de vídeo e telefone por internet.</a:t>
            </a:r>
          </a:p>
        </p:txBody>
      </p:sp>
    </p:spTree>
    <p:extLst>
      <p:ext uri="{BB962C8B-B14F-4D97-AF65-F5344CB8AC3E}">
        <p14:creationId xmlns:p14="http://schemas.microsoft.com/office/powerpoint/2010/main" val="133051802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 smtClean="0"/>
              <a:t>Serviços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3330142"/>
          </a:xfrm>
        </p:spPr>
        <p:txBody>
          <a:bodyPr/>
          <a:lstStyle/>
          <a:p>
            <a:r>
              <a:rPr lang="pt-BR" dirty="0"/>
              <a:t>Existem outros tipos de serviços, </a:t>
            </a:r>
            <a:r>
              <a:rPr lang="pt-BR" dirty="0" smtClean="0"/>
              <a:t>exemplos:</a:t>
            </a:r>
          </a:p>
          <a:p>
            <a:pPr lvl="1"/>
            <a:r>
              <a:rPr lang="pt-BR" dirty="0" smtClean="0"/>
              <a:t>DHCP</a:t>
            </a:r>
            <a:r>
              <a:rPr lang="pt-BR" dirty="0"/>
              <a:t>, que automaticamente determina um endereço IP válido a cada host conectado à </a:t>
            </a:r>
            <a:r>
              <a:rPr lang="pt-BR" dirty="0" smtClean="0"/>
              <a:t>Internet;</a:t>
            </a:r>
          </a:p>
          <a:p>
            <a:pPr lvl="1"/>
            <a:r>
              <a:rPr lang="pt-BR" dirty="0" smtClean="0"/>
              <a:t>DNS</a:t>
            </a:r>
            <a:r>
              <a:rPr lang="pt-BR" dirty="0"/>
              <a:t>, que possibilita que o utilizador use </a:t>
            </a:r>
            <a:r>
              <a:rPr lang="pt-BR" dirty="0" err="1"/>
              <a:t>strings</a:t>
            </a:r>
            <a:r>
              <a:rPr lang="pt-BR" dirty="0"/>
              <a:t>, ao invés de endereços IP para se conectar a outros servidores. O DNS mantém um banco de dados que relaciona cada </a:t>
            </a:r>
            <a:r>
              <a:rPr lang="pt-BR" dirty="0" err="1"/>
              <a:t>string</a:t>
            </a:r>
            <a:r>
              <a:rPr lang="pt-BR" dirty="0"/>
              <a:t> a um endereço IP</a:t>
            </a:r>
            <a:r>
              <a:rPr lang="pt-BR" dirty="0" smtClean="0"/>
              <a:t>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41049425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 smtClean="0"/>
              <a:t>Redundância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659190"/>
          </a:xfrm>
        </p:spPr>
        <p:txBody>
          <a:bodyPr/>
          <a:lstStyle/>
          <a:p>
            <a:r>
              <a:rPr lang="pt-BR" dirty="0"/>
              <a:t>O termo redundância, associado às redes informáticas, pode significar a existência de vários métodos para efetuar uma determinada função ou de equipamento alternativo que, em caso de falha, assegura automaticamente o acesso aos serviços prestados</a:t>
            </a:r>
            <a:r>
              <a:rPr lang="pt-BR" dirty="0" smtClean="0"/>
              <a:t>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68944406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-00134_MS_Qwest_template_Segoe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Branco com fonte Courier para slides de código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8D45093-9C65-46FB-9332-B88902DC52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Amostra de slides de apresentação (Design azul com borda de nuvem branca)</Template>
  <TotalTime>1631</TotalTime>
  <Words>1075</Words>
  <Application>Microsoft Office PowerPoint</Application>
  <PresentationFormat>Apresentação na tela (4:3)</PresentationFormat>
  <Paragraphs>67</Paragraphs>
  <Slides>15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Courier New</vt:lpstr>
      <vt:lpstr>Segoe</vt:lpstr>
      <vt:lpstr>Wingdings</vt:lpstr>
      <vt:lpstr>7-00134_MS_Qwest_template_Segoe</vt:lpstr>
      <vt:lpstr>Branco com fonte Courier para slides de código</vt:lpstr>
      <vt:lpstr>SISTEMAS DISTRIBUIDOS</vt:lpstr>
      <vt:lpstr>Conteúdo</vt:lpstr>
      <vt:lpstr>Serviços</vt:lpstr>
      <vt:lpstr>Serviços</vt:lpstr>
      <vt:lpstr>Serviços</vt:lpstr>
      <vt:lpstr>Serviços</vt:lpstr>
      <vt:lpstr>Serviços</vt:lpstr>
      <vt:lpstr>Serviços</vt:lpstr>
      <vt:lpstr>Redundância</vt:lpstr>
      <vt:lpstr>Redundância</vt:lpstr>
      <vt:lpstr>Redundância</vt:lpstr>
      <vt:lpstr>Redundância</vt:lpstr>
      <vt:lpstr>Conclusão</vt:lpstr>
      <vt:lpstr>Atividades</vt:lpstr>
      <vt:lpstr>Referências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Sistemas Distribuidos</dc:title>
  <dc:creator>varajao</dc:creator>
  <cp:keywords/>
  <cp:lastModifiedBy>varajao</cp:lastModifiedBy>
  <cp:revision>155</cp:revision>
  <dcterms:created xsi:type="dcterms:W3CDTF">2015-06-30T13:28:46Z</dcterms:created>
  <dcterms:modified xsi:type="dcterms:W3CDTF">2016-02-24T13:42:55Z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TC102867179990</vt:lpwstr>
  </property>
</Properties>
</file>