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2"/>
  </p:notesMasterIdLst>
  <p:sldIdLst>
    <p:sldId id="257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8" r:id="rId15"/>
    <p:sldId id="327" r:id="rId16"/>
    <p:sldId id="329" r:id="rId17"/>
    <p:sldId id="330" r:id="rId18"/>
    <p:sldId id="316" r:id="rId19"/>
    <p:sldId id="280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94660"/>
  </p:normalViewPr>
  <p:slideViewPr>
    <p:cSldViewPr>
      <p:cViewPr varScale="1">
        <p:scale>
          <a:sx n="92" d="100"/>
          <a:sy n="92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4871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40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658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948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850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9898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51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218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68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260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2823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789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90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123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3/2/2016 9:32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35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04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Tolerância a falhas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0913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Um sistema de tolerância a falhas tem a capacidade de continuar um serviço apesar da existência de uma falha de </a:t>
            </a:r>
            <a:r>
              <a:rPr lang="pt-BR" i="1" dirty="0"/>
              <a:t>hardware </a:t>
            </a:r>
            <a:r>
              <a:rPr lang="pt-BR" dirty="0"/>
              <a:t>ou </a:t>
            </a:r>
            <a:r>
              <a:rPr lang="pt-BR" i="1" dirty="0"/>
              <a:t>software</a:t>
            </a:r>
            <a:r>
              <a:rPr lang="pt-BR" dirty="0"/>
              <a:t>, mas não em caso de erro </a:t>
            </a:r>
            <a:r>
              <a:rPr lang="pt-BR" dirty="0" smtClean="0"/>
              <a:t>humano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tolerância a falhas passa pela utilização de equipamento redundante que entra automaticamente em funcionamento após a detecção de uma falha no equipamento principal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3537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Recuperação de Desastres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79796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/>
              <a:t>Existem incidentes que não </a:t>
            </a:r>
            <a:r>
              <a:rPr lang="pt-BR" sz="2800" dirty="0"/>
              <a:t>são, na sua maioria, previsíveis e podem destruir parcial ou totalmente informação vital para o funcionamento da </a:t>
            </a:r>
            <a:r>
              <a:rPr lang="pt-BR" sz="2800" dirty="0" smtClean="0"/>
              <a:t>empresa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</a:rPr>
              <a:t>Devemos possuir um plano de </a:t>
            </a:r>
            <a:r>
              <a:rPr lang="pt-BR" sz="2800" b="0" i="1" dirty="0" err="1" smtClean="0">
                <a:solidFill>
                  <a:srgbClr val="FFFFFF"/>
                </a:solidFill>
                <a:latin typeface="Calibri"/>
              </a:rPr>
              <a:t>disaster</a:t>
            </a:r>
            <a:r>
              <a:rPr lang="pt-BR" sz="2800" b="0" i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b="0" i="1" dirty="0" err="1" smtClean="0">
                <a:solidFill>
                  <a:srgbClr val="FFFFFF"/>
                </a:solidFill>
                <a:latin typeface="Calibri"/>
              </a:rPr>
              <a:t>recovery</a:t>
            </a:r>
            <a:r>
              <a:rPr lang="pt-BR" sz="2800" b="0" i="0" dirty="0" smtClean="0">
                <a:solidFill>
                  <a:srgbClr val="FFFFFF"/>
                </a:solidFill>
                <a:latin typeface="Calibri"/>
              </a:rPr>
              <a:t>(DR);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>
                <a:solidFill>
                  <a:srgbClr val="FFFFFF"/>
                </a:solidFill>
              </a:rPr>
              <a:t>Grandes volumes de backup em um ou mais lugares;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/>
              <a:t>Uso de equipamentos como pontos de decisão para encaminhamentos diferentes, a introdução de redundância e a utilização de ligações ponto-a-ponto como ligações de </a:t>
            </a:r>
            <a:r>
              <a:rPr lang="pt-BR" sz="2800" i="1" dirty="0"/>
              <a:t>backup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384922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Recuperação de Desastres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93899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/>
              <a:t>Nesse possível cenário de DR é </a:t>
            </a:r>
            <a:r>
              <a:rPr lang="pt-BR" sz="2800" dirty="0"/>
              <a:t>representada uma possível rede onde a informação é armazenada em diferentes locais, em que um dos locais funciona como a parte ativa da rede e o outro como </a:t>
            </a:r>
            <a:r>
              <a:rPr lang="pt-BR" sz="2800" i="1" dirty="0" err="1"/>
              <a:t>standby</a:t>
            </a:r>
            <a:r>
              <a:rPr lang="pt-BR" sz="2800" dirty="0"/>
              <a:t>, sendo ativado em caso de falha do primeiro.</a:t>
            </a:r>
          </a:p>
        </p:txBody>
      </p:sp>
      <p:pic>
        <p:nvPicPr>
          <p:cNvPr id="4" name="Imagem 3"/>
          <p:cNvPicPr/>
          <p:nvPr/>
        </p:nvPicPr>
        <p:blipFill rotWithShape="1">
          <a:blip r:embed="rId3"/>
          <a:srcRect r="2197"/>
          <a:stretch/>
        </p:blipFill>
        <p:spPr bwMode="auto">
          <a:xfrm>
            <a:off x="1581498" y="3789040"/>
            <a:ext cx="5981004" cy="26668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249062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63716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Este conceito envolve um serviço permanente sem nenhuma falha o que implica HA constante de 24 </a:t>
            </a:r>
            <a:r>
              <a:rPr lang="pt-BR" dirty="0" smtClean="0"/>
              <a:t>horas/dia;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 </a:t>
            </a:r>
            <a:r>
              <a:rPr lang="pt-BR" dirty="0"/>
              <a:t>disponibilidade contínua (</a:t>
            </a:r>
            <a:r>
              <a:rPr lang="pt-BR" i="1" dirty="0" err="1"/>
              <a:t>continuous</a:t>
            </a:r>
            <a:r>
              <a:rPr lang="pt-BR" i="1" dirty="0"/>
              <a:t> </a:t>
            </a:r>
            <a:r>
              <a:rPr lang="pt-BR" i="1" dirty="0" err="1"/>
              <a:t>availability</a:t>
            </a:r>
            <a:r>
              <a:rPr lang="pt-BR" dirty="0"/>
              <a:t>) combina as características da operação contínua e da alta disponibilidade representando um estado </a:t>
            </a:r>
            <a:r>
              <a:rPr lang="pt-BR" dirty="0" smtClean="0"/>
              <a:t>ideal;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É </a:t>
            </a:r>
            <a:r>
              <a:rPr lang="pt-BR" dirty="0"/>
              <a:t>geralmente usada quando se pretende um elevado nível de disponibilidade, onde o </a:t>
            </a:r>
            <a:r>
              <a:rPr lang="pt-BR" i="1" dirty="0" err="1" smtClean="0"/>
              <a:t>downtime</a:t>
            </a:r>
            <a:r>
              <a:rPr lang="pt-BR" i="1" dirty="0" smtClean="0"/>
              <a:t> </a:t>
            </a:r>
            <a:r>
              <a:rPr lang="pt-BR" dirty="0"/>
              <a:t>é o mínimo possível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07052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0913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Neste nível de disponibilidade, o sistema nunca falha na entrega do serviço, sendo usual a execução simultânea de uma tarefa (processamento paralelo) em duas máquinas </a:t>
            </a:r>
            <a:r>
              <a:rPr lang="pt-BR" dirty="0" smtClean="0"/>
              <a:t>distintas;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Este </a:t>
            </a:r>
            <a:r>
              <a:rPr lang="pt-BR" dirty="0"/>
              <a:t>tipo de sistemas tenta fornecer disponibilidade a 100% ao utilizador final através da aplicação de equipamentos redundantes e da capacidade de recuperação total de erros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68597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4211960" y="894985"/>
            <a:ext cx="4932040" cy="5963015"/>
          </a:xfrm>
          <a:prstGeom prst="rect">
            <a:avLst/>
          </a:prstGeom>
        </p:spPr>
      </p:pic>
      <p:sp>
        <p:nvSpPr>
          <p:cNvPr id="7" name="Espaço Reservado para Texto 6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3686944" cy="2233472"/>
          </a:xfrm>
        </p:spPr>
        <p:txBody>
          <a:bodyPr/>
          <a:lstStyle/>
          <a:p>
            <a:r>
              <a:rPr lang="pt-BR" dirty="0"/>
              <a:t>Nessa figura é apresentado um cenário possível de disponibilidade contínua.</a:t>
            </a:r>
          </a:p>
        </p:txBody>
      </p:sp>
    </p:spTree>
    <p:extLst>
      <p:ext uri="{BB962C8B-B14F-4D97-AF65-F5344CB8AC3E}">
        <p14:creationId xmlns:p14="http://schemas.microsoft.com/office/powerpoint/2010/main" val="10847122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7507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Entendemos os conceitos de Disponibilidade e suas classificações e formas de calcular;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Outro conceito apresentado foi o de tolerância a falhas e vimos a importância da criação de um plano de recuperação de desastres;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Entendemos o que é disponibilidade contínua e percebemos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a 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complexidade envolvida em serviços permanentemente disponíveis.</a:t>
            </a:r>
          </a:p>
        </p:txBody>
      </p:sp>
    </p:spTree>
    <p:extLst>
      <p:ext uri="{BB962C8B-B14F-4D97-AF65-F5344CB8AC3E}">
        <p14:creationId xmlns:p14="http://schemas.microsoft.com/office/powerpoint/2010/main" val="18011040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11 da apostila.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0805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Disponibilidade;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Tolerância a Falhas;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Recuperação de Desastres;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Disponibilidade Contínua.</a:t>
            </a:r>
          </a:p>
        </p:txBody>
      </p:sp>
    </p:spTree>
    <p:extLst>
      <p:ext uri="{BB962C8B-B14F-4D97-AF65-F5344CB8AC3E}">
        <p14:creationId xmlns:p14="http://schemas.microsoft.com/office/powerpoint/2010/main" val="4031261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45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 conceito de disponibilidade numa rede refere-se </a:t>
            </a:r>
            <a:r>
              <a:rPr lang="pt-BR" dirty="0"/>
              <a:t>ao período de tempo em que os serviços estão disponíveis ou ao tempo assumido como razoável para o sistema responder a um pedido do </a:t>
            </a:r>
            <a:r>
              <a:rPr lang="pt-BR" dirty="0" smtClean="0"/>
              <a:t>utilizador;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Podem ocorrer interrupções planejadas com custo para o utilizador, como o </a:t>
            </a:r>
            <a:r>
              <a:rPr lang="pt-BR" i="1" dirty="0"/>
              <a:t>upgrade </a:t>
            </a:r>
            <a:r>
              <a:rPr lang="pt-BR" dirty="0"/>
              <a:t>de um sistema operacional, podendo implicar a retomada dos serviços por parte de uma outra máquina destinada para o efeito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5786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427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disponibilidade de um serviço é calculada com base na percentagem que quantifica a probabilidade de encontrar o serviço operacional em determinado momento</a:t>
            </a:r>
            <a:r>
              <a:rPr lang="pt-BR" dirty="0" smtClean="0"/>
              <a:t>.</a:t>
            </a:r>
            <a:endParaRPr lang="pt-BR" b="0" i="1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400" b="0" i="1" dirty="0" err="1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Uptime</a:t>
            </a:r>
            <a:r>
              <a:rPr lang="pt-BR" sz="2400" b="0" i="1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</a:t>
            </a:r>
            <a:r>
              <a:rPr lang="pt-BR" sz="24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– Tempo que o serviço se encontra operacional;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400" i="1" dirty="0" err="1" smtClean="0">
                <a:solidFill>
                  <a:srgbClr val="FFFFFF"/>
                </a:solidFill>
                <a:latin typeface="Calibri"/>
              </a:rPr>
              <a:t>Downtime</a:t>
            </a:r>
            <a:r>
              <a:rPr lang="pt-BR" sz="2400" i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400" dirty="0" smtClean="0">
                <a:solidFill>
                  <a:srgbClr val="FFFFFF"/>
                </a:solidFill>
                <a:latin typeface="Calibri"/>
              </a:rPr>
              <a:t>– Tempo em que se encontra fora de serviço.</a:t>
            </a:r>
            <a:endParaRPr lang="pt-BR" sz="2400" b="0" i="0" dirty="0" smtClean="0">
              <a:solidFill>
                <a:srgbClr val="FFFFFF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007604" y="4570894"/>
                <a:ext cx="7128792" cy="7938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>
                          <a:latin typeface="Cambria Math" panose="02040503050406030204" pitchFamily="18" charset="0"/>
                        </a:rPr>
                        <m:t>𝑫𝒊𝒔𝒑𝒐𝒏𝒊𝒃𝒊𝒍𝒊𝒅𝒂𝒅𝒆</m:t>
                      </m:r>
                      <m:d>
                        <m:d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𝑻𝒐𝒕𝒂𝒍</m:t>
                          </m:r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𝑫𝒊𝒔𝒑𝒐𝒏𝒊𝒃𝒊𝒍𝒊𝒅𝒂𝒅𝒆</m:t>
                          </m:r>
                        </m:num>
                        <m:den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𝑻𝒐𝒕𝒂𝒍</m:t>
                          </m:r>
                        </m:den>
                      </m:f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570894"/>
                <a:ext cx="7128792" cy="7938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48625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4235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Outra forma de identificar a disponibilidade de uma rede pode ser através da soma dos tempos de paragem e de recuperação de um </a:t>
            </a:r>
            <a:r>
              <a:rPr lang="pt-BR" dirty="0" smtClean="0"/>
              <a:t>componente </a:t>
            </a:r>
            <a:r>
              <a:rPr lang="pt-BR" dirty="0"/>
              <a:t>que lhe esteja </a:t>
            </a:r>
            <a:r>
              <a:rPr lang="pt-BR" dirty="0" smtClean="0"/>
              <a:t>associado.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endParaRPr lang="pt-BR" b="0" i="0" dirty="0">
              <a:solidFill>
                <a:srgbClr val="FFFFFF"/>
              </a:solidFill>
              <a:latin typeface="Calibri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endParaRPr lang="pt-BR" sz="2000" dirty="0" smtClean="0">
              <a:solidFill>
                <a:srgbClr val="FFFFFF"/>
              </a:solidFill>
              <a:latin typeface="Calibri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endParaRPr lang="pt-BR" sz="2800" dirty="0" smtClean="0"/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/>
              <a:t>MTBF </a:t>
            </a:r>
            <a:r>
              <a:rPr lang="pt-BR" sz="2800" dirty="0"/>
              <a:t>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Between</a:t>
            </a:r>
            <a:r>
              <a:rPr lang="pt-BR" sz="2800" i="1" dirty="0"/>
              <a:t> </a:t>
            </a:r>
            <a:r>
              <a:rPr lang="pt-BR" sz="2800" i="1" dirty="0" err="1"/>
              <a:t>Failure</a:t>
            </a:r>
            <a:r>
              <a:rPr lang="pt-BR" sz="2800" dirty="0"/>
              <a:t>) é o tempo médio de paragem entre falhas de um componente e MTTR 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To</a:t>
            </a:r>
            <a:r>
              <a:rPr lang="pt-BR" sz="2800" i="1" dirty="0"/>
              <a:t> </a:t>
            </a:r>
            <a:r>
              <a:rPr lang="pt-BR" sz="2800" i="1" dirty="0" err="1"/>
              <a:t>Repair</a:t>
            </a:r>
            <a:r>
              <a:rPr lang="pt-BR" sz="2800" dirty="0"/>
              <a:t>) é o tempo médio de reparação desse componente</a:t>
            </a:r>
            <a:r>
              <a:rPr lang="pt-BR" sz="2800" dirty="0" smtClean="0"/>
              <a:t>.</a:t>
            </a:r>
            <a:endParaRPr lang="pt-B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/>
              <p:cNvSpPr/>
              <p:nvPr/>
            </p:nvSpPr>
            <p:spPr>
              <a:xfrm>
                <a:off x="1909251" y="3503136"/>
                <a:ext cx="5325497" cy="789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>
                          <a:latin typeface="Cambria Math" panose="02040503050406030204" pitchFamily="18" charset="0"/>
                        </a:rPr>
                        <m:t>𝑫𝒊𝒔𝒑𝒐𝒏𝒊𝒃𝒊𝒍𝒊𝒅𝒂𝒅𝒆</m:t>
                      </m:r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𝑴𝑻𝑩𝑭</m:t>
                          </m:r>
                        </m:num>
                        <m:den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𝑴𝑻𝑩𝑭</m:t>
                          </m:r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𝑴𝑻𝑻𝑹</m:t>
                          </m:r>
                        </m:den>
                      </m:f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5" name="Retâ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251" y="3503136"/>
                <a:ext cx="5325497" cy="7899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7468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1117"/>
          </a:xfrm>
        </p:spPr>
        <p:txBody>
          <a:bodyPr/>
          <a:lstStyle/>
          <a:p>
            <a:r>
              <a:rPr lang="pt-BR" dirty="0"/>
              <a:t>Aplicada a serviços de rede, a fórmula é modificada para a seguinte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sz="2800" dirty="0" smtClean="0"/>
          </a:p>
          <a:p>
            <a:r>
              <a:rPr lang="pt-BR" sz="2800" dirty="0" smtClean="0"/>
              <a:t>MTBSO </a:t>
            </a:r>
            <a:r>
              <a:rPr lang="pt-BR" sz="2800" dirty="0"/>
              <a:t>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Between</a:t>
            </a:r>
            <a:r>
              <a:rPr lang="pt-BR" sz="2800" i="1" dirty="0"/>
              <a:t> Service </a:t>
            </a:r>
            <a:r>
              <a:rPr lang="pt-BR" sz="2800" i="1" dirty="0" err="1"/>
              <a:t>Outage</a:t>
            </a:r>
            <a:r>
              <a:rPr lang="pt-BR" sz="2800" dirty="0"/>
              <a:t>) o tempo médio de interrupção de um serviço e MTTSR 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To</a:t>
            </a:r>
            <a:r>
              <a:rPr lang="pt-BR" sz="2800" i="1" dirty="0"/>
              <a:t> Service </a:t>
            </a:r>
            <a:r>
              <a:rPr lang="pt-BR" sz="2800" i="1" dirty="0" err="1"/>
              <a:t>Repair</a:t>
            </a:r>
            <a:r>
              <a:rPr lang="pt-BR" sz="2800" dirty="0"/>
              <a:t>) o tempo médio de reparação desse serviço em caso de falha</a:t>
            </a:r>
            <a:r>
              <a:rPr lang="pt-BR" sz="2800" dirty="0" smtClean="0"/>
              <a:t>.</a:t>
            </a:r>
            <a:endParaRPr lang="pt-B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720097" y="2636604"/>
                <a:ext cx="5703806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>
                          <a:latin typeface="Cambria Math" panose="02040503050406030204" pitchFamily="18" charset="0"/>
                        </a:rPr>
                        <m:t>𝑫𝒊𝒔𝒑𝒐𝒏𝒊𝒃𝒊𝒍𝒊𝒅𝒂𝒅𝒆</m:t>
                      </m:r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𝑴𝑻𝑩𝑺𝑶</m:t>
                          </m:r>
                        </m:num>
                        <m:den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𝑴𝑻𝑩𝑺𝑶</m:t>
                          </m:r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𝑴𝑻𝑻𝑺𝑹</m:t>
                          </m:r>
                        </m:den>
                      </m:f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097" y="2636604"/>
                <a:ext cx="5703806" cy="7923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25450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55656"/>
              </p:ext>
            </p:extLst>
          </p:nvPr>
        </p:nvGraphicFramePr>
        <p:xfrm>
          <a:off x="316260" y="1052736"/>
          <a:ext cx="8511480" cy="48965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48072"/>
                <a:gridCol w="1224136"/>
                <a:gridCol w="1296144"/>
                <a:gridCol w="2304256"/>
                <a:gridCol w="3038872"/>
              </a:tblGrid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Uptime</a:t>
                      </a:r>
                      <a:endParaRPr lang="pt-BR" sz="1800" b="1" i="1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Downtime</a:t>
                      </a:r>
                      <a:endParaRPr lang="pt-BR" sz="1800" b="1" i="1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Downtime</a:t>
                      </a:r>
                      <a:r>
                        <a:rPr lang="pt-BR" sz="1800" b="1" i="1" u="none" strike="noStrike" dirty="0">
                          <a:effectLst/>
                        </a:rPr>
                        <a:t> </a:t>
                      </a:r>
                      <a:r>
                        <a:rPr lang="pt-BR" sz="1800" b="1" i="0" u="none" strike="noStrike" dirty="0">
                          <a:effectLst/>
                        </a:rPr>
                        <a:t>por Ano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Downtime</a:t>
                      </a:r>
                      <a:r>
                        <a:rPr lang="pt-BR" sz="1800" b="1" i="1" u="none" strike="noStrike" dirty="0">
                          <a:effectLst/>
                        </a:rPr>
                        <a:t> </a:t>
                      </a:r>
                      <a:r>
                        <a:rPr lang="pt-BR" sz="1800" b="1" i="0" u="none" strike="noStrike" dirty="0">
                          <a:effectLst/>
                        </a:rPr>
                        <a:t>por Semana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90%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36.5 </a:t>
                      </a:r>
                      <a:r>
                        <a:rPr lang="pt-BR" sz="1800" u="none" strike="noStrike" dirty="0">
                          <a:effectLst/>
                        </a:rPr>
                        <a:t>dias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16 </a:t>
                      </a:r>
                      <a:r>
                        <a:rPr lang="pt-BR" sz="1800" u="none" strike="noStrike" dirty="0">
                          <a:effectLst/>
                        </a:rPr>
                        <a:t>horas e 51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7.3 </a:t>
                      </a:r>
                      <a:r>
                        <a:rPr lang="pt-BR" sz="1800" u="none" strike="noStrike" dirty="0">
                          <a:effectLst/>
                        </a:rPr>
                        <a:t>dias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 </a:t>
                      </a:r>
                      <a:r>
                        <a:rPr lang="pt-BR" sz="1800" u="none" strike="noStrike" dirty="0">
                          <a:effectLst/>
                        </a:rPr>
                        <a:t>horas e 22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3.65 </a:t>
                      </a:r>
                      <a:r>
                        <a:rPr lang="pt-BR" sz="1800" u="none" strike="noStrike" dirty="0">
                          <a:effectLst/>
                        </a:rPr>
                        <a:t>dias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 </a:t>
                      </a:r>
                      <a:r>
                        <a:rPr lang="pt-BR" sz="1800" u="none" strike="noStrike" dirty="0">
                          <a:effectLst/>
                        </a:rPr>
                        <a:t>hora e 41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99.8%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17 </a:t>
                      </a:r>
                      <a:r>
                        <a:rPr lang="pt-BR" sz="1800" u="none" strike="noStrike" dirty="0">
                          <a:effectLst/>
                        </a:rPr>
                        <a:t>horas e 30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20 </a:t>
                      </a:r>
                      <a:r>
                        <a:rPr lang="pt-BR" sz="1800" u="none" strike="noStrike" dirty="0">
                          <a:effectLst/>
                        </a:rPr>
                        <a:t>minutos e 10 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99.9%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8 </a:t>
                      </a:r>
                      <a:r>
                        <a:rPr lang="pt-BR" sz="1800" u="none" strike="noStrike" dirty="0">
                          <a:effectLst/>
                        </a:rPr>
                        <a:t>horas e 45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10 </a:t>
                      </a:r>
                      <a:r>
                        <a:rPr lang="pt-BR" sz="1800" u="none" strike="noStrike" dirty="0">
                          <a:effectLst/>
                        </a:rPr>
                        <a:t>minutos e 5 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99.99%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52.5 </a:t>
                      </a:r>
                      <a:r>
                        <a:rPr lang="pt-BR" sz="1800" u="none" strike="noStrike" dirty="0">
                          <a:effectLst/>
                        </a:rPr>
                        <a:t>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 </a:t>
                      </a:r>
                      <a:r>
                        <a:rPr lang="pt-BR" sz="1800" u="none" strike="noStrike" dirty="0">
                          <a:effectLst/>
                        </a:rPr>
                        <a:t>minuto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99.999</a:t>
                      </a:r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0.001%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5.25 </a:t>
                      </a:r>
                      <a:r>
                        <a:rPr lang="pt-BR" sz="1800" u="none" strike="noStrike" dirty="0">
                          <a:effectLst/>
                        </a:rPr>
                        <a:t>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6 </a:t>
                      </a:r>
                      <a:r>
                        <a:rPr lang="pt-BR" sz="1800" u="none" strike="noStrike" dirty="0">
                          <a:effectLst/>
                        </a:rPr>
                        <a:t>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99.9999</a:t>
                      </a:r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0.0001%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31.5 </a:t>
                      </a:r>
                      <a:r>
                        <a:rPr lang="pt-BR" sz="1800" u="none" strike="noStrike" dirty="0">
                          <a:effectLst/>
                        </a:rPr>
                        <a:t>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0.6 </a:t>
                      </a:r>
                      <a:r>
                        <a:rPr lang="pt-BR" sz="1800" u="none" strike="noStrike" dirty="0">
                          <a:effectLst/>
                        </a:rPr>
                        <a:t>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1918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82300"/>
          </a:xfrm>
        </p:spPr>
        <p:txBody>
          <a:bodyPr/>
          <a:lstStyle/>
          <a:p>
            <a:r>
              <a:rPr lang="pt-BR" dirty="0" smtClean="0"/>
              <a:t>O </a:t>
            </a:r>
            <a:r>
              <a:rPr lang="pt-BR" dirty="0"/>
              <a:t>conceito de disponibilidade pode ser dividido em vários </a:t>
            </a:r>
            <a:r>
              <a:rPr lang="pt-BR" dirty="0" smtClean="0"/>
              <a:t>níveis: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Básica (</a:t>
            </a:r>
            <a:r>
              <a:rPr lang="pt-BR" i="1" dirty="0"/>
              <a:t>Base </a:t>
            </a:r>
            <a:r>
              <a:rPr lang="pt-BR" i="1" dirty="0" err="1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Melhorada (</a:t>
            </a:r>
            <a:r>
              <a:rPr lang="pt-BR" i="1" dirty="0" err="1"/>
              <a:t>Improved</a:t>
            </a:r>
            <a:r>
              <a:rPr lang="pt-BR" i="1" dirty="0"/>
              <a:t> 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Alta </a:t>
            </a:r>
            <a:r>
              <a:rPr lang="pt-BR" dirty="0"/>
              <a:t>Disponibilidade (</a:t>
            </a:r>
            <a:r>
              <a:rPr lang="pt-BR" i="1" dirty="0"/>
              <a:t>High </a:t>
            </a:r>
            <a:r>
              <a:rPr lang="pt-BR" i="1" dirty="0" err="1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Contínua (</a:t>
            </a:r>
            <a:r>
              <a:rPr lang="pt-BR" i="1" dirty="0" err="1"/>
              <a:t>Continuous</a:t>
            </a:r>
            <a:r>
              <a:rPr lang="pt-BR" i="1" dirty="0"/>
              <a:t> </a:t>
            </a:r>
            <a:r>
              <a:rPr lang="pt-BR" i="1" dirty="0" err="1"/>
              <a:t>Availability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2415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4104479"/>
            <a:ext cx="8382000" cy="1772793"/>
          </a:xfrm>
        </p:spPr>
        <p:txBody>
          <a:bodyPr/>
          <a:lstStyle/>
          <a:p>
            <a:r>
              <a:rPr lang="pt-BR" dirty="0"/>
              <a:t>A figura demonstra que para aumentar os níveis de disponibilidade de um serviço é inevitável um aumento do custo e do esforço que lhe estão </a:t>
            </a:r>
            <a:r>
              <a:rPr lang="pt-BR" dirty="0" smtClean="0"/>
              <a:t>associados.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26" y="1131580"/>
            <a:ext cx="8669147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907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1753</TotalTime>
  <Words>2833</Words>
  <Application>Microsoft Office PowerPoint</Application>
  <PresentationFormat>Apresentação na tela (4:3)</PresentationFormat>
  <Paragraphs>183</Paragraphs>
  <Slides>18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Times New Roman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Disponibilidade</vt:lpstr>
      <vt:lpstr>Disponibilidade</vt:lpstr>
      <vt:lpstr>Disponibilidade</vt:lpstr>
      <vt:lpstr>Disponibilidade</vt:lpstr>
      <vt:lpstr>Disponibilidade</vt:lpstr>
      <vt:lpstr>Disponibilidade</vt:lpstr>
      <vt:lpstr>Disponibilidade</vt:lpstr>
      <vt:lpstr>Tolerância a falhas</vt:lpstr>
      <vt:lpstr>Recuperação de Desastres</vt:lpstr>
      <vt:lpstr>Recuperação de Desastres</vt:lpstr>
      <vt:lpstr>Disponibilidade Contínua</vt:lpstr>
      <vt:lpstr>Disponibilidade Contínua</vt:lpstr>
      <vt:lpstr>Disponibilidade Contínua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186</cp:revision>
  <dcterms:created xsi:type="dcterms:W3CDTF">2015-06-30T13:28:46Z</dcterms:created>
  <dcterms:modified xsi:type="dcterms:W3CDTF">2016-03-03T00:33:02Z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