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1"/>
  </p:notesMasterIdLst>
  <p:sldIdLst>
    <p:sldId id="257" r:id="rId4"/>
    <p:sldId id="317" r:id="rId5"/>
    <p:sldId id="318" r:id="rId6"/>
    <p:sldId id="319" r:id="rId7"/>
    <p:sldId id="320" r:id="rId8"/>
    <p:sldId id="322" r:id="rId9"/>
    <p:sldId id="323" r:id="rId10"/>
    <p:sldId id="324" r:id="rId11"/>
    <p:sldId id="321" r:id="rId12"/>
    <p:sldId id="325" r:id="rId13"/>
    <p:sldId id="326" r:id="rId14"/>
    <p:sldId id="329" r:id="rId15"/>
    <p:sldId id="327" r:id="rId16"/>
    <p:sldId id="330" r:id="rId17"/>
    <p:sldId id="332" r:id="rId18"/>
    <p:sldId id="335" r:id="rId19"/>
    <p:sldId id="334" r:id="rId20"/>
    <p:sldId id="333" r:id="rId21"/>
    <p:sldId id="328" r:id="rId22"/>
    <p:sldId id="337" r:id="rId23"/>
    <p:sldId id="338" r:id="rId24"/>
    <p:sldId id="339" r:id="rId25"/>
    <p:sldId id="340" r:id="rId26"/>
    <p:sldId id="336" r:id="rId27"/>
    <p:sldId id="316" r:id="rId28"/>
    <p:sldId id="280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>
      <p:cViewPr>
        <p:scale>
          <a:sx n="75" d="100"/>
          <a:sy n="75" d="100"/>
        </p:scale>
        <p:origin x="113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12:59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5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3:31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3:33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38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3:31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2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4:14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23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4:18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48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4:24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57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7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3:36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12:59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1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93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4:45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90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4:48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82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4:50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4:26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49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12:59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51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12:59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3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12:59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1:27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8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5:32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96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1:14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0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1:14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9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1:18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1:16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0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3/9/2016 1:20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7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SISTEMAS DISTRIBUIDOS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</a:t>
            </a: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05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498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O host em que o banco de dados está localizado pode ainda criar um </a:t>
            </a:r>
            <a:r>
              <a:rPr lang="pt-BR" dirty="0" smtClean="0"/>
              <a:t>“gargalo”, limitando </a:t>
            </a:r>
            <a:r>
              <a:rPr lang="pt-BR" dirty="0"/>
              <a:t>o desempenho do </a:t>
            </a:r>
            <a:r>
              <a:rPr lang="pt-BR" dirty="0" smtClean="0"/>
              <a:t>sistema, </a:t>
            </a:r>
            <a:r>
              <a:rPr lang="pt-BR" dirty="0"/>
              <a:t>dependendo da quantidade de acessos </a:t>
            </a:r>
            <a:r>
              <a:rPr lang="pt-BR" dirty="0" smtClean="0"/>
              <a:t>simultâneos;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Podem </a:t>
            </a:r>
            <a:r>
              <a:rPr lang="pt-BR" dirty="0"/>
              <a:t>acontecer também problemas de disponibilidade dos dados, se o host, onde os dados estão armazenados, sair do </a:t>
            </a:r>
            <a:r>
              <a:rPr lang="pt-BR" dirty="0" smtClean="0"/>
              <a:t>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2427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8878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 smtClean="0"/>
              <a:t>Um </a:t>
            </a:r>
            <a:r>
              <a:rPr lang="pt-PT" dirty="0" smtClean="0">
                <a:solidFill>
                  <a:srgbClr val="FFFF00"/>
                </a:solidFill>
              </a:rPr>
              <a:t>sistema de </a:t>
            </a:r>
            <a:r>
              <a:rPr lang="pt-PT" dirty="0">
                <a:solidFill>
                  <a:srgbClr val="FFFF00"/>
                </a:solidFill>
              </a:rPr>
              <a:t>informação </a:t>
            </a:r>
            <a:r>
              <a:rPr lang="pt-PT" dirty="0" smtClean="0">
                <a:solidFill>
                  <a:srgbClr val="FFFF00"/>
                </a:solidFill>
              </a:rPr>
              <a:t>distribuído </a:t>
            </a:r>
            <a:r>
              <a:rPr lang="pt-PT" dirty="0"/>
              <a:t>(SID) </a:t>
            </a:r>
            <a:r>
              <a:rPr lang="pt-PT" dirty="0" smtClean="0"/>
              <a:t>é aquele executado </a:t>
            </a:r>
            <a:r>
              <a:rPr lang="pt-PT" dirty="0"/>
              <a:t>em uma coleção de máquinas, porém que </a:t>
            </a:r>
            <a:r>
              <a:rPr lang="pt-PT" dirty="0">
                <a:solidFill>
                  <a:srgbClr val="FFFF00"/>
                </a:solidFill>
              </a:rPr>
              <a:t>aparece como um único computador para seus usuários</a:t>
            </a:r>
            <a:r>
              <a:rPr lang="pt-PT" dirty="0"/>
              <a:t>, onde um software de sistema distribuído permite computadores coordenarem suas atividades e compartilhar recursos do sistema (hardware, software e dados), através da troca de </a:t>
            </a:r>
            <a:r>
              <a:rPr lang="pt-PT" dirty="0" smtClean="0"/>
              <a:t>mensagens.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294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Um SID é um conjunto de </a:t>
            </a:r>
            <a:r>
              <a:rPr lang="pt-PT" dirty="0">
                <a:solidFill>
                  <a:srgbClr val="FFFF00"/>
                </a:solidFill>
              </a:rPr>
              <a:t>processos concorrentes</a:t>
            </a:r>
            <a:r>
              <a:rPr lang="pt-PT" dirty="0"/>
              <a:t> acessando </a:t>
            </a:r>
            <a:r>
              <a:rPr lang="pt-PT" dirty="0">
                <a:solidFill>
                  <a:srgbClr val="FFFF00"/>
                </a:solidFill>
              </a:rPr>
              <a:t>recursos distribuídos</a:t>
            </a:r>
            <a:r>
              <a:rPr lang="pt-PT" dirty="0"/>
              <a:t>, os quais podem ser compartilhados ou replicados, através de troca de mensagens em um ambiente de rede.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335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65783"/>
          </a:xfrm>
        </p:spPr>
        <p:txBody>
          <a:bodyPr/>
          <a:lstStyle/>
          <a:p>
            <a:pPr marL="0" indent="0" algn="ctr">
              <a:buNone/>
            </a:pPr>
            <a:r>
              <a:rPr lang="pt-PT" sz="4400" i="1" dirty="0"/>
              <a:t>“uma coleção de </a:t>
            </a:r>
            <a:r>
              <a:rPr lang="pt-PT" sz="4400" i="1" dirty="0">
                <a:solidFill>
                  <a:srgbClr val="FFFF00"/>
                </a:solidFill>
              </a:rPr>
              <a:t>computadores</a:t>
            </a:r>
            <a:r>
              <a:rPr lang="pt-PT" sz="4400" i="1" dirty="0"/>
              <a:t> autônomos </a:t>
            </a:r>
            <a:r>
              <a:rPr lang="pt-PT" sz="4400" i="1" dirty="0">
                <a:solidFill>
                  <a:srgbClr val="FFFF00"/>
                </a:solidFill>
              </a:rPr>
              <a:t>conectados</a:t>
            </a:r>
            <a:r>
              <a:rPr lang="pt-PT" sz="4400" i="1" dirty="0"/>
              <a:t> por uma rede de </a:t>
            </a:r>
            <a:r>
              <a:rPr lang="pt-PT" sz="4400" i="1" dirty="0">
                <a:solidFill>
                  <a:srgbClr val="FFFF00"/>
                </a:solidFill>
              </a:rPr>
              <a:t>comunicação</a:t>
            </a:r>
            <a:r>
              <a:rPr lang="pt-PT" sz="4400" i="1" dirty="0"/>
              <a:t> que é </a:t>
            </a:r>
            <a:r>
              <a:rPr lang="pt-PT" sz="4400" i="1" dirty="0">
                <a:solidFill>
                  <a:srgbClr val="FFFF00"/>
                </a:solidFill>
              </a:rPr>
              <a:t>percebida</a:t>
            </a:r>
            <a:r>
              <a:rPr lang="pt-PT" sz="4400" i="1" dirty="0"/>
              <a:t> pelos usuários como um </a:t>
            </a:r>
            <a:r>
              <a:rPr lang="pt-PT" sz="4400" i="1" dirty="0">
                <a:solidFill>
                  <a:srgbClr val="FFFF00"/>
                </a:solidFill>
              </a:rPr>
              <a:t>único computador </a:t>
            </a:r>
            <a:r>
              <a:rPr lang="pt-PT" sz="4400" i="1" dirty="0"/>
              <a:t>que provê um </a:t>
            </a:r>
            <a:r>
              <a:rPr lang="pt-PT" sz="4400" i="1" dirty="0">
                <a:solidFill>
                  <a:srgbClr val="FFFF00"/>
                </a:solidFill>
              </a:rPr>
              <a:t>serviço</a:t>
            </a:r>
            <a:r>
              <a:rPr lang="pt-PT" sz="4400" i="1" dirty="0"/>
              <a:t> ou resolve um </a:t>
            </a:r>
            <a:r>
              <a:rPr lang="pt-PT" sz="4400" i="1" dirty="0">
                <a:solidFill>
                  <a:srgbClr val="FFFF00"/>
                </a:solidFill>
              </a:rPr>
              <a:t>problema</a:t>
            </a:r>
            <a:r>
              <a:rPr lang="pt-PT" sz="4400" i="1" dirty="0" smtClean="0"/>
              <a:t>” </a:t>
            </a:r>
            <a:r>
              <a:rPr lang="pt-PT" sz="4400" dirty="0"/>
              <a:t>TANENBAUM (2002) </a:t>
            </a:r>
            <a:endParaRPr lang="pt-BR" sz="4400" i="1" dirty="0"/>
          </a:p>
        </p:txBody>
      </p:sp>
    </p:spTree>
    <p:extLst>
      <p:ext uri="{BB962C8B-B14F-4D97-AF65-F5344CB8AC3E}">
        <p14:creationId xmlns:p14="http://schemas.microsoft.com/office/powerpoint/2010/main" val="2057980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144914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Os SIDs possuem grande tolerância a falhas, ou seja, grande capacidade do sistema sobreviver a falhas em algum dos seus elementos</a:t>
            </a:r>
            <a:r>
              <a:rPr lang="pt-PT" dirty="0" smtClean="0"/>
              <a:t>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5694015" cy="39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1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144914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Os SIDs possuem grande tolerância a falhas, ou seja, grande capacidade do sistema sobreviver a falhas em algum dos seus elementos</a:t>
            </a:r>
            <a:r>
              <a:rPr lang="pt-PT" dirty="0" smtClean="0"/>
              <a:t>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5694015" cy="39655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auto">
          <a:xfrm>
            <a:off x="1691680" y="3586155"/>
            <a:ext cx="648072" cy="994973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691680" y="5085184"/>
            <a:ext cx="648072" cy="994973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0"/>
            <a:ext cx="9144000" cy="278092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6746522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0" y="2770730"/>
            <a:ext cx="755576" cy="39665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9396558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6449590" y="2770730"/>
            <a:ext cx="2694409" cy="39757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6449590" y="9517253"/>
            <a:ext cx="2694409" cy="15937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1813642"/>
            <a:ext cx="223224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Infraestrutura de rede</a:t>
            </a:r>
            <a:endParaRPr lang="pt-B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013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144914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Os SIDs possuem grande tolerância a falhas, ou seja, grande capacidade do sistema sobreviver a falhas em algum dos seus elementos</a:t>
            </a:r>
            <a:r>
              <a:rPr lang="pt-PT" dirty="0" smtClean="0"/>
              <a:t>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5694015" cy="396559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 bwMode="auto">
          <a:xfrm>
            <a:off x="0" y="0"/>
            <a:ext cx="9144000" cy="278092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6746522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0" y="2770730"/>
            <a:ext cx="755576" cy="39665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9396558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6449590" y="2770730"/>
            <a:ext cx="2694409" cy="39757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6449590" y="9517253"/>
            <a:ext cx="2694409" cy="15937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1813642"/>
            <a:ext cx="223224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Infraestrutura de rede</a:t>
            </a:r>
            <a:endParaRPr lang="pt-B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2123728" y="3789040"/>
            <a:ext cx="1368152" cy="288032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123727" y="4086290"/>
            <a:ext cx="1368153" cy="157495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2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144914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Os SIDs possuem grande tolerância a falhas, ou seja, grande capacidade do sistema sobreviver a falhas em algum dos seus elementos</a:t>
            </a:r>
            <a:r>
              <a:rPr lang="pt-PT" dirty="0" smtClean="0"/>
              <a:t>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5694015" cy="39655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auto">
          <a:xfrm>
            <a:off x="2987824" y="3162092"/>
            <a:ext cx="1656184" cy="1570051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2987824" y="4954307"/>
            <a:ext cx="1656184" cy="1570051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0"/>
            <a:ext cx="9144000" cy="278092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6746522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0" y="2770730"/>
            <a:ext cx="755576" cy="39665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9396558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6449590" y="2770730"/>
            <a:ext cx="2694409" cy="39757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6449590" y="9517253"/>
            <a:ext cx="2694409" cy="15937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9792" y="1812484"/>
            <a:ext cx="223224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Servidores do banco de dados</a:t>
            </a:r>
            <a:endParaRPr lang="pt-B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1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144914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Os SIDs possuem grande tolerância a falhas, ou seja, grande capacidade do sistema sobreviver a falhas em algum dos seus elementos</a:t>
            </a:r>
            <a:r>
              <a:rPr lang="pt-PT" dirty="0" smtClean="0"/>
              <a:t>.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5694015" cy="39655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auto">
          <a:xfrm>
            <a:off x="4644008" y="3162092"/>
            <a:ext cx="1656184" cy="1570051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4644008" y="4954307"/>
            <a:ext cx="1656184" cy="1570051"/>
          </a:xfrm>
          <a:prstGeom prst="rect">
            <a:avLst/>
          </a:prstGeom>
          <a:solidFill>
            <a:srgbClr val="FFC000">
              <a:alpha val="40000"/>
            </a:srgbClr>
          </a:solidFill>
          <a:ln w="85725">
            <a:solidFill>
              <a:schemeClr val="accent1">
                <a:shade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0"/>
            <a:ext cx="9144000" cy="278092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6746522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0" y="2770730"/>
            <a:ext cx="755576" cy="396657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0" y="9396558"/>
            <a:ext cx="9144000" cy="1114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6449590" y="2770730"/>
            <a:ext cx="2694409" cy="39757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6449590" y="9517253"/>
            <a:ext cx="2694409" cy="15937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6" y="1484784"/>
            <a:ext cx="22322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Backup de servidores do banco de dados</a:t>
            </a:r>
            <a:endParaRPr lang="pt-BR" sz="2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1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>
                <a:solidFill>
                  <a:srgbClr val="FFFF00"/>
                </a:solidFill>
              </a:rPr>
              <a:t>transparência</a:t>
            </a:r>
            <a:r>
              <a:rPr lang="pt-PT" dirty="0"/>
              <a:t> é o atributo que esconde de usuários/aplicativos detalhes de funcionamento do sistema distribuído, de tal forma que exista a impressão de se tratar de um sistema centralizado</a:t>
            </a:r>
            <a:r>
              <a:rPr lang="pt-PT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15" y="5320688"/>
            <a:ext cx="1275527" cy="1367532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chemeClr val="tx1">
                <a:alpha val="65000"/>
              </a:schemeClr>
            </a:outerShdw>
          </a:effectLst>
        </p:spPr>
      </p:pic>
      <p:grpSp>
        <p:nvGrpSpPr>
          <p:cNvPr id="50" name="Grupo 49"/>
          <p:cNvGrpSpPr/>
          <p:nvPr/>
        </p:nvGrpSpPr>
        <p:grpSpPr>
          <a:xfrm>
            <a:off x="381000" y="3573016"/>
            <a:ext cx="6258615" cy="3096344"/>
            <a:chOff x="381000" y="3573016"/>
            <a:chExt cx="6258615" cy="3096344"/>
          </a:xfrm>
        </p:grpSpPr>
        <p:grpSp>
          <p:nvGrpSpPr>
            <p:cNvPr id="49" name="Grupo 48"/>
            <p:cNvGrpSpPr/>
            <p:nvPr/>
          </p:nvGrpSpPr>
          <p:grpSpPr>
            <a:xfrm>
              <a:off x="381000" y="3573016"/>
              <a:ext cx="3171719" cy="3096344"/>
              <a:chOff x="381000" y="3573016"/>
              <a:chExt cx="3171719" cy="3096344"/>
            </a:xfrm>
          </p:grpSpPr>
          <p:sp>
            <p:nvSpPr>
              <p:cNvPr id="13" name="Retângulo 12"/>
              <p:cNvSpPr/>
              <p:nvPr/>
            </p:nvSpPr>
            <p:spPr bwMode="auto">
              <a:xfrm>
                <a:off x="611560" y="6525344"/>
                <a:ext cx="2664296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 bwMode="auto">
              <a:xfrm>
                <a:off x="593523" y="6147264"/>
                <a:ext cx="2664296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 flipV="1">
                <a:off x="877849" y="5877272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flipV="1">
                <a:off x="1966859" y="5901548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3055869" y="5901548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2843808" y="5805264"/>
                <a:ext cx="0" cy="720082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flipV="1">
                <a:off x="1763688" y="5805264"/>
                <a:ext cx="0" cy="73427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 flipV="1">
                <a:off x="683568" y="5805264"/>
                <a:ext cx="0" cy="748472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tângulo 27"/>
              <p:cNvSpPr/>
              <p:nvPr/>
            </p:nvSpPr>
            <p:spPr bwMode="auto">
              <a:xfrm flipV="1">
                <a:off x="652748" y="4614549"/>
                <a:ext cx="2664296" cy="1174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29" name="Retângulo 28"/>
              <p:cNvSpPr/>
              <p:nvPr/>
            </p:nvSpPr>
            <p:spPr bwMode="auto">
              <a:xfrm flipV="1">
                <a:off x="634711" y="4922941"/>
                <a:ext cx="2664296" cy="1174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0" name="Conector reto 29"/>
              <p:cNvCxnSpPr/>
              <p:nvPr/>
            </p:nvCxnSpPr>
            <p:spPr>
              <a:xfrm>
                <a:off x="91903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200804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309705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2884996" y="4732018"/>
                <a:ext cx="0" cy="587356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1804876" y="4720440"/>
                <a:ext cx="0" cy="598934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724756" y="4708861"/>
                <a:ext cx="0" cy="610513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584" y="5240999"/>
                <a:ext cx="660550" cy="66055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594" y="5242892"/>
                <a:ext cx="660550" cy="66055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74" y="5240999"/>
                <a:ext cx="660550" cy="660550"/>
              </a:xfrm>
              <a:prstGeom prst="rect">
                <a:avLst/>
              </a:prstGeom>
            </p:spPr>
          </p:pic>
          <p:cxnSp>
            <p:nvCxnSpPr>
              <p:cNvPr id="39" name="Conector reto 38"/>
              <p:cNvCxnSpPr/>
              <p:nvPr/>
            </p:nvCxnSpPr>
            <p:spPr>
              <a:xfrm flipV="1">
                <a:off x="877849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 flipV="1">
                <a:off x="2066446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 flipV="1">
                <a:off x="3255043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3573016"/>
                <a:ext cx="838391" cy="889203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3573016"/>
                <a:ext cx="838391" cy="889203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328" y="3573016"/>
                <a:ext cx="838391" cy="889203"/>
              </a:xfrm>
              <a:prstGeom prst="rect">
                <a:avLst/>
              </a:prstGeom>
            </p:spPr>
          </p:pic>
        </p:grpSp>
        <p:cxnSp>
          <p:nvCxnSpPr>
            <p:cNvPr id="44" name="Conector de seta reta 43"/>
            <p:cNvCxnSpPr/>
            <p:nvPr/>
          </p:nvCxnSpPr>
          <p:spPr>
            <a:xfrm flipH="1" flipV="1">
              <a:off x="3851920" y="5373216"/>
              <a:ext cx="2787695" cy="774048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5126445" y="3314373"/>
            <a:ext cx="2664296" cy="1728192"/>
            <a:chOff x="5126445" y="3314373"/>
            <a:chExt cx="2664296" cy="1728192"/>
          </a:xfrm>
        </p:grpSpPr>
        <p:sp>
          <p:nvSpPr>
            <p:cNvPr id="5" name="Texto explicativo em forma de nuvem 4"/>
            <p:cNvSpPr/>
            <p:nvPr/>
          </p:nvSpPr>
          <p:spPr bwMode="auto">
            <a:xfrm>
              <a:off x="5126445" y="3314373"/>
              <a:ext cx="2664296" cy="1728192"/>
            </a:xfrm>
            <a:prstGeom prst="cloudCallout">
              <a:avLst>
                <a:gd name="adj1" fmla="val 39618"/>
                <a:gd name="adj2" fmla="val 6009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397" y="3663901"/>
              <a:ext cx="838391" cy="88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52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8989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Sistemas centralizados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Sistemas distribuídos.</a:t>
            </a:r>
            <a:endParaRPr lang="pt-BR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61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concorrência </a:t>
            </a:r>
            <a:r>
              <a:rPr lang="pt-BR" dirty="0" smtClean="0"/>
              <a:t>é característica dos </a:t>
            </a:r>
            <a:r>
              <a:rPr lang="pt-BR" dirty="0" err="1" smtClean="0"/>
              <a:t>SIDs</a:t>
            </a:r>
            <a:r>
              <a:rPr lang="pt-BR" dirty="0" smtClean="0"/>
              <a:t>, </a:t>
            </a:r>
            <a:r>
              <a:rPr lang="pt-BR" dirty="0"/>
              <a:t>pelo compartilhamento de recursos </a:t>
            </a:r>
            <a:r>
              <a:rPr lang="pt-BR" dirty="0" smtClean="0"/>
              <a:t>(Hw/</a:t>
            </a:r>
            <a:r>
              <a:rPr lang="pt-BR" dirty="0" err="1" smtClean="0"/>
              <a:t>Sw</a:t>
            </a:r>
            <a:r>
              <a:rPr lang="pt-BR" dirty="0" smtClean="0"/>
              <a:t>) com </a:t>
            </a:r>
            <a:r>
              <a:rPr lang="pt-BR" dirty="0"/>
              <a:t>uma melhor utilização da carga de processamento entre todas as </a:t>
            </a:r>
            <a:r>
              <a:rPr lang="pt-BR" dirty="0" smtClean="0"/>
              <a:t>máquinas.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3501008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4449904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5402891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16" y="3746740"/>
            <a:ext cx="1967152" cy="208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15" name="Igual 14"/>
          <p:cNvSpPr/>
          <p:nvPr/>
        </p:nvSpPr>
        <p:spPr bwMode="auto">
          <a:xfrm>
            <a:off x="3871456" y="4789927"/>
            <a:ext cx="496626" cy="324932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Mais 19"/>
          <p:cNvSpPr/>
          <p:nvPr/>
        </p:nvSpPr>
        <p:spPr bwMode="auto">
          <a:xfrm>
            <a:off x="2627784" y="4190353"/>
            <a:ext cx="335703" cy="3997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2" name="Mais 41"/>
          <p:cNvSpPr/>
          <p:nvPr/>
        </p:nvSpPr>
        <p:spPr bwMode="auto">
          <a:xfrm>
            <a:off x="2627784" y="5139249"/>
            <a:ext cx="335703" cy="3997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heterogeneidade </a:t>
            </a:r>
            <a:r>
              <a:rPr lang="pt-BR" dirty="0" smtClean="0"/>
              <a:t>significa a diversidade de elementos computacionais. Plataforma de Hw, sistema operacional, rede, linguagens de programação, conjuntos de protocolos para diferentes redes...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61" y="5301208"/>
            <a:ext cx="1910620" cy="1398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89040"/>
            <a:ext cx="2375441" cy="12575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5004048" cy="26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escalabilidade </a:t>
            </a:r>
            <a:r>
              <a:rPr lang="pt-BR" dirty="0" smtClean="0"/>
              <a:t>é a facilidade de inclusão de novos componentes em um sistema sem acarretar problemas.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4" y="5078316"/>
            <a:ext cx="948753" cy="100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10081"/>
            <a:ext cx="1800200" cy="190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96" y="3132196"/>
            <a:ext cx="2794051" cy="296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9" name="Seta para a direita listrada 8"/>
          <p:cNvSpPr/>
          <p:nvPr/>
        </p:nvSpPr>
        <p:spPr bwMode="auto">
          <a:xfrm rot="20504631">
            <a:off x="2404630" y="5167806"/>
            <a:ext cx="648072" cy="47759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Seta para a direita listrada 15"/>
          <p:cNvSpPr/>
          <p:nvPr/>
        </p:nvSpPr>
        <p:spPr bwMode="auto">
          <a:xfrm rot="20504631">
            <a:off x="5134553" y="4446094"/>
            <a:ext cx="648072" cy="47759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9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tolerância a falhas </a:t>
            </a:r>
            <a:r>
              <a:rPr lang="pt-BR" dirty="0" smtClean="0"/>
              <a:t>é </a:t>
            </a:r>
            <a:r>
              <a:rPr lang="pt-PT" dirty="0"/>
              <a:t>a capacidade de um sistema computacional resolver problemas de </a:t>
            </a:r>
            <a:r>
              <a:rPr lang="pt-PT" dirty="0" smtClean="0"/>
              <a:t>Hw ou </a:t>
            </a:r>
            <a:r>
              <a:rPr lang="pt-PT" dirty="0"/>
              <a:t>de </a:t>
            </a:r>
            <a:r>
              <a:rPr lang="pt-PT" dirty="0" smtClean="0"/>
              <a:t>Sw </a:t>
            </a:r>
            <a:r>
              <a:rPr lang="pt-PT" dirty="0"/>
              <a:t>sem a intervenção humana e sem a percepção </a:t>
            </a:r>
            <a:r>
              <a:rPr lang="pt-PT" dirty="0" smtClean="0"/>
              <a:t>de quem </a:t>
            </a:r>
            <a:r>
              <a:rPr lang="pt-PT" dirty="0"/>
              <a:t>está utilizando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968552" cy="31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039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31924"/>
              </p:ext>
            </p:extLst>
          </p:nvPr>
        </p:nvGraphicFramePr>
        <p:xfrm>
          <a:off x="381000" y="1196752"/>
          <a:ext cx="8151440" cy="4680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5720"/>
                <a:gridCol w="4075720"/>
              </a:tblGrid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Centralizado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Distribuido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Controle central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Autonomia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Consistência global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Consistência fraca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Execução sequencial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Execução concorrente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Vulnerabilidades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Tolerência a falhas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Informação local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Informação remota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Localização fixa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Migração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Homogeneidade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Heterogeneidade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Custo alto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Boa relação custo x benefício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Acesso direto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Transparência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Rigidez na expansão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Escalabilidade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74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85336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os conceitos sobre os sistemas centralizados e distribuídos;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Fomos apresentados aos modelos de sistemas centralizados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as principais características dos sistemas distribuídos;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Comparamos os sistemas centralizados e os distribuídos.</a:t>
            </a:r>
          </a:p>
        </p:txBody>
      </p:sp>
    </p:spTree>
    <p:extLst>
      <p:ext uri="{BB962C8B-B14F-4D97-AF65-F5344CB8AC3E}">
        <p14:creationId xmlns:p14="http://schemas.microsoft.com/office/powerpoint/2010/main" val="18011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</a:t>
            </a:r>
            <a:r>
              <a:rPr lang="pt-BR" dirty="0" smtClean="0">
                <a:solidFill>
                  <a:srgbClr val="FFFFFF"/>
                </a:solidFill>
              </a:rPr>
              <a:t>14 </a:t>
            </a:r>
            <a:r>
              <a:rPr lang="pt-BR" dirty="0" smtClean="0">
                <a:solidFill>
                  <a:srgbClr val="FFFFFF"/>
                </a:solidFill>
              </a:rPr>
              <a:t>da apostila.</a:t>
            </a:r>
          </a:p>
        </p:txBody>
      </p:sp>
    </p:spTree>
    <p:extLst>
      <p:ext uri="{BB962C8B-B14F-4D97-AF65-F5344CB8AC3E}">
        <p14:creationId xmlns:p14="http://schemas.microsoft.com/office/powerpoint/2010/main" val="394761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Sistemas </a:t>
            </a:r>
            <a:r>
              <a:rPr lang="pt-BR" i="1" dirty="0" err="1" smtClean="0"/>
              <a:t>Distribuidos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Um </a:t>
            </a:r>
            <a:r>
              <a:rPr lang="pt-BR" dirty="0">
                <a:solidFill>
                  <a:srgbClr val="FFFF00"/>
                </a:solidFill>
              </a:rPr>
              <a:t>sistema de informação centralizado </a:t>
            </a:r>
            <a:r>
              <a:rPr lang="pt-BR" dirty="0"/>
              <a:t>(SIC) é aquele executado em uma coleção de máquinas, que se utiliza de seus recursos individuais e </a:t>
            </a:r>
            <a:r>
              <a:rPr lang="pt-BR" dirty="0" smtClean="0"/>
              <a:t>possui </a:t>
            </a:r>
            <a:r>
              <a:rPr lang="pt-BR" dirty="0" smtClean="0">
                <a:solidFill>
                  <a:srgbClr val="FFFF00"/>
                </a:solidFill>
              </a:rPr>
              <a:t>uma</a:t>
            </a:r>
            <a:endParaRPr lang="pt-BR" b="0" i="0" dirty="0" smtClean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5631160" cy="38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755576" y="3160456"/>
            <a:ext cx="4032448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768"/>
              </a:spcBef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00"/>
                </a:solidFill>
              </a:rPr>
              <a:t>máquina </a:t>
            </a:r>
            <a:r>
              <a:rPr lang="pt-BR" dirty="0">
                <a:solidFill>
                  <a:srgbClr val="FFFF00"/>
                </a:solidFill>
              </a:rPr>
              <a:t>servidora que centraliza todas as informações</a:t>
            </a:r>
            <a:r>
              <a:rPr lang="pt-BR" dirty="0"/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6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858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Possuem </a:t>
            </a:r>
            <a:r>
              <a:rPr lang="pt-BR" dirty="0"/>
              <a:t>pouco poder de processamento sequencial (</a:t>
            </a:r>
            <a:r>
              <a:rPr lang="pt-BR" dirty="0">
                <a:solidFill>
                  <a:srgbClr val="FFFF00"/>
                </a:solidFill>
              </a:rPr>
              <a:t>tempo </a:t>
            </a:r>
            <a:r>
              <a:rPr lang="pt-BR" dirty="0" smtClean="0">
                <a:solidFill>
                  <a:srgbClr val="FFFF00"/>
                </a:solidFill>
              </a:rPr>
              <a:t>compartilhado</a:t>
            </a:r>
            <a:r>
              <a:rPr lang="pt-BR" dirty="0" smtClean="0"/>
              <a:t>*);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Jamais irá atingir a capacidade de processamento de vários computadores interligados, como sendo um único sistema.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398760" y="4653136"/>
            <a:ext cx="8382000" cy="1329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768"/>
              </a:spcBef>
              <a:buClr>
                <a:srgbClr val="FFFFFF"/>
              </a:buClr>
              <a:buNone/>
            </a:pPr>
            <a:r>
              <a:rPr lang="pt-BR" sz="2400" dirty="0">
                <a:solidFill>
                  <a:srgbClr val="FFFFFF"/>
                </a:solidFill>
              </a:rPr>
              <a:t>*</a:t>
            </a:r>
            <a:r>
              <a:rPr lang="pt-BR" sz="2400" dirty="0"/>
              <a:t>Basicamente, </a:t>
            </a:r>
            <a:r>
              <a:rPr lang="pt-BR" sz="2400" i="1" dirty="0"/>
              <a:t>time </a:t>
            </a:r>
            <a:r>
              <a:rPr lang="pt-BR" sz="2400" i="1" dirty="0" err="1"/>
              <a:t>sharing</a:t>
            </a:r>
            <a:r>
              <a:rPr lang="pt-BR" sz="2400" dirty="0"/>
              <a:t> consiste em alternar entre diferentes processos de forma que o usuário tenha a percepção que todos os processos estão sendo executados simultaneamente, permitindo a interação com múltiplos processos em execução.</a:t>
            </a: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17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1437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Modelos: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Monousuário;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Cliente-servidor (duas camadas);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Multicamadas.</a:t>
            </a:r>
            <a:endParaRPr lang="pt-BR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020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1437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Modelos: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00"/>
                </a:solidFill>
                <a:latin typeface="Calibri"/>
              </a:rPr>
              <a:t>Monousuário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Cliente-servidor (duas camadas);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Multicamadas.</a:t>
            </a:r>
            <a:endParaRPr lang="pt-BR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3717032"/>
            <a:ext cx="8511480" cy="1872208"/>
          </a:xfrm>
          <a:prstGeom prst="wedgeRoundRectCallout">
            <a:avLst>
              <a:gd name="adj1" fmla="val -39413"/>
              <a:gd name="adj2" fmla="val -1299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É </a:t>
            </a:r>
            <a:r>
              <a:rPr lang="pt-BR" sz="2400" dirty="0"/>
              <a:t>um sistema que funciona apenas em uma máquina. Onde a aplicação e o banco de dados estão armazenados em um mesmo computador</a:t>
            </a:r>
            <a:r>
              <a:rPr lang="pt-BR" sz="2400" dirty="0" smtClean="0"/>
              <a:t>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1437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Modelos: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latin typeface="Calibri"/>
              </a:rPr>
              <a:t>Monousuário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Cliente-servidor</a:t>
            </a: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(duas camadas);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Multicamadas.</a:t>
            </a:r>
            <a:endParaRPr lang="pt-BR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3842489"/>
            <a:ext cx="8511480" cy="1800200"/>
          </a:xfrm>
          <a:prstGeom prst="wedgeRoundRectCallout">
            <a:avLst>
              <a:gd name="adj1" fmla="val -39413"/>
              <a:gd name="adj2" fmla="val -1139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É </a:t>
            </a:r>
            <a:r>
              <a:rPr lang="pt-BR" sz="2400" dirty="0"/>
              <a:t>o tipo de sistema onde existe a separação de uma máquina servidor, que fica à disposição das requisições realizadas pelas máquinas clientes</a:t>
            </a:r>
            <a:r>
              <a:rPr lang="pt-BR" sz="2400" dirty="0" smtClean="0"/>
              <a:t>.</a:t>
            </a:r>
          </a:p>
        </p:txBody>
      </p:sp>
      <p:sp>
        <p:nvSpPr>
          <p:cNvPr id="5" name="Texto explicativo retangular com cantos arredondados 4"/>
          <p:cNvSpPr/>
          <p:nvPr/>
        </p:nvSpPr>
        <p:spPr bwMode="auto">
          <a:xfrm>
            <a:off x="238363" y="116632"/>
            <a:ext cx="8511480" cy="1800200"/>
          </a:xfrm>
          <a:prstGeom prst="wedgeRoundRectCallout">
            <a:avLst>
              <a:gd name="adj1" fmla="val -39291"/>
              <a:gd name="adj2" fmla="val 823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As regras de negócio ficam armazenadas no próprio banco de dados por "</a:t>
            </a:r>
            <a:r>
              <a:rPr lang="pt-BR" sz="2400" i="1" dirty="0" err="1"/>
              <a:t>views</a:t>
            </a:r>
            <a:r>
              <a:rPr lang="pt-BR" sz="2400" dirty="0"/>
              <a:t>" e "</a:t>
            </a:r>
            <a:r>
              <a:rPr lang="pt-BR" sz="2400" i="1" dirty="0" err="1"/>
              <a:t>storage</a:t>
            </a:r>
            <a:r>
              <a:rPr lang="pt-BR" sz="2400" i="1" dirty="0"/>
              <a:t> procedures</a:t>
            </a:r>
            <a:r>
              <a:rPr lang="pt-BR" sz="2400" dirty="0"/>
              <a:t>". No cliente, fica somente a interação do sistema com o usuário, as chamadas interfaces, como as telas e os relatórios.</a:t>
            </a:r>
            <a:endParaRPr lang="pt-B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8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1437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Modelos: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latin typeface="Calibri"/>
              </a:rPr>
              <a:t>Monousuário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Cliente-servidor (duas camadas);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00"/>
                </a:solidFill>
                <a:latin typeface="Calibri"/>
              </a:rPr>
              <a:t>Multicamadas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.</a:t>
            </a:r>
            <a:endParaRPr lang="pt-BR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4149080"/>
            <a:ext cx="8511480" cy="1872208"/>
          </a:xfrm>
          <a:prstGeom prst="wedgeRoundRectCallout">
            <a:avLst>
              <a:gd name="adj1" fmla="val -39657"/>
              <a:gd name="adj2" fmla="val -1005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É </a:t>
            </a:r>
            <a:r>
              <a:rPr lang="pt-BR" sz="2400" dirty="0"/>
              <a:t>uma melhoria do cliente servidor (duas camadas), em que são separadas as regras de negócio, a interface e o banco de dados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457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 </a:t>
            </a:r>
            <a:r>
              <a:rPr lang="pt-BR" dirty="0">
                <a:solidFill>
                  <a:srgbClr val="FFFF00"/>
                </a:solidFill>
              </a:rPr>
              <a:t>segurança</a:t>
            </a:r>
            <a:r>
              <a:rPr lang="pt-BR" dirty="0"/>
              <a:t> é um ponto fundamental em qualquer sistema de informação e uma das vantagens dos sistemas </a:t>
            </a:r>
            <a:r>
              <a:rPr lang="pt-BR" dirty="0">
                <a:solidFill>
                  <a:srgbClr val="FFFF00"/>
                </a:solidFill>
              </a:rPr>
              <a:t>centralizados</a:t>
            </a:r>
            <a:r>
              <a:rPr lang="pt-BR" dirty="0"/>
              <a:t> é que eles possuem um </a:t>
            </a:r>
            <a:r>
              <a:rPr lang="pt-BR" dirty="0">
                <a:solidFill>
                  <a:srgbClr val="FFFF00"/>
                </a:solidFill>
              </a:rPr>
              <a:t>único host </a:t>
            </a:r>
            <a:r>
              <a:rPr lang="pt-BR" dirty="0"/>
              <a:t>que fornece alto grau de segurança, concorrência e controle de cópias de segurança e </a:t>
            </a:r>
            <a:r>
              <a:rPr lang="pt-BR" dirty="0" smtClean="0"/>
              <a:t>recuperação;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Ao </a:t>
            </a:r>
            <a:r>
              <a:rPr lang="pt-BR" dirty="0"/>
              <a:t>contrário dos sistemas </a:t>
            </a:r>
            <a:r>
              <a:rPr lang="pt-BR" dirty="0">
                <a:solidFill>
                  <a:srgbClr val="FFFF00"/>
                </a:solidFill>
              </a:rPr>
              <a:t>distribuídos</a:t>
            </a:r>
            <a:r>
              <a:rPr lang="pt-BR" dirty="0"/>
              <a:t> que é </a:t>
            </a:r>
            <a:r>
              <a:rPr lang="pt-BR" dirty="0">
                <a:solidFill>
                  <a:srgbClr val="FFFF00"/>
                </a:solidFill>
              </a:rPr>
              <a:t>mais fácil acessar os dados</a:t>
            </a:r>
            <a:r>
              <a:rPr lang="pt-BR" dirty="0"/>
              <a:t>, o que </a:t>
            </a:r>
            <a:r>
              <a:rPr lang="pt-BR" dirty="0">
                <a:solidFill>
                  <a:srgbClr val="FFFF00"/>
                </a:solidFill>
              </a:rPr>
              <a:t>dificulta</a:t>
            </a:r>
            <a:r>
              <a:rPr lang="pt-BR" dirty="0"/>
              <a:t> garantir a </a:t>
            </a:r>
            <a:r>
              <a:rPr lang="pt-BR" dirty="0">
                <a:solidFill>
                  <a:srgbClr val="FFFF00"/>
                </a:solidFill>
              </a:rPr>
              <a:t>segurança</a:t>
            </a:r>
            <a:r>
              <a:rPr lang="pt-BR" dirty="0"/>
              <a:t> dos dados existentes e a privacidade dos dados secretos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2632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2040</TotalTime>
  <Words>3895</Words>
  <Application>Microsoft Office PowerPoint</Application>
  <PresentationFormat>Apresentação na tela (4:3)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Segoe</vt:lpstr>
      <vt:lpstr>Times New Roman</vt:lpstr>
      <vt:lpstr>Wingdings</vt:lpstr>
      <vt:lpstr>7-00134_MS_Qwest_template_Segoe</vt:lpstr>
      <vt:lpstr>Branco com fonte Courier para slides de código</vt:lpstr>
      <vt:lpstr>SISTEMAS DISTRIBUIDOS</vt:lpstr>
      <vt:lpstr>Conteúdo</vt:lpstr>
      <vt:lpstr>Sistemas Centralizados</vt:lpstr>
      <vt:lpstr>Sistemas Centralizados</vt:lpstr>
      <vt:lpstr>Sistemas Centralizados</vt:lpstr>
      <vt:lpstr>Sistemas Centralizados</vt:lpstr>
      <vt:lpstr>Sistemas Centralizados</vt:lpstr>
      <vt:lpstr>Sistemas Centralizados</vt:lpstr>
      <vt:lpstr>Sistemas Centralizados</vt:lpstr>
      <vt:lpstr>Sistemas Centralizados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Distribuidos</dc:title>
  <dc:creator>varajao</dc:creator>
  <cp:keywords/>
  <cp:lastModifiedBy>varajao</cp:lastModifiedBy>
  <cp:revision>225</cp:revision>
  <dcterms:created xsi:type="dcterms:W3CDTF">2015-06-30T13:28:46Z</dcterms:created>
  <dcterms:modified xsi:type="dcterms:W3CDTF">2016-03-09T20:47:16Z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