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5"/>
  </p:notesMasterIdLst>
  <p:sldIdLst>
    <p:sldId id="257" r:id="rId4"/>
    <p:sldId id="317" r:id="rId5"/>
    <p:sldId id="318" r:id="rId6"/>
    <p:sldId id="319" r:id="rId7"/>
    <p:sldId id="328" r:id="rId8"/>
    <p:sldId id="320" r:id="rId9"/>
    <p:sldId id="321" r:id="rId10"/>
    <p:sldId id="329" r:id="rId11"/>
    <p:sldId id="322" r:id="rId12"/>
    <p:sldId id="323" r:id="rId13"/>
    <p:sldId id="330" r:id="rId14"/>
    <p:sldId id="324" r:id="rId15"/>
    <p:sldId id="325" r:id="rId16"/>
    <p:sldId id="331" r:id="rId17"/>
    <p:sldId id="326" r:id="rId18"/>
    <p:sldId id="327" r:id="rId19"/>
    <p:sldId id="333" r:id="rId20"/>
    <p:sldId id="332" r:id="rId21"/>
    <p:sldId id="316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>
      <p:cViewPr varScale="1">
        <p:scale>
          <a:sx n="92" d="100"/>
          <a:sy n="92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9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1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2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92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33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1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57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2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7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1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3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8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8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2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3/16/2016 8:28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euc.bv3.digitalpages.com.br/users/publications/9788576051428/pages/6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SISTEMAS DISTRIBUIDOS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06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Cliente-Servidor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r>
              <a:rPr lang="pt-PT" dirty="0"/>
              <a:t>Servidores de arquivos, servidores de banco de dados e servidores de impressão são exemplos típicos de processos que residiriam em processadores servidores.</a:t>
            </a:r>
          </a:p>
        </p:txBody>
      </p:sp>
    </p:spTree>
    <p:extLst>
      <p:ext uri="{BB962C8B-B14F-4D97-AF65-F5344CB8AC3E}">
        <p14:creationId xmlns:p14="http://schemas.microsoft.com/office/powerpoint/2010/main" val="58421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Cliente-Servidor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381000" y="1106288"/>
            <a:ext cx="8070745" cy="5537533"/>
            <a:chOff x="381000" y="1106288"/>
            <a:chExt cx="8070745" cy="5537533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755576" y="2492896"/>
              <a:ext cx="2520218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895803" y="6453336"/>
              <a:ext cx="130804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960838" y="2374382"/>
              <a:ext cx="1315018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755576" y="6612648"/>
              <a:ext cx="2448272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3203848" y="2374382"/>
              <a:ext cx="72008" cy="423826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V="1">
              <a:off x="1835696" y="3770115"/>
              <a:ext cx="1432040" cy="80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1115616" y="5082866"/>
              <a:ext cx="2124236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3239852" y="4417501"/>
              <a:ext cx="1154650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4357924" y="2953523"/>
              <a:ext cx="46567" cy="322480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4379107" y="4493841"/>
              <a:ext cx="1704309" cy="2094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4347934" y="6178330"/>
              <a:ext cx="1228770" cy="104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244" y="4821268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8" y="1220589"/>
              <a:ext cx="1044000" cy="128887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206" y="1106288"/>
              <a:ext cx="1044000" cy="128887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971" y="2603790"/>
              <a:ext cx="1044000" cy="120553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6" y="3845225"/>
              <a:ext cx="1044000" cy="126086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291493"/>
              <a:ext cx="1044000" cy="1352328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35" y="5135628"/>
              <a:ext cx="1044000" cy="1352328"/>
            </a:xfrm>
            <a:prstGeom prst="rect">
              <a:avLst/>
            </a:prstGeom>
          </p:spPr>
        </p:pic>
        <p:cxnSp>
          <p:nvCxnSpPr>
            <p:cNvPr id="52" name="Conector reto 51"/>
            <p:cNvCxnSpPr/>
            <p:nvPr/>
          </p:nvCxnSpPr>
          <p:spPr>
            <a:xfrm flipV="1">
              <a:off x="4408823" y="2953405"/>
              <a:ext cx="3187513" cy="210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608944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068" y="3131306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cxnSp>
          <p:nvCxnSpPr>
            <p:cNvPr id="54" name="Conector reto 53"/>
            <p:cNvCxnSpPr/>
            <p:nvPr/>
          </p:nvCxnSpPr>
          <p:spPr>
            <a:xfrm flipV="1">
              <a:off x="4347593" y="4784306"/>
              <a:ext cx="3187513" cy="210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218" y="3478274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42425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Conjunto de Processadores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PT" dirty="0" smtClean="0"/>
              <a:t>Caracteriza-se </a:t>
            </a:r>
            <a:r>
              <a:rPr lang="pt-PT" dirty="0"/>
              <a:t>pela existência de um conjunto de processadores disponíveis a todos os usuários, os quais estão conectados diretamente ao subsistema de </a:t>
            </a:r>
            <a:r>
              <a:rPr lang="pt-PT" dirty="0" smtClean="0"/>
              <a:t>comunicação;</a:t>
            </a:r>
          </a:p>
          <a:p>
            <a:r>
              <a:rPr lang="pt-PT" dirty="0" smtClean="0"/>
              <a:t>Os </a:t>
            </a:r>
            <a:r>
              <a:rPr lang="pt-PT" dirty="0"/>
              <a:t>serviços dos usuários serão designados dinamicamente a um dos </a:t>
            </a:r>
            <a:r>
              <a:rPr lang="pt-PT" dirty="0" smtClean="0"/>
              <a:t>processadores;</a:t>
            </a:r>
          </a:p>
          <a:p>
            <a:r>
              <a:rPr lang="pt-PT" dirty="0" smtClean="0"/>
              <a:t>Poderão </a:t>
            </a:r>
            <a:r>
              <a:rPr lang="pt-PT" dirty="0"/>
              <a:t>existir ainda processadores com funções </a:t>
            </a:r>
            <a:r>
              <a:rPr lang="pt-PT" dirty="0" smtClean="0"/>
              <a:t>específicas.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5273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Conjunto de Processadores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r>
              <a:rPr lang="pt-PT" dirty="0" smtClean="0"/>
              <a:t>É </a:t>
            </a:r>
            <a:r>
              <a:rPr lang="pt-PT" dirty="0"/>
              <a:t>possível uma distribuição balanceada dos serviços requisitados pelos usuários entre os vários elementos processadores, evitando que exista grande diferença de carga entre esses elementos </a:t>
            </a:r>
            <a:r>
              <a:rPr lang="pt-PT" dirty="0" smtClean="0"/>
              <a:t>processadores.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2163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Conjunto de Processadores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801888" y="1268760"/>
            <a:ext cx="7540223" cy="5056887"/>
            <a:chOff x="971600" y="1196752"/>
            <a:chExt cx="7540223" cy="5056887"/>
          </a:xfrm>
        </p:grpSpPr>
        <p:grpSp>
          <p:nvGrpSpPr>
            <p:cNvPr id="67" name="Grupo 66"/>
            <p:cNvGrpSpPr/>
            <p:nvPr/>
          </p:nvGrpSpPr>
          <p:grpSpPr>
            <a:xfrm>
              <a:off x="971600" y="1772816"/>
              <a:ext cx="2659116" cy="2717627"/>
              <a:chOff x="930313" y="2060848"/>
              <a:chExt cx="2659116" cy="2717627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47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731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315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313" y="3131906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315" y="3131906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314" y="3131906"/>
                <a:ext cx="578403" cy="575511"/>
              </a:xfrm>
              <a:prstGeom prst="rect">
                <a:avLst/>
              </a:prstGeom>
            </p:spPr>
          </p:pic>
          <p:cxnSp>
            <p:nvCxnSpPr>
              <p:cNvPr id="17" name="Conector reto 16"/>
              <p:cNvCxnSpPr>
                <a:stCxn id="10" idx="0"/>
                <a:endCxn id="14" idx="2"/>
              </p:cNvCxnSpPr>
              <p:nvPr/>
            </p:nvCxnSpPr>
            <p:spPr>
              <a:xfrm flipH="1" flipV="1">
                <a:off x="2257516" y="3707417"/>
                <a:ext cx="417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14" idx="0"/>
                <a:endCxn id="38" idx="2"/>
              </p:cNvCxnSpPr>
              <p:nvPr/>
            </p:nvCxnSpPr>
            <p:spPr>
              <a:xfrm flipV="1">
                <a:off x="2257516" y="2636359"/>
                <a:ext cx="5128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>
                <a:stCxn id="11" idx="0"/>
                <a:endCxn id="13" idx="2"/>
              </p:cNvCxnSpPr>
              <p:nvPr/>
            </p:nvCxnSpPr>
            <p:spPr>
              <a:xfrm flipV="1">
                <a:off x="3295517" y="3707417"/>
                <a:ext cx="0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>
                <a:stCxn id="9" idx="0"/>
                <a:endCxn id="12" idx="2"/>
              </p:cNvCxnSpPr>
              <p:nvPr/>
            </p:nvCxnSpPr>
            <p:spPr>
              <a:xfrm flipH="1" flipV="1">
                <a:off x="1219515" y="3707417"/>
                <a:ext cx="834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>
                <a:stCxn id="13" idx="0"/>
                <a:endCxn id="39" idx="2"/>
              </p:cNvCxnSpPr>
              <p:nvPr/>
            </p:nvCxnSpPr>
            <p:spPr>
              <a:xfrm flipV="1">
                <a:off x="3295517" y="2636359"/>
                <a:ext cx="4711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858" y="2060848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42" y="2060848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1026" y="2060848"/>
                <a:ext cx="578403" cy="575511"/>
              </a:xfrm>
              <a:prstGeom prst="rect">
                <a:avLst/>
              </a:prstGeom>
            </p:spPr>
          </p:pic>
          <p:cxnSp>
            <p:nvCxnSpPr>
              <p:cNvPr id="45" name="Conector reto 44"/>
              <p:cNvCxnSpPr>
                <a:stCxn id="12" idx="0"/>
                <a:endCxn id="37" idx="2"/>
              </p:cNvCxnSpPr>
              <p:nvPr/>
            </p:nvCxnSpPr>
            <p:spPr>
              <a:xfrm flipV="1">
                <a:off x="1219515" y="2636359"/>
                <a:ext cx="5545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>
                <a:stCxn id="11" idx="1"/>
                <a:endCxn id="10" idx="3"/>
              </p:cNvCxnSpPr>
              <p:nvPr/>
            </p:nvCxnSpPr>
            <p:spPr>
              <a:xfrm flipH="1">
                <a:off x="2547134" y="4490720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>
                <a:stCxn id="13" idx="1"/>
                <a:endCxn id="14" idx="3"/>
              </p:cNvCxnSpPr>
              <p:nvPr/>
            </p:nvCxnSpPr>
            <p:spPr>
              <a:xfrm flipH="1">
                <a:off x="2546717" y="3419662"/>
                <a:ext cx="459598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>
                <a:stCxn id="39" idx="1"/>
                <a:endCxn id="38" idx="3"/>
              </p:cNvCxnSpPr>
              <p:nvPr/>
            </p:nvCxnSpPr>
            <p:spPr>
              <a:xfrm flipH="1">
                <a:off x="2551845" y="2348604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>
                <a:stCxn id="38" idx="1"/>
                <a:endCxn id="37" idx="3"/>
              </p:cNvCxnSpPr>
              <p:nvPr/>
            </p:nvCxnSpPr>
            <p:spPr>
              <a:xfrm flipH="1">
                <a:off x="1514261" y="2348604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/>
              <p:cNvCxnSpPr>
                <a:stCxn id="14" idx="1"/>
                <a:endCxn id="12" idx="3"/>
              </p:cNvCxnSpPr>
              <p:nvPr/>
            </p:nvCxnSpPr>
            <p:spPr>
              <a:xfrm flipH="1">
                <a:off x="1508716" y="3419662"/>
                <a:ext cx="459598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/>
              <p:cNvCxnSpPr>
                <a:stCxn id="10" idx="1"/>
                <a:endCxn id="9" idx="3"/>
              </p:cNvCxnSpPr>
              <p:nvPr/>
            </p:nvCxnSpPr>
            <p:spPr>
              <a:xfrm flipH="1">
                <a:off x="1509550" y="4490720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71"/>
            <p:cNvCxnSpPr/>
            <p:nvPr/>
          </p:nvCxnSpPr>
          <p:spPr>
            <a:xfrm flipH="1">
              <a:off x="4788024" y="2564284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H="1">
              <a:off x="4752020" y="4478676"/>
              <a:ext cx="2894874" cy="11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>
              <a:off x="4716016" y="6221312"/>
              <a:ext cx="1872208" cy="323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>
              <a:off x="4716016" y="2564284"/>
              <a:ext cx="72008" cy="36893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140968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130" y="1196752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084" y="4886107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cxnSp>
          <p:nvCxnSpPr>
            <p:cNvPr id="82" name="Conector reto 81"/>
            <p:cNvCxnSpPr/>
            <p:nvPr/>
          </p:nvCxnSpPr>
          <p:spPr>
            <a:xfrm flipH="1">
              <a:off x="3336803" y="3667158"/>
              <a:ext cx="14152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646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5170646"/>
          </a:xfrm>
        </p:spPr>
        <p:txBody>
          <a:bodyPr/>
          <a:lstStyle/>
          <a:p>
            <a:r>
              <a:rPr lang="pt-PT" dirty="0" smtClean="0"/>
              <a:t>É </a:t>
            </a:r>
            <a:r>
              <a:rPr lang="pt-PT" dirty="0"/>
              <a:t>muito mais radical que os demais </a:t>
            </a:r>
            <a:r>
              <a:rPr lang="pt-PT" dirty="0" smtClean="0"/>
              <a:t>apresentados;</a:t>
            </a:r>
          </a:p>
          <a:p>
            <a:r>
              <a:rPr lang="pt-PT" dirty="0" smtClean="0"/>
              <a:t>Um </a:t>
            </a:r>
            <a:r>
              <a:rPr lang="pt-PT" dirty="0"/>
              <a:t>programa é descrito por um </a:t>
            </a:r>
            <a:r>
              <a:rPr lang="pt-PT" dirty="0" smtClean="0"/>
              <a:t>grafo </a:t>
            </a:r>
            <a:r>
              <a:rPr lang="pt-PT" dirty="0"/>
              <a:t>e cada nó do </a:t>
            </a:r>
            <a:r>
              <a:rPr lang="pt-PT" dirty="0" smtClean="0"/>
              <a:t>grafo </a:t>
            </a:r>
            <a:r>
              <a:rPr lang="pt-PT" dirty="0"/>
              <a:t>(instrução do programa) é designado a um elemento </a:t>
            </a:r>
            <a:r>
              <a:rPr lang="pt-PT" dirty="0" smtClean="0"/>
              <a:t>processador;</a:t>
            </a:r>
          </a:p>
          <a:p>
            <a:r>
              <a:rPr lang="pt-PT" dirty="0" smtClean="0"/>
              <a:t>Os </a:t>
            </a:r>
            <a:r>
              <a:rPr lang="pt-PT" dirty="0"/>
              <a:t>resultados gerados por um elemento são enviados a outros elementos processadores como </a:t>
            </a:r>
            <a:r>
              <a:rPr lang="pt-PT" dirty="0" smtClean="0"/>
              <a:t>mensagens;</a:t>
            </a:r>
          </a:p>
          <a:p>
            <a:r>
              <a:rPr lang="pt-PT" dirty="0"/>
              <a:t>As instruções são executadas assincronamente, dependendo apenas da disponibilidade dos dados</a:t>
            </a:r>
            <a:r>
              <a:rPr lang="pt-PT" dirty="0" smtClean="0"/>
              <a:t>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8093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44075"/>
          </a:xfrm>
        </p:spPr>
        <p:txBody>
          <a:bodyPr/>
          <a:lstStyle/>
          <a:p>
            <a:r>
              <a:rPr lang="pt-PT" dirty="0" smtClean="0"/>
              <a:t>Isso </a:t>
            </a:r>
            <a:r>
              <a:rPr lang="pt-PT" dirty="0"/>
              <a:t>significa dizer que uma máquina a fluxo de dados otimizada apresenta o máximo </a:t>
            </a:r>
            <a:r>
              <a:rPr lang="pt-PT" dirty="0" smtClean="0"/>
              <a:t>desempenho;</a:t>
            </a:r>
          </a:p>
          <a:p>
            <a:r>
              <a:rPr lang="pt-PT" dirty="0"/>
              <a:t>Esse paradigma objetiva alcançar um paralelismo de granularidade fina, ou seja, os processos que executam em paralelo são aproximadamente de tamanho de uma instrução de uma máquina </a:t>
            </a:r>
            <a:r>
              <a:rPr lang="pt-PT" dirty="0" smtClean="0"/>
              <a:t>convencional.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7643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971600" y="1196752"/>
            <a:ext cx="5750674" cy="4876824"/>
            <a:chOff x="557759" y="1178024"/>
            <a:chExt cx="5750674" cy="4876824"/>
          </a:xfrm>
        </p:grpSpPr>
        <p:sp>
          <p:nvSpPr>
            <p:cNvPr id="4" name="Retângulo de cantos arredondados 3"/>
            <p:cNvSpPr/>
            <p:nvPr/>
          </p:nvSpPr>
          <p:spPr bwMode="auto">
            <a:xfrm>
              <a:off x="2527040" y="2134710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EV1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2527040" y="256861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EV2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2527040" y="300251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EV3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2527040" y="343641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EV4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 bwMode="auto">
            <a:xfrm>
              <a:off x="2527040" y="3870318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EV5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 bwMode="auto">
            <a:xfrm>
              <a:off x="2527040" y="4304220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EV6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 bwMode="auto">
            <a:xfrm>
              <a:off x="2527040" y="473812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EV7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 bwMode="auto">
            <a:xfrm>
              <a:off x="2527040" y="517202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EV8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1979712" y="170080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Inicialização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 bwMode="auto">
            <a:xfrm>
              <a:off x="1979712" y="5605929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Finalização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 bwMode="auto">
            <a:xfrm>
              <a:off x="4370511" y="170080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Inicialização</a:t>
              </a:r>
            </a:p>
          </p:txBody>
        </p:sp>
        <p:sp>
          <p:nvSpPr>
            <p:cNvPr id="19" name="Retângulo de cantos arredondados 18"/>
            <p:cNvSpPr/>
            <p:nvPr/>
          </p:nvSpPr>
          <p:spPr bwMode="auto">
            <a:xfrm>
              <a:off x="4383428" y="2131948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EV1</a:t>
              </a:r>
            </a:p>
          </p:txBody>
        </p:sp>
        <p:sp>
          <p:nvSpPr>
            <p:cNvPr id="20" name="Retângulo de cantos arredondados 19"/>
            <p:cNvSpPr/>
            <p:nvPr/>
          </p:nvSpPr>
          <p:spPr bwMode="auto">
            <a:xfrm>
              <a:off x="5457884" y="213669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EV2</a:t>
              </a:r>
            </a:p>
          </p:txBody>
        </p:sp>
        <p:sp>
          <p:nvSpPr>
            <p:cNvPr id="21" name="Retângulo de cantos arredondados 20"/>
            <p:cNvSpPr/>
            <p:nvPr/>
          </p:nvSpPr>
          <p:spPr bwMode="auto">
            <a:xfrm>
              <a:off x="4398576" y="256386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EV3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 bwMode="auto">
            <a:xfrm>
              <a:off x="5473032" y="256861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EV4</a:t>
              </a:r>
            </a:p>
          </p:txBody>
        </p:sp>
        <p:sp>
          <p:nvSpPr>
            <p:cNvPr id="23" name="Retângulo de cantos arredondados 22"/>
            <p:cNvSpPr/>
            <p:nvPr/>
          </p:nvSpPr>
          <p:spPr bwMode="auto">
            <a:xfrm>
              <a:off x="4415328" y="299500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EV5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 bwMode="auto">
            <a:xfrm>
              <a:off x="5489784" y="299975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EV6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 bwMode="auto">
            <a:xfrm>
              <a:off x="4421689" y="343641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EV7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5496145" y="344116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EV8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 bwMode="auto">
            <a:xfrm>
              <a:off x="4421689" y="387782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Finalização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22599" y="119304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Sequencial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848147" y="1178024"/>
              <a:ext cx="938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Paralelo</a:t>
              </a:r>
              <a:endParaRPr lang="pt-BR" dirty="0"/>
            </a:p>
          </p:txBody>
        </p:sp>
        <p:cxnSp>
          <p:nvCxnSpPr>
            <p:cNvPr id="30" name="Conector de seta reta 29"/>
            <p:cNvCxnSpPr/>
            <p:nvPr/>
          </p:nvCxnSpPr>
          <p:spPr>
            <a:xfrm>
              <a:off x="1475656" y="1688264"/>
              <a:ext cx="0" cy="436658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557759" y="3436416"/>
              <a:ext cx="81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Tempo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197004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2050" name="Picture 2" descr="http://www.abapzombie.com/wp-content/uploads/2012/03/Mass_Data_Runtime_SAP_Parallel_ABAP_Processing_Performance_Issue_Ba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715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96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187538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os modelos de sistemas distribuídos;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Percebemos que existem formatos diferentes de implementação nestes sistemas e sua eficiência muda conforme o paradigma adotado.</a:t>
            </a:r>
          </a:p>
        </p:txBody>
      </p:sp>
    </p:spTree>
    <p:extLst>
      <p:ext uri="{BB962C8B-B14F-4D97-AF65-F5344CB8AC3E}">
        <p14:creationId xmlns:p14="http://schemas.microsoft.com/office/powerpoint/2010/main" val="18011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95152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Paradigmas de Sistemas Distribuídos: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Hierárquico;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Cache de CPU;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Cliente-Servidor;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Conjunto de Processadores;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Orientado ao Fluxo de Dados.</a:t>
            </a:r>
          </a:p>
        </p:txBody>
      </p:sp>
    </p:spTree>
    <p:extLst>
      <p:ext uri="{BB962C8B-B14F-4D97-AF65-F5344CB8AC3E}">
        <p14:creationId xmlns:p14="http://schemas.microsoft.com/office/powerpoint/2010/main" val="4031261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84250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15 da apostila.</a:t>
            </a:r>
          </a:p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Leia o capítulo 4 do livro:</a:t>
            </a:r>
          </a:p>
          <a:p>
            <a:pPr marL="2510816" lvl="5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/>
              <a:t>STEEN, </a:t>
            </a:r>
            <a:r>
              <a:rPr lang="pt-BR" sz="2400" dirty="0" err="1"/>
              <a:t>Maarten</a:t>
            </a:r>
            <a:r>
              <a:rPr lang="pt-BR" sz="2400" dirty="0"/>
              <a:t> Van; TANENBAUM, Andrew S. </a:t>
            </a:r>
            <a:r>
              <a:rPr lang="pt-BR" sz="2400" i="1" dirty="0"/>
              <a:t>Sistemas distribuídos</a:t>
            </a:r>
            <a:r>
              <a:rPr lang="pt-BR" sz="2400" dirty="0"/>
              <a:t>. 2.ed. São Paulo: Pearson Prentice Hall, 2012. Disponível </a:t>
            </a:r>
            <a:r>
              <a:rPr lang="pt-BR" sz="2400" dirty="0" smtClean="0"/>
              <a:t>em: </a:t>
            </a:r>
            <a:r>
              <a:rPr lang="pt-BR" sz="2400" u="sng" dirty="0" smtClean="0"/>
              <a:t>http</a:t>
            </a:r>
            <a:r>
              <a:rPr lang="pt-BR" sz="2400" u="sng" dirty="0"/>
              <a:t>://</a:t>
            </a:r>
            <a:r>
              <a:rPr lang="pt-BR" sz="2400" u="sng" dirty="0" smtClean="0"/>
              <a:t>feuc.bv3.digitalpages.com.br/users/publications/9788576051428/pages/69</a:t>
            </a:r>
          </a:p>
          <a:p>
            <a:pPr marL="2510816" lvl="5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00"/>
                </a:solidFill>
              </a:rPr>
              <a:t>Obs.: Para abrir o livro, primeiro faça </a:t>
            </a:r>
            <a:r>
              <a:rPr lang="pt-BR" sz="2400" dirty="0" err="1" smtClean="0">
                <a:solidFill>
                  <a:srgbClr val="FFFF00"/>
                </a:solidFill>
              </a:rPr>
              <a:t>login</a:t>
            </a:r>
            <a:r>
              <a:rPr lang="pt-BR" sz="2400" dirty="0" smtClean="0">
                <a:solidFill>
                  <a:srgbClr val="FFFF00"/>
                </a:solidFill>
              </a:rPr>
              <a:t> na área restrita, abra a Biblioteca Virtual e depois entre nesta </a:t>
            </a:r>
            <a:r>
              <a:rPr lang="pt-BR" sz="2400" dirty="0" err="1" smtClean="0">
                <a:solidFill>
                  <a:srgbClr val="FFFF00"/>
                </a:solidFill>
              </a:rPr>
              <a:t>url</a:t>
            </a:r>
            <a:r>
              <a:rPr lang="pt-BR" sz="2400" dirty="0" smtClean="0">
                <a:solidFill>
                  <a:srgbClr val="FFFF00"/>
                </a:solidFill>
              </a:rPr>
              <a:t>.</a:t>
            </a:r>
            <a:endParaRPr lang="pt-BR" dirty="0" smtClean="0">
              <a:solidFill>
                <a:srgbClr val="FFFF00"/>
              </a:solidFill>
            </a:endParaRPr>
          </a:p>
        </p:txBody>
      </p:sp>
      <p:pic>
        <p:nvPicPr>
          <p:cNvPr id="4" name="Imagem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780928"/>
            <a:ext cx="2058777" cy="2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8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Sistemas </a:t>
            </a:r>
            <a:r>
              <a:rPr lang="pt-BR" i="1" dirty="0" err="1" smtClean="0"/>
              <a:t>Distribuidos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Hierárquico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dirty="0" smtClean="0"/>
              <a:t>aracteriza-se </a:t>
            </a:r>
            <a:r>
              <a:rPr lang="pt-PT" dirty="0"/>
              <a:t>por dispor os vários processadores de acordo com uma organização em </a:t>
            </a:r>
            <a:r>
              <a:rPr lang="pt-PT" dirty="0" smtClean="0"/>
              <a:t>árvore;</a:t>
            </a:r>
          </a:p>
          <a:p>
            <a:r>
              <a:rPr lang="pt-PT" dirty="0"/>
              <a:t>É organizado de maneira que a capacidade computacional dos processadores seja maior a medida que esses processadores estejam mais próximos da raiz da </a:t>
            </a:r>
            <a:r>
              <a:rPr lang="pt-PT" dirty="0" smtClean="0"/>
              <a:t>árvore;</a:t>
            </a:r>
          </a:p>
        </p:txBody>
      </p:sp>
    </p:spTree>
    <p:extLst>
      <p:ext uri="{BB962C8B-B14F-4D97-AF65-F5344CB8AC3E}">
        <p14:creationId xmlns:p14="http://schemas.microsoft.com/office/powerpoint/2010/main" val="1676506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Hierárquico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45586"/>
          </a:xfrm>
        </p:spPr>
        <p:txBody>
          <a:bodyPr/>
          <a:lstStyle/>
          <a:p>
            <a:r>
              <a:rPr lang="pt-PT" dirty="0" smtClean="0"/>
              <a:t>Sendo </a:t>
            </a:r>
            <a:r>
              <a:rPr lang="pt-PT" dirty="0"/>
              <a:t>que as funções tratadas pelos vários processadores são distribuídas de acordo com a capacidade computacional de cada processador, de modo que os processadores mais distantes da raiz tratam de serviços mais específicos e especializados, enquanto que os processadores mais próximos da raiz tratam de serviços mais </a:t>
            </a:r>
            <a:r>
              <a:rPr lang="pt-PT" dirty="0" smtClean="0"/>
              <a:t>globais;</a:t>
            </a:r>
          </a:p>
        </p:txBody>
      </p:sp>
    </p:spTree>
    <p:extLst>
      <p:ext uri="{BB962C8B-B14F-4D97-AF65-F5344CB8AC3E}">
        <p14:creationId xmlns:p14="http://schemas.microsoft.com/office/powerpoint/2010/main" val="2174015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Hierárquico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23765" y="1268760"/>
            <a:ext cx="8339235" cy="4510139"/>
            <a:chOff x="595974" y="1251429"/>
            <a:chExt cx="8339235" cy="451013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960" y="1340768"/>
              <a:ext cx="1663951" cy="1655631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584" y="3675377"/>
              <a:ext cx="1012622" cy="100755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902" y="3675377"/>
              <a:ext cx="1012622" cy="1007559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81" y="5172714"/>
              <a:ext cx="578403" cy="575511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693" y="5172713"/>
              <a:ext cx="578403" cy="575511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960" y="5172714"/>
              <a:ext cx="578403" cy="575511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508" y="5172713"/>
              <a:ext cx="578403" cy="575511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121" y="5186057"/>
              <a:ext cx="578403" cy="57551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854" y="5172712"/>
              <a:ext cx="578403" cy="575511"/>
            </a:xfrm>
            <a:prstGeom prst="rect">
              <a:avLst/>
            </a:prstGeom>
          </p:spPr>
        </p:pic>
        <p:cxnSp>
          <p:nvCxnSpPr>
            <p:cNvPr id="14" name="Conector reto 13"/>
            <p:cNvCxnSpPr>
              <a:stCxn id="5" idx="0"/>
              <a:endCxn id="4" idx="2"/>
            </p:cNvCxnSpPr>
            <p:nvPr/>
          </p:nvCxnSpPr>
          <p:spPr>
            <a:xfrm flipV="1">
              <a:off x="3087895" y="2996399"/>
              <a:ext cx="1334041" cy="6789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stCxn id="6" idx="0"/>
              <a:endCxn id="4" idx="2"/>
            </p:cNvCxnSpPr>
            <p:nvPr/>
          </p:nvCxnSpPr>
          <p:spPr>
            <a:xfrm flipH="1" flipV="1">
              <a:off x="4421936" y="2996399"/>
              <a:ext cx="1340277" cy="6789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>
              <a:stCxn id="8" idx="0"/>
              <a:endCxn id="5" idx="2"/>
            </p:cNvCxnSpPr>
            <p:nvPr/>
          </p:nvCxnSpPr>
          <p:spPr>
            <a:xfrm flipV="1">
              <a:off x="3087895" y="4682936"/>
              <a:ext cx="0" cy="489777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>
              <a:stCxn id="9" idx="0"/>
              <a:endCxn id="5" idx="2"/>
            </p:cNvCxnSpPr>
            <p:nvPr/>
          </p:nvCxnSpPr>
          <p:spPr>
            <a:xfrm flipH="1" flipV="1">
              <a:off x="3087895" y="4682936"/>
              <a:ext cx="791267" cy="4897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stCxn id="7" idx="0"/>
              <a:endCxn id="5" idx="2"/>
            </p:cNvCxnSpPr>
            <p:nvPr/>
          </p:nvCxnSpPr>
          <p:spPr>
            <a:xfrm flipV="1">
              <a:off x="2292383" y="4682936"/>
              <a:ext cx="795512" cy="4897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>
              <a:stCxn id="12" idx="0"/>
              <a:endCxn id="6" idx="2"/>
            </p:cNvCxnSpPr>
            <p:nvPr/>
          </p:nvCxnSpPr>
          <p:spPr>
            <a:xfrm flipV="1">
              <a:off x="5761056" y="4682936"/>
              <a:ext cx="1157" cy="489776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11" idx="0"/>
              <a:endCxn id="6" idx="2"/>
            </p:cNvCxnSpPr>
            <p:nvPr/>
          </p:nvCxnSpPr>
          <p:spPr>
            <a:xfrm flipH="1" flipV="1">
              <a:off x="5762213" y="4682936"/>
              <a:ext cx="790110" cy="503121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>
              <a:stCxn id="10" idx="0"/>
              <a:endCxn id="6" idx="2"/>
            </p:cNvCxnSpPr>
            <p:nvPr/>
          </p:nvCxnSpPr>
          <p:spPr>
            <a:xfrm flipV="1">
              <a:off x="4964710" y="4682936"/>
              <a:ext cx="797503" cy="489777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eta para cima e para baixo 34"/>
            <p:cNvSpPr/>
            <p:nvPr/>
          </p:nvSpPr>
          <p:spPr bwMode="auto">
            <a:xfrm rot="10800000">
              <a:off x="1280050" y="2241755"/>
              <a:ext cx="288032" cy="3024336"/>
            </a:xfrm>
            <a:prstGeom prst="upDownArrow">
              <a:avLst/>
            </a:prstGeom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41965" y="17847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+</a:t>
              </a:r>
              <a:endParaRPr lang="pt-BR" sz="2800" b="1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276429" y="516150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-</a:t>
              </a:r>
              <a:endParaRPr lang="pt-BR" sz="2800" b="1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95974" y="1251429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Capacidade computacional</a:t>
              </a:r>
              <a:endParaRPr lang="pt-BR" b="1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7088196" y="1792715"/>
              <a:ext cx="166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Serviços globais</a:t>
              </a:r>
              <a:endParaRPr lang="pt-BR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905614" y="5257774"/>
              <a:ext cx="2029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Serviços específicos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2966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Cache de CPU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05630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dirty="0" smtClean="0"/>
              <a:t>aracteriza-se </a:t>
            </a:r>
            <a:r>
              <a:rPr lang="pt-PT" dirty="0"/>
              <a:t>pelo fornecimento, ao usuário, de dois níveis de capacidade </a:t>
            </a:r>
            <a:r>
              <a:rPr lang="pt-PT" dirty="0" smtClean="0"/>
              <a:t>computacional:</a:t>
            </a:r>
          </a:p>
          <a:p>
            <a:pPr lvl="1"/>
            <a:r>
              <a:rPr lang="pt-PT" dirty="0" smtClean="0"/>
              <a:t>o </a:t>
            </a:r>
            <a:r>
              <a:rPr lang="pt-PT" dirty="0"/>
              <a:t>primeiro possui menor </a:t>
            </a:r>
            <a:r>
              <a:rPr lang="pt-PT" dirty="0" smtClean="0"/>
              <a:t>capacidade;</a:t>
            </a:r>
          </a:p>
          <a:p>
            <a:pPr lvl="1"/>
            <a:r>
              <a:rPr lang="pt-PT" dirty="0" smtClean="0"/>
              <a:t>o </a:t>
            </a:r>
            <a:r>
              <a:rPr lang="pt-PT" dirty="0"/>
              <a:t>segundo </a:t>
            </a:r>
            <a:r>
              <a:rPr lang="pt-PT" dirty="0" smtClean="0"/>
              <a:t>maior capacidade.</a:t>
            </a:r>
          </a:p>
          <a:p>
            <a:r>
              <a:rPr lang="pt-PT" dirty="0" smtClean="0"/>
              <a:t>Isso </a:t>
            </a:r>
            <a:r>
              <a:rPr lang="pt-PT" dirty="0"/>
              <a:t>é conseguido conectando-se o usuário a um computador de menor capacidade, sendo que esse estará conectado a um computador central de grande capacidade</a:t>
            </a:r>
            <a:r>
              <a:rPr lang="pt-PT" dirty="0" smtClean="0"/>
              <a:t>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3048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Cache de CPU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59190"/>
          </a:xfrm>
        </p:spPr>
        <p:txBody>
          <a:bodyPr/>
          <a:lstStyle/>
          <a:p>
            <a:r>
              <a:rPr lang="pt-PT" dirty="0" smtClean="0"/>
              <a:t>O S.O. decidirá </a:t>
            </a:r>
            <a:r>
              <a:rPr lang="pt-PT" dirty="0"/>
              <a:t>em que computador determinado serviço será realizado, de acordo com alguns dados, tais como, adequabilidade de cada máquina, custo relativo de cada máquina, taxa de transmissão entre as máquinas e carga de trabalho de cada máquina.</a:t>
            </a:r>
          </a:p>
        </p:txBody>
      </p:sp>
    </p:spTree>
    <p:extLst>
      <p:ext uri="{BB962C8B-B14F-4D97-AF65-F5344CB8AC3E}">
        <p14:creationId xmlns:p14="http://schemas.microsoft.com/office/powerpoint/2010/main" val="3183115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Cache de CPU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619672" y="1916832"/>
            <a:ext cx="6027222" cy="3390046"/>
            <a:chOff x="1619672" y="1916832"/>
            <a:chExt cx="6027222" cy="3390046"/>
          </a:xfrm>
        </p:grpSpPr>
        <p:sp>
          <p:nvSpPr>
            <p:cNvPr id="36" name="Texto explicativo retangular com cantos arredondados 35"/>
            <p:cNvSpPr/>
            <p:nvPr/>
          </p:nvSpPr>
          <p:spPr bwMode="auto">
            <a:xfrm>
              <a:off x="3825511" y="3065176"/>
              <a:ext cx="1609752" cy="1486482"/>
            </a:xfrm>
            <a:prstGeom prst="wedgeRoundRectCallout">
              <a:avLst>
                <a:gd name="adj1" fmla="val 126187"/>
                <a:gd name="adj2" fmla="val 4919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967481"/>
              <a:ext cx="1663951" cy="165563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057" y="3291516"/>
              <a:ext cx="1012622" cy="1007559"/>
            </a:xfrm>
            <a:prstGeom prst="rect">
              <a:avLst/>
            </a:prstGeom>
          </p:spPr>
        </p:pic>
        <p:cxnSp>
          <p:nvCxnSpPr>
            <p:cNvPr id="15" name="Conector reto 14"/>
            <p:cNvCxnSpPr>
              <a:stCxn id="7" idx="1"/>
              <a:endCxn id="6" idx="3"/>
            </p:cNvCxnSpPr>
            <p:nvPr/>
          </p:nvCxnSpPr>
          <p:spPr>
            <a:xfrm flipH="1">
              <a:off x="3283623" y="3795296"/>
              <a:ext cx="845434" cy="1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eta para cima e para baixo 22"/>
            <p:cNvSpPr/>
            <p:nvPr/>
          </p:nvSpPr>
          <p:spPr bwMode="auto">
            <a:xfrm rot="5400000">
              <a:off x="3416723" y="1710805"/>
              <a:ext cx="288032" cy="1853983"/>
            </a:xfrm>
            <a:prstGeom prst="upDownArrow">
              <a:avLst/>
            </a:prstGeom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269546" y="23280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+</a:t>
              </a:r>
              <a:endParaRPr lang="pt-BR" sz="28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487731" y="2376186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-</a:t>
              </a:r>
              <a:endParaRPr lang="pt-BR" sz="28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722403" y="191683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Capacidade computacional</a:t>
              </a:r>
              <a:endParaRPr lang="pt-BR" b="1" dirty="0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67" y="3939346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8824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Cliente-Servidor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87273"/>
          </a:xfrm>
        </p:spPr>
        <p:txBody>
          <a:bodyPr/>
          <a:lstStyle/>
          <a:p>
            <a:r>
              <a:rPr lang="pt-PT" dirty="0" smtClean="0"/>
              <a:t>Caracteriza-se </a:t>
            </a:r>
            <a:r>
              <a:rPr lang="pt-PT" dirty="0"/>
              <a:t>pela existência de vários computadores clientes e vários computadores servidores conectados através de um subsistema de </a:t>
            </a:r>
            <a:r>
              <a:rPr lang="pt-PT" dirty="0" smtClean="0"/>
              <a:t>comunicação;</a:t>
            </a:r>
          </a:p>
          <a:p>
            <a:r>
              <a:rPr lang="pt-PT" dirty="0" smtClean="0"/>
              <a:t>Os </a:t>
            </a:r>
            <a:r>
              <a:rPr lang="pt-PT" dirty="0"/>
              <a:t>computadores clientes comandam a execução da aplicação, adonando, quando necessário, os computadores servidores, a fim de que esses realizem algumas funções </a:t>
            </a:r>
            <a:r>
              <a:rPr lang="pt-PT" dirty="0" smtClean="0"/>
              <a:t>específicas;</a:t>
            </a:r>
          </a:p>
        </p:txBody>
      </p:sp>
    </p:spTree>
    <p:extLst>
      <p:ext uri="{BB962C8B-B14F-4D97-AF65-F5344CB8AC3E}">
        <p14:creationId xmlns:p14="http://schemas.microsoft.com/office/powerpoint/2010/main" val="1771183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2269</TotalTime>
  <Words>3004</Words>
  <Application>Microsoft Office PowerPoint</Application>
  <PresentationFormat>Apresentação na tela (4:3)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SISTEMAS DISTRIBUIDOS</vt:lpstr>
      <vt:lpstr>Conteúdo</vt:lpstr>
      <vt:lpstr>Paradigma Hierárquico</vt:lpstr>
      <vt:lpstr>Paradigma Hierárquico</vt:lpstr>
      <vt:lpstr>Paradigma Hierárquico</vt:lpstr>
      <vt:lpstr>Paradigma Cache de CPU</vt:lpstr>
      <vt:lpstr>Paradigma Cache de CPU</vt:lpstr>
      <vt:lpstr>Paradigma Cache de CPU</vt:lpstr>
      <vt:lpstr>Paradigma Cliente-Servidor</vt:lpstr>
      <vt:lpstr>Paradigma Cliente-Servidor</vt:lpstr>
      <vt:lpstr>Paradigma Cliente-Servidor</vt:lpstr>
      <vt:lpstr>Paradigma Conjunto de Processadores</vt:lpstr>
      <vt:lpstr>Paradigma Conjunto de Processadores</vt:lpstr>
      <vt:lpstr>Paradigma Conjunto de Processadores</vt:lpstr>
      <vt:lpstr>Paradigma Orientado ao Fluxo de Dados</vt:lpstr>
      <vt:lpstr>Paradigma Orientado ao Fluxo de Dados</vt:lpstr>
      <vt:lpstr>Paradigma Orientado ao Fluxo de Dados</vt:lpstr>
      <vt:lpstr>Paradigma Orientado ao Fluxo de Dados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Distribuidos</dc:title>
  <dc:creator>varajao</dc:creator>
  <cp:keywords/>
  <cp:lastModifiedBy>varajao</cp:lastModifiedBy>
  <cp:revision>250</cp:revision>
  <dcterms:created xsi:type="dcterms:W3CDTF">2015-06-30T13:28:46Z</dcterms:created>
  <dcterms:modified xsi:type="dcterms:W3CDTF">2016-03-16T23:29:51Z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