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2"/>
    <p:sldMasterId id="2147483674" r:id="rId3"/>
  </p:sldMasterIdLst>
  <p:notesMasterIdLst>
    <p:notesMasterId r:id="rId33"/>
  </p:notesMasterIdLst>
  <p:sldIdLst>
    <p:sldId id="257" r:id="rId4"/>
    <p:sldId id="317" r:id="rId5"/>
    <p:sldId id="318" r:id="rId6"/>
    <p:sldId id="320" r:id="rId7"/>
    <p:sldId id="319" r:id="rId8"/>
    <p:sldId id="321" r:id="rId9"/>
    <p:sldId id="322" r:id="rId10"/>
    <p:sldId id="323" r:id="rId11"/>
    <p:sldId id="324" r:id="rId12"/>
    <p:sldId id="325" r:id="rId13"/>
    <p:sldId id="326" r:id="rId14"/>
    <p:sldId id="328" r:id="rId15"/>
    <p:sldId id="329" r:id="rId16"/>
    <p:sldId id="330" r:id="rId17"/>
    <p:sldId id="331" r:id="rId18"/>
    <p:sldId id="332" r:id="rId19"/>
    <p:sldId id="333" r:id="rId20"/>
    <p:sldId id="334" r:id="rId21"/>
    <p:sldId id="335" r:id="rId22"/>
    <p:sldId id="336" r:id="rId23"/>
    <p:sldId id="337" r:id="rId24"/>
    <p:sldId id="339" r:id="rId25"/>
    <p:sldId id="340" r:id="rId26"/>
    <p:sldId id="341" r:id="rId27"/>
    <p:sldId id="342" r:id="rId28"/>
    <p:sldId id="343" r:id="rId29"/>
    <p:sldId id="316" r:id="rId30"/>
    <p:sldId id="280" r:id="rId31"/>
    <p:sldId id="278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78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Estilo com Tema 1 - Ênfas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56" autoAdjust="0"/>
    <p:restoredTop sz="94660"/>
  </p:normalViewPr>
  <p:slideViewPr>
    <p:cSldViewPr>
      <p:cViewPr varScale="1">
        <p:scale>
          <a:sx n="92" d="100"/>
          <a:sy n="92" d="100"/>
        </p:scale>
        <p:origin x="1374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21" Type="http://schemas.openxmlformats.org/officeDocument/2006/relationships/slide" Target="slides/slide18.xml"/><Relationship Id="rId34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viewProps" Target="viewProps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EDCA30-2ED5-41C4-A072-F195EC56C9D7}" type="datetimeFigureOut">
              <a:rPr lang="en-US" smtClean="0"/>
              <a:t>3/30/2016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E7E218-9473-4E4E-BA13-22C19D99876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23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3/30/2016 7:03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0" y="8685213"/>
            <a:ext cx="6172200" cy="457200"/>
          </a:xfrm>
        </p:spPr>
        <p:txBody>
          <a:bodyPr/>
          <a:lstStyle/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sz="5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6172199" y="8685213"/>
            <a:ext cx="684213" cy="457200"/>
          </a:xfrm>
        </p:spPr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181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3/30/2016 7:03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10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75986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3/30/2016 7:03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77590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3/30/2016 7:03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05458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3/30/2016 7:03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8982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3/30/2016 7:03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585372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3/30/2016 7:03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622717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3/30/2016 7:03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4561047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3/30/2016 7:03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17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955945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3/30/2016 7:03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18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8328304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3/30/2016 7:03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19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226304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3/30/2016 7:03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9821888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3/30/2016 7:03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20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597593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3/30/2016 7:03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332405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3/30/2016 7:04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659458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3/30/2016 7:03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244213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3/30/2016 7:03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7567707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3/30/2016 7:03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756808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3/30/2016 7:03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581003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3/30/2016 7:03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27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835195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3/30/2016 7:03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28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30322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3/30/2016 7:03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29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16547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3/30/2016 7:03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974083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3/30/2016 7:03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0347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3/30/2016 7:03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324189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3/30/2016 7:03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205658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3/30/2016 7:03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7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250318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3/30/2016 7:03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8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625409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3/30/2016 7:03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9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81649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Texto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s &quot;especiais&quot; 2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smtClean="0"/>
              <a:t>clique para…</a:t>
            </a: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ar para slides com Código de Softw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533001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s &quot;especiais&quot; 1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695527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dirty="0" smtClean="0"/>
              <a:t>Clique para editar o estilo do subtítulo mestre</a:t>
            </a:r>
            <a:endParaRPr lang="pt-BR" noProof="0" dirty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2153270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88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dirty="0" smtClean="0"/>
              <a:t>clique para…</a:t>
            </a:r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 dirty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855893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855893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Imprime em ESCALA DE CINZ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dirty="0" smtClean="0"/>
              <a:t>Clique para editar o estilo do título Mestre</a:t>
            </a:r>
            <a:endParaRPr lang="pt-BR" noProof="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pt-BR" noProof="0" dirty="0" smtClean="0"/>
              <a:t>Clique para editar os estilos do texto Mestre</a:t>
            </a:r>
          </a:p>
          <a:p>
            <a:pPr lvl="1"/>
            <a:r>
              <a:rPr lang="pt-BR" noProof="0" dirty="0" smtClean="0"/>
              <a:t>Segundo nível</a:t>
            </a:r>
          </a:p>
          <a:p>
            <a:pPr lvl="2"/>
            <a:r>
              <a:rPr lang="pt-BR" noProof="0" dirty="0" smtClean="0"/>
              <a:t>Terceiro nível</a:t>
            </a:r>
          </a:p>
          <a:p>
            <a:pPr lvl="3"/>
            <a:r>
              <a:rPr lang="pt-BR" noProof="0" dirty="0" smtClean="0"/>
              <a:t>Quarto nível</a:t>
            </a:r>
          </a:p>
          <a:p>
            <a:pPr lvl="4"/>
            <a:r>
              <a:rPr lang="pt-BR" noProof="0" dirty="0" smtClean="0"/>
              <a:t>Quinto nível</a:t>
            </a:r>
            <a:endParaRPr lang="pt-BR" noProof="0" dirty="0"/>
          </a:p>
        </p:txBody>
      </p:sp>
      <p:pic>
        <p:nvPicPr>
          <p:cNvPr id="4" name="Imagem 3" descr="footer_graphic.pn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0" y="5435827"/>
            <a:ext cx="9144000" cy="1420586"/>
          </a:xfrm>
          <a:prstGeom prst="rect">
            <a:avLst/>
          </a:prstGeom>
        </p:spPr>
      </p:pic>
      <p:pic>
        <p:nvPicPr>
          <p:cNvPr id="6" name="Picture 4" descr="banner_prof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6093296"/>
            <a:ext cx="1006475" cy="804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61" r:id="rId1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5330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.emf"/><Relationship Id="rId4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0.emf"/><Relationship Id="rId4" Type="http://schemas.openxmlformats.org/officeDocument/2006/relationships/image" Target="../media/image5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1.emf"/><Relationship Id="rId4" Type="http://schemas.openxmlformats.org/officeDocument/2006/relationships/image" Target="../media/image5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cs typeface="Arial"/>
              </a:rPr>
              <a:t>SISTEMAS DISTRIBUIDOS</a:t>
            </a:r>
            <a:endParaRPr lang="pt-BR" sz="54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1748308"/>
          </a:xfrm>
        </p:spPr>
        <p:txBody>
          <a:bodyPr>
            <a:normAutofit/>
          </a:bodyPr>
          <a:lstStyle/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000" b="0" dirty="0" smtClean="0">
                <a:solidFill>
                  <a:srgbClr val="FFFFFF">
                    <a:tint val="75000"/>
                  </a:srgbClr>
                </a:solidFill>
              </a:rPr>
              <a:t>Aula: 08</a:t>
            </a:r>
          </a:p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b="0" i="0" dirty="0" smtClean="0">
                <a:solidFill>
                  <a:srgbClr val="FFFFFF">
                    <a:tint val="75000"/>
                  </a:srgbClr>
                </a:solidFill>
              </a:rPr>
              <a:t>Prof.: Fabrício </a:t>
            </a:r>
            <a:r>
              <a:rPr lang="pt-BR" b="0" i="0" dirty="0" err="1" smtClean="0">
                <a:solidFill>
                  <a:srgbClr val="FFFFFF">
                    <a:tint val="75000"/>
                  </a:srgbClr>
                </a:solidFill>
              </a:rPr>
              <a:t>Varajão</a:t>
            </a:r>
            <a:endParaRPr lang="pt-BR" b="0" i="0" dirty="0" smtClean="0">
              <a:solidFill>
                <a:srgbClr val="FFFFFF">
                  <a:tint val="75000"/>
                </a:srgb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Serviços do Middleware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3644075"/>
          </a:xfrm>
        </p:spPr>
        <p:txBody>
          <a:bodyPr/>
          <a:lstStyle/>
          <a:p>
            <a:r>
              <a:rPr lang="pt-PT" dirty="0"/>
              <a:t>O serviço oferecido pelo </a:t>
            </a:r>
            <a:r>
              <a:rPr lang="pt-PT" i="1" dirty="0"/>
              <a:t>middleware</a:t>
            </a:r>
            <a:r>
              <a:rPr lang="pt-PT" dirty="0"/>
              <a:t> é um serviço de propósito geral, situado entre plataformas (serviços de baixo nível) e aplicações, sendo caracterizado pelas APIs (</a:t>
            </a:r>
            <a:r>
              <a:rPr lang="pt-PT" i="1" dirty="0"/>
              <a:t>Application Programmer Interface</a:t>
            </a:r>
            <a:r>
              <a:rPr lang="pt-PT" dirty="0"/>
              <a:t>) e pelos protocolos que suporta.</a:t>
            </a:r>
            <a:endParaRPr lang="pt-BR" dirty="0"/>
          </a:p>
          <a:p>
            <a:r>
              <a:rPr lang="pt-BR" dirty="0" smtClean="0"/>
              <a:t>São independentes de plataforma ou aplicação, suportando interfaces e protocolos padrão.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5085854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Serviços do Middleware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708981"/>
          </a:xfrm>
        </p:spPr>
        <p:txBody>
          <a:bodyPr/>
          <a:lstStyle/>
          <a:p>
            <a:r>
              <a:rPr lang="pt-BR" dirty="0" smtClean="0"/>
              <a:t>É comum fornecerem os seguintes serviços:</a:t>
            </a:r>
          </a:p>
          <a:p>
            <a:pPr lvl="1"/>
            <a:r>
              <a:rPr lang="pt-BR" dirty="0" smtClean="0"/>
              <a:t>Gerenciamento de apresentação;</a:t>
            </a:r>
          </a:p>
          <a:p>
            <a:pPr lvl="1"/>
            <a:r>
              <a:rPr lang="pt-BR" dirty="0" smtClean="0"/>
              <a:t>Computação;</a:t>
            </a:r>
          </a:p>
          <a:p>
            <a:pPr lvl="1"/>
            <a:r>
              <a:rPr lang="pt-BR" dirty="0" smtClean="0"/>
              <a:t>Gerenciamento de Informação;</a:t>
            </a:r>
          </a:p>
          <a:p>
            <a:pPr lvl="1"/>
            <a:r>
              <a:rPr lang="pt-BR" dirty="0" smtClean="0"/>
              <a:t>Comunicação;</a:t>
            </a:r>
          </a:p>
          <a:p>
            <a:pPr lvl="1"/>
            <a:r>
              <a:rPr lang="pt-BR" dirty="0" smtClean="0"/>
              <a:t>Controle;</a:t>
            </a:r>
          </a:p>
          <a:p>
            <a:pPr lvl="1"/>
            <a:r>
              <a:rPr lang="pt-BR" dirty="0" smtClean="0"/>
              <a:t>Gerenciamento de Sistema;</a:t>
            </a:r>
          </a:p>
          <a:p>
            <a:pPr lvl="1"/>
            <a:r>
              <a:rPr lang="pt-BR" dirty="0" smtClean="0"/>
              <a:t>Sistema de entrega;</a:t>
            </a:r>
          </a:p>
          <a:p>
            <a:pPr lvl="1"/>
            <a:r>
              <a:rPr lang="pt-BR" dirty="0" smtClean="0"/>
              <a:t>Comunicação entre processos;</a:t>
            </a:r>
          </a:p>
          <a:p>
            <a:pPr lvl="1"/>
            <a:r>
              <a:rPr lang="pt-BR" dirty="0" smtClean="0"/>
              <a:t>Interface com o usuário.</a:t>
            </a:r>
          </a:p>
        </p:txBody>
      </p:sp>
    </p:spTree>
    <p:extLst>
      <p:ext uri="{BB962C8B-B14F-4D97-AF65-F5344CB8AC3E}">
        <p14:creationId xmlns:p14="http://schemas.microsoft.com/office/powerpoint/2010/main" val="344664014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Serviços do Middleware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708981"/>
          </a:xfrm>
        </p:spPr>
        <p:txBody>
          <a:bodyPr/>
          <a:lstStyle/>
          <a:p>
            <a:r>
              <a:rPr lang="pt-BR" dirty="0" smtClean="0"/>
              <a:t>É comum fornecerem os seguintes serviços:</a:t>
            </a:r>
          </a:p>
          <a:p>
            <a:pPr lvl="1"/>
            <a:r>
              <a:rPr lang="pt-BR" dirty="0" smtClean="0">
                <a:solidFill>
                  <a:srgbClr val="FFFF00"/>
                </a:solidFill>
              </a:rPr>
              <a:t>Gerenciamento de apresentação</a:t>
            </a:r>
            <a:r>
              <a:rPr lang="pt-BR" dirty="0" smtClean="0"/>
              <a:t>;</a:t>
            </a:r>
          </a:p>
          <a:p>
            <a:pPr lvl="1"/>
            <a:r>
              <a:rPr lang="pt-BR" dirty="0" smtClean="0"/>
              <a:t>Computação;</a:t>
            </a:r>
          </a:p>
          <a:p>
            <a:pPr lvl="1"/>
            <a:r>
              <a:rPr lang="pt-BR" dirty="0" smtClean="0"/>
              <a:t>Gerenciamento de Informação;</a:t>
            </a:r>
          </a:p>
          <a:p>
            <a:pPr lvl="1"/>
            <a:r>
              <a:rPr lang="pt-BR" dirty="0" smtClean="0"/>
              <a:t>Comunicação;</a:t>
            </a:r>
          </a:p>
          <a:p>
            <a:pPr lvl="1"/>
            <a:r>
              <a:rPr lang="pt-BR" dirty="0" smtClean="0"/>
              <a:t>Controle;</a:t>
            </a:r>
          </a:p>
          <a:p>
            <a:pPr lvl="1"/>
            <a:r>
              <a:rPr lang="pt-BR" dirty="0" smtClean="0"/>
              <a:t>Gerenciamento de Sistema;</a:t>
            </a:r>
          </a:p>
          <a:p>
            <a:pPr lvl="1"/>
            <a:r>
              <a:rPr lang="pt-BR" dirty="0" smtClean="0"/>
              <a:t>Sistema de entrega;</a:t>
            </a:r>
          </a:p>
          <a:p>
            <a:pPr lvl="1"/>
            <a:r>
              <a:rPr lang="pt-BR" dirty="0" smtClean="0"/>
              <a:t>Comunicação entre processos;</a:t>
            </a:r>
          </a:p>
          <a:p>
            <a:pPr lvl="1"/>
            <a:r>
              <a:rPr lang="pt-BR" dirty="0" smtClean="0"/>
              <a:t>Interface com o usuário.</a:t>
            </a:r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1187624" y="2852936"/>
            <a:ext cx="4968552" cy="1008112"/>
          </a:xfrm>
          <a:prstGeom prst="wedgeRoundRectCallout">
            <a:avLst>
              <a:gd name="adj1" fmla="val -50180"/>
              <a:gd name="adj2" fmla="val -114028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pt-BR" sz="2400" dirty="0"/>
              <a:t>Gerenciamento de formulários, gráficos, impressora e hipermídia.</a:t>
            </a:r>
          </a:p>
        </p:txBody>
      </p:sp>
    </p:spTree>
    <p:extLst>
      <p:ext uri="{BB962C8B-B14F-4D97-AF65-F5344CB8AC3E}">
        <p14:creationId xmlns:p14="http://schemas.microsoft.com/office/powerpoint/2010/main" val="29811463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Serviços do Middleware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708981"/>
          </a:xfrm>
        </p:spPr>
        <p:txBody>
          <a:bodyPr/>
          <a:lstStyle/>
          <a:p>
            <a:r>
              <a:rPr lang="pt-BR" dirty="0" smtClean="0"/>
              <a:t>É comum fornecerem os seguintes serviços:</a:t>
            </a:r>
          </a:p>
          <a:p>
            <a:pPr lvl="1"/>
            <a:r>
              <a:rPr lang="pt-BR" dirty="0" smtClean="0"/>
              <a:t>Gerenciamento de apresentação;</a:t>
            </a:r>
          </a:p>
          <a:p>
            <a:pPr lvl="1"/>
            <a:r>
              <a:rPr lang="pt-BR" dirty="0" smtClean="0">
                <a:solidFill>
                  <a:srgbClr val="FFFF00"/>
                </a:solidFill>
              </a:rPr>
              <a:t>Computação</a:t>
            </a:r>
            <a:r>
              <a:rPr lang="pt-BR" dirty="0" smtClean="0"/>
              <a:t>;</a:t>
            </a:r>
          </a:p>
          <a:p>
            <a:pPr lvl="1"/>
            <a:r>
              <a:rPr lang="pt-BR" dirty="0" smtClean="0"/>
              <a:t>Gerenciamento de Informação;</a:t>
            </a:r>
          </a:p>
          <a:p>
            <a:pPr lvl="1"/>
            <a:r>
              <a:rPr lang="pt-BR" dirty="0" smtClean="0"/>
              <a:t>Comunicação;</a:t>
            </a:r>
          </a:p>
          <a:p>
            <a:pPr lvl="1"/>
            <a:r>
              <a:rPr lang="pt-BR" dirty="0" smtClean="0"/>
              <a:t>Controle;</a:t>
            </a:r>
          </a:p>
          <a:p>
            <a:pPr lvl="1"/>
            <a:r>
              <a:rPr lang="pt-BR" dirty="0" smtClean="0"/>
              <a:t>Gerenciamento de Sistema;</a:t>
            </a:r>
          </a:p>
          <a:p>
            <a:pPr lvl="1"/>
            <a:r>
              <a:rPr lang="pt-BR" dirty="0" smtClean="0"/>
              <a:t>Sistema de entrega;</a:t>
            </a:r>
          </a:p>
          <a:p>
            <a:pPr lvl="1"/>
            <a:r>
              <a:rPr lang="pt-BR" dirty="0" smtClean="0"/>
              <a:t>Comunicação entre processos;</a:t>
            </a:r>
          </a:p>
          <a:p>
            <a:pPr lvl="1"/>
            <a:r>
              <a:rPr lang="pt-BR" dirty="0" smtClean="0"/>
              <a:t>Interface com o usuário.</a:t>
            </a:r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1403648" y="3645024"/>
            <a:ext cx="5472608" cy="1584176"/>
          </a:xfrm>
          <a:prstGeom prst="wedgeRoundRectCallout">
            <a:avLst>
              <a:gd name="adj1" fmla="val -54264"/>
              <a:gd name="adj2" fmla="val -110936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pt-BR" sz="2400" dirty="0"/>
              <a:t>Ordenação, dispositivos matemáticos, serviços internacionalizáveis, conversores de dados e serviço de tempo</a:t>
            </a:r>
            <a:r>
              <a:rPr lang="pt-BR" sz="2400" dirty="0" smtClean="0"/>
              <a:t>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0896347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Serviços do Middleware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708981"/>
          </a:xfrm>
        </p:spPr>
        <p:txBody>
          <a:bodyPr/>
          <a:lstStyle/>
          <a:p>
            <a:r>
              <a:rPr lang="pt-BR" dirty="0" smtClean="0"/>
              <a:t>É comum fornecerem os seguintes serviços:</a:t>
            </a:r>
          </a:p>
          <a:p>
            <a:pPr lvl="1"/>
            <a:r>
              <a:rPr lang="pt-BR" dirty="0" smtClean="0"/>
              <a:t>Gerenciamento de apresentação;</a:t>
            </a:r>
          </a:p>
          <a:p>
            <a:pPr lvl="1"/>
            <a:r>
              <a:rPr lang="pt-BR" dirty="0" smtClean="0"/>
              <a:t>Computação;</a:t>
            </a:r>
          </a:p>
          <a:p>
            <a:pPr lvl="1"/>
            <a:r>
              <a:rPr lang="pt-BR" dirty="0" smtClean="0">
                <a:solidFill>
                  <a:srgbClr val="FFFF00"/>
                </a:solidFill>
              </a:rPr>
              <a:t>Gerenciamento de Informação</a:t>
            </a:r>
            <a:r>
              <a:rPr lang="pt-BR" dirty="0" smtClean="0"/>
              <a:t>;</a:t>
            </a:r>
          </a:p>
          <a:p>
            <a:pPr lvl="1"/>
            <a:r>
              <a:rPr lang="pt-BR" dirty="0" smtClean="0"/>
              <a:t>Comunicação;</a:t>
            </a:r>
          </a:p>
          <a:p>
            <a:pPr lvl="1"/>
            <a:r>
              <a:rPr lang="pt-BR" dirty="0" smtClean="0"/>
              <a:t>Controle;</a:t>
            </a:r>
          </a:p>
          <a:p>
            <a:pPr lvl="1"/>
            <a:r>
              <a:rPr lang="pt-BR" dirty="0" smtClean="0"/>
              <a:t>Gerenciamento de Sistema;</a:t>
            </a:r>
          </a:p>
          <a:p>
            <a:pPr lvl="1"/>
            <a:r>
              <a:rPr lang="pt-BR" dirty="0" smtClean="0"/>
              <a:t>Sistema de entrega;</a:t>
            </a:r>
          </a:p>
          <a:p>
            <a:pPr lvl="1"/>
            <a:r>
              <a:rPr lang="pt-BR" dirty="0" smtClean="0"/>
              <a:t>Comunicação entre processos;</a:t>
            </a:r>
          </a:p>
          <a:p>
            <a:pPr lvl="1"/>
            <a:r>
              <a:rPr lang="pt-BR" dirty="0" smtClean="0"/>
              <a:t>Interface com o usuário.</a:t>
            </a:r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1403648" y="4077072"/>
            <a:ext cx="5472608" cy="1152128"/>
          </a:xfrm>
          <a:prstGeom prst="wedgeRoundRectCallout">
            <a:avLst>
              <a:gd name="adj1" fmla="val -53694"/>
              <a:gd name="adj2" fmla="val -128318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pt-BR" sz="2400" dirty="0"/>
              <a:t>Servidor de diretórios, gerenciador de </a:t>
            </a:r>
            <a:r>
              <a:rPr lang="pt-BR" sz="2400" i="1" dirty="0"/>
              <a:t>log</a:t>
            </a:r>
            <a:r>
              <a:rPr lang="pt-BR" sz="2400" dirty="0"/>
              <a:t>, gerenciador de arquivos.</a:t>
            </a:r>
          </a:p>
        </p:txBody>
      </p:sp>
    </p:spTree>
    <p:extLst>
      <p:ext uri="{BB962C8B-B14F-4D97-AF65-F5344CB8AC3E}">
        <p14:creationId xmlns:p14="http://schemas.microsoft.com/office/powerpoint/2010/main" val="184697628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Serviços do Middleware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708981"/>
          </a:xfrm>
        </p:spPr>
        <p:txBody>
          <a:bodyPr/>
          <a:lstStyle/>
          <a:p>
            <a:r>
              <a:rPr lang="pt-BR" dirty="0" smtClean="0"/>
              <a:t>É comum fornecerem os seguintes serviços:</a:t>
            </a:r>
          </a:p>
          <a:p>
            <a:pPr lvl="1"/>
            <a:r>
              <a:rPr lang="pt-BR" dirty="0" smtClean="0"/>
              <a:t>Gerenciamento de apresentação;</a:t>
            </a:r>
          </a:p>
          <a:p>
            <a:pPr lvl="1"/>
            <a:r>
              <a:rPr lang="pt-BR" dirty="0" smtClean="0"/>
              <a:t>Computação;</a:t>
            </a:r>
          </a:p>
          <a:p>
            <a:pPr lvl="1"/>
            <a:r>
              <a:rPr lang="pt-BR" dirty="0" smtClean="0"/>
              <a:t>Gerenciamento de Informação;</a:t>
            </a:r>
          </a:p>
          <a:p>
            <a:pPr lvl="1"/>
            <a:r>
              <a:rPr lang="pt-BR" dirty="0" smtClean="0">
                <a:solidFill>
                  <a:srgbClr val="FFFF00"/>
                </a:solidFill>
              </a:rPr>
              <a:t>Comunicação</a:t>
            </a:r>
            <a:r>
              <a:rPr lang="pt-BR" dirty="0" smtClean="0"/>
              <a:t>;</a:t>
            </a:r>
          </a:p>
          <a:p>
            <a:pPr lvl="1"/>
            <a:r>
              <a:rPr lang="pt-BR" dirty="0" smtClean="0"/>
              <a:t>Controle;</a:t>
            </a:r>
          </a:p>
          <a:p>
            <a:pPr lvl="1"/>
            <a:r>
              <a:rPr lang="pt-BR" dirty="0" smtClean="0"/>
              <a:t>Gerenciamento de Sistema;</a:t>
            </a:r>
          </a:p>
          <a:p>
            <a:pPr lvl="1"/>
            <a:r>
              <a:rPr lang="pt-BR" dirty="0" smtClean="0"/>
              <a:t>Sistema de entrega;</a:t>
            </a:r>
          </a:p>
          <a:p>
            <a:pPr lvl="1"/>
            <a:r>
              <a:rPr lang="pt-BR" dirty="0" smtClean="0"/>
              <a:t>Comunicação entre processos;</a:t>
            </a:r>
          </a:p>
          <a:p>
            <a:pPr lvl="1"/>
            <a:r>
              <a:rPr lang="pt-BR" dirty="0" smtClean="0"/>
              <a:t>Interface com o usuário.</a:t>
            </a:r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1403648" y="4221088"/>
            <a:ext cx="5472608" cy="1656184"/>
          </a:xfrm>
          <a:prstGeom prst="wedgeRoundRectCallout">
            <a:avLst>
              <a:gd name="adj1" fmla="val -54644"/>
              <a:gd name="adj2" fmla="val -86156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pt-BR" sz="2400" dirty="0"/>
              <a:t>Mensagens </a:t>
            </a:r>
            <a:r>
              <a:rPr lang="pt-BR" sz="2400" i="1" dirty="0" err="1"/>
              <a:t>Peer-to-Peer</a:t>
            </a:r>
            <a:r>
              <a:rPr lang="pt-BR" sz="2400" dirty="0"/>
              <a:t>, chamada remota de procedimento, fila de mensagens, mensagem eletrônica e exportação eletrônica de dados.</a:t>
            </a:r>
          </a:p>
        </p:txBody>
      </p:sp>
    </p:spTree>
    <p:extLst>
      <p:ext uri="{BB962C8B-B14F-4D97-AF65-F5344CB8AC3E}">
        <p14:creationId xmlns:p14="http://schemas.microsoft.com/office/powerpoint/2010/main" val="172728192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Serviços do Middleware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708981"/>
          </a:xfrm>
        </p:spPr>
        <p:txBody>
          <a:bodyPr/>
          <a:lstStyle/>
          <a:p>
            <a:r>
              <a:rPr lang="pt-BR" dirty="0" smtClean="0"/>
              <a:t>É comum fornecerem os seguintes serviços:</a:t>
            </a:r>
          </a:p>
          <a:p>
            <a:pPr lvl="1"/>
            <a:r>
              <a:rPr lang="pt-BR" dirty="0" smtClean="0"/>
              <a:t>Gerenciamento de apresentação;</a:t>
            </a:r>
          </a:p>
          <a:p>
            <a:pPr lvl="1"/>
            <a:r>
              <a:rPr lang="pt-BR" dirty="0" smtClean="0"/>
              <a:t>Computação;</a:t>
            </a:r>
          </a:p>
          <a:p>
            <a:pPr lvl="1"/>
            <a:r>
              <a:rPr lang="pt-BR" dirty="0" smtClean="0"/>
              <a:t>Gerenciamento de Informação;</a:t>
            </a:r>
          </a:p>
          <a:p>
            <a:pPr lvl="1"/>
            <a:r>
              <a:rPr lang="pt-BR" dirty="0" smtClean="0"/>
              <a:t>Comunicação;</a:t>
            </a:r>
          </a:p>
          <a:p>
            <a:pPr lvl="1"/>
            <a:r>
              <a:rPr lang="pt-BR" dirty="0" smtClean="0">
                <a:solidFill>
                  <a:srgbClr val="FFFF00"/>
                </a:solidFill>
              </a:rPr>
              <a:t>Controle</a:t>
            </a:r>
            <a:r>
              <a:rPr lang="pt-BR" dirty="0" smtClean="0"/>
              <a:t>;</a:t>
            </a:r>
          </a:p>
          <a:p>
            <a:pPr lvl="1"/>
            <a:r>
              <a:rPr lang="pt-BR" dirty="0" smtClean="0"/>
              <a:t>Gerenciamento de Sistema;</a:t>
            </a:r>
          </a:p>
          <a:p>
            <a:pPr lvl="1"/>
            <a:r>
              <a:rPr lang="pt-BR" dirty="0" smtClean="0"/>
              <a:t>Sistema de entrega;</a:t>
            </a:r>
          </a:p>
          <a:p>
            <a:pPr lvl="1"/>
            <a:r>
              <a:rPr lang="pt-BR" dirty="0" smtClean="0"/>
              <a:t>Comunicação entre processos;</a:t>
            </a:r>
          </a:p>
          <a:p>
            <a:pPr lvl="1"/>
            <a:r>
              <a:rPr lang="pt-BR" dirty="0" smtClean="0"/>
              <a:t>Interface com o usuário.</a:t>
            </a:r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1403648" y="4581128"/>
            <a:ext cx="5472608" cy="1296144"/>
          </a:xfrm>
          <a:prstGeom prst="wedgeRoundRectCallout">
            <a:avLst>
              <a:gd name="adj1" fmla="val -54644"/>
              <a:gd name="adj2" fmla="val -86156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pt-BR" sz="2400" dirty="0"/>
              <a:t>Gerenciamento de transações, de </a:t>
            </a:r>
            <a:r>
              <a:rPr lang="pt-BR" sz="2400" i="1" dirty="0"/>
              <a:t>threads</a:t>
            </a:r>
            <a:r>
              <a:rPr lang="pt-BR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914883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Serviços do Middleware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708981"/>
          </a:xfrm>
        </p:spPr>
        <p:txBody>
          <a:bodyPr/>
          <a:lstStyle/>
          <a:p>
            <a:r>
              <a:rPr lang="pt-BR" dirty="0" smtClean="0"/>
              <a:t>É comum fornecerem os seguintes serviços:</a:t>
            </a:r>
          </a:p>
          <a:p>
            <a:pPr lvl="1"/>
            <a:r>
              <a:rPr lang="pt-BR" dirty="0" smtClean="0"/>
              <a:t>Gerenciamento de apresentação;</a:t>
            </a:r>
          </a:p>
          <a:p>
            <a:pPr lvl="1"/>
            <a:r>
              <a:rPr lang="pt-BR" dirty="0" smtClean="0"/>
              <a:t>Computação;</a:t>
            </a:r>
          </a:p>
          <a:p>
            <a:pPr lvl="1"/>
            <a:r>
              <a:rPr lang="pt-BR" dirty="0" smtClean="0"/>
              <a:t>Gerenciamento de Informação;</a:t>
            </a:r>
          </a:p>
          <a:p>
            <a:pPr lvl="1"/>
            <a:r>
              <a:rPr lang="pt-BR" dirty="0" smtClean="0"/>
              <a:t>Comunicação;</a:t>
            </a:r>
          </a:p>
          <a:p>
            <a:pPr lvl="1"/>
            <a:r>
              <a:rPr lang="pt-BR" dirty="0" smtClean="0"/>
              <a:t>Controle;</a:t>
            </a:r>
          </a:p>
          <a:p>
            <a:pPr lvl="1"/>
            <a:r>
              <a:rPr lang="pt-BR" dirty="0" smtClean="0">
                <a:solidFill>
                  <a:srgbClr val="FFFF00"/>
                </a:solidFill>
              </a:rPr>
              <a:t>Gerenciamento de Sistema</a:t>
            </a:r>
            <a:r>
              <a:rPr lang="pt-BR" dirty="0" smtClean="0"/>
              <a:t>;</a:t>
            </a:r>
          </a:p>
          <a:p>
            <a:pPr lvl="1"/>
            <a:r>
              <a:rPr lang="pt-BR" dirty="0" smtClean="0"/>
              <a:t>Sistema de entrega;</a:t>
            </a:r>
          </a:p>
          <a:p>
            <a:pPr lvl="1"/>
            <a:r>
              <a:rPr lang="pt-BR" dirty="0" smtClean="0"/>
              <a:t>Comunicação entre processos;</a:t>
            </a:r>
          </a:p>
          <a:p>
            <a:pPr lvl="1"/>
            <a:r>
              <a:rPr lang="pt-BR" dirty="0" smtClean="0"/>
              <a:t>Interface com o usuário.</a:t>
            </a:r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1403648" y="2564904"/>
            <a:ext cx="5472608" cy="1296144"/>
          </a:xfrm>
          <a:prstGeom prst="wedgeRoundRectCallout">
            <a:avLst>
              <a:gd name="adj1" fmla="val -54264"/>
              <a:gd name="adj2" fmla="val 87006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pt-BR" sz="2400" dirty="0"/>
              <a:t>Serviço de notificação de eventos, serviço de contas, gerenciamento de configuração, detector de falhas.</a:t>
            </a:r>
          </a:p>
        </p:txBody>
      </p:sp>
    </p:spTree>
    <p:extLst>
      <p:ext uri="{BB962C8B-B14F-4D97-AF65-F5344CB8AC3E}">
        <p14:creationId xmlns:p14="http://schemas.microsoft.com/office/powerpoint/2010/main" val="428799459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Serviços do Middleware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708981"/>
          </a:xfrm>
        </p:spPr>
        <p:txBody>
          <a:bodyPr/>
          <a:lstStyle/>
          <a:p>
            <a:r>
              <a:rPr lang="pt-BR" dirty="0" smtClean="0"/>
              <a:t>É comum fornecerem os seguintes serviços:</a:t>
            </a:r>
          </a:p>
          <a:p>
            <a:pPr lvl="1"/>
            <a:r>
              <a:rPr lang="pt-BR" dirty="0" smtClean="0"/>
              <a:t>Gerenciamento de apresentação;</a:t>
            </a:r>
          </a:p>
          <a:p>
            <a:pPr lvl="1"/>
            <a:r>
              <a:rPr lang="pt-BR" dirty="0" smtClean="0"/>
              <a:t>Computação;</a:t>
            </a:r>
          </a:p>
          <a:p>
            <a:pPr lvl="1"/>
            <a:r>
              <a:rPr lang="pt-BR" dirty="0" smtClean="0"/>
              <a:t>Gerenciamento de Informação;</a:t>
            </a:r>
          </a:p>
          <a:p>
            <a:pPr lvl="1"/>
            <a:r>
              <a:rPr lang="pt-BR" dirty="0" smtClean="0"/>
              <a:t>Comunicação;</a:t>
            </a:r>
          </a:p>
          <a:p>
            <a:pPr lvl="1"/>
            <a:r>
              <a:rPr lang="pt-BR" dirty="0" smtClean="0"/>
              <a:t>Controle;</a:t>
            </a:r>
          </a:p>
          <a:p>
            <a:pPr lvl="1"/>
            <a:r>
              <a:rPr lang="pt-BR" dirty="0" smtClean="0"/>
              <a:t>Gerenciamento de Sistema;</a:t>
            </a:r>
          </a:p>
          <a:p>
            <a:pPr lvl="1"/>
            <a:r>
              <a:rPr lang="pt-BR" dirty="0" smtClean="0">
                <a:solidFill>
                  <a:srgbClr val="FFFF00"/>
                </a:solidFill>
              </a:rPr>
              <a:t>Sistema de entrega</a:t>
            </a:r>
            <a:r>
              <a:rPr lang="pt-BR" dirty="0" smtClean="0"/>
              <a:t>;</a:t>
            </a:r>
          </a:p>
          <a:p>
            <a:pPr lvl="1"/>
            <a:r>
              <a:rPr lang="pt-BR" dirty="0" smtClean="0"/>
              <a:t>Comunicação entre processos;</a:t>
            </a:r>
          </a:p>
          <a:p>
            <a:pPr lvl="1"/>
            <a:r>
              <a:rPr lang="pt-BR" dirty="0" smtClean="0"/>
              <a:t>Interface com o usuário.</a:t>
            </a:r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1403648" y="2276872"/>
            <a:ext cx="5472608" cy="1584176"/>
          </a:xfrm>
          <a:prstGeom prst="wedgeRoundRectCallout">
            <a:avLst>
              <a:gd name="adj1" fmla="val -54453"/>
              <a:gd name="adj2" fmla="val 110620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pt-BR" sz="2400" dirty="0"/>
              <a:t>Um padrão proposto é o </a:t>
            </a:r>
            <a:r>
              <a:rPr lang="pt-BR" sz="2400" i="1" dirty="0"/>
              <a:t>Java Virtual </a:t>
            </a:r>
            <a:r>
              <a:rPr lang="pt-BR" sz="2400" i="1" dirty="0" err="1"/>
              <a:t>Machine</a:t>
            </a:r>
            <a:r>
              <a:rPr lang="pt-BR" sz="2400" i="1" dirty="0"/>
              <a:t> </a:t>
            </a:r>
            <a:r>
              <a:rPr lang="pt-BR" sz="2400" dirty="0"/>
              <a:t>(JVM) para o sistema de entrega. Outro exemplo é o </a:t>
            </a:r>
            <a:r>
              <a:rPr lang="pt-BR" sz="2400" i="1" dirty="0"/>
              <a:t>Remote Procedure </a:t>
            </a:r>
            <a:r>
              <a:rPr lang="pt-BR" sz="2400" i="1" dirty="0" err="1"/>
              <a:t>Call</a:t>
            </a:r>
            <a:r>
              <a:rPr lang="pt-BR" sz="2400" i="1" dirty="0"/>
              <a:t> </a:t>
            </a:r>
            <a:r>
              <a:rPr lang="pt-BR" sz="2400" dirty="0"/>
              <a:t>(RPC).</a:t>
            </a:r>
          </a:p>
        </p:txBody>
      </p:sp>
    </p:spTree>
    <p:extLst>
      <p:ext uri="{BB962C8B-B14F-4D97-AF65-F5344CB8AC3E}">
        <p14:creationId xmlns:p14="http://schemas.microsoft.com/office/powerpoint/2010/main" val="140592960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Serviços do Middleware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708981"/>
          </a:xfrm>
        </p:spPr>
        <p:txBody>
          <a:bodyPr/>
          <a:lstStyle/>
          <a:p>
            <a:r>
              <a:rPr lang="pt-BR" dirty="0" smtClean="0"/>
              <a:t>É comum fornecerem os seguintes serviços:</a:t>
            </a:r>
          </a:p>
          <a:p>
            <a:pPr lvl="1"/>
            <a:r>
              <a:rPr lang="pt-BR" dirty="0" smtClean="0"/>
              <a:t>Gerenciamento de apresentação;</a:t>
            </a:r>
          </a:p>
          <a:p>
            <a:pPr lvl="1"/>
            <a:r>
              <a:rPr lang="pt-BR" dirty="0" smtClean="0"/>
              <a:t>Computação;</a:t>
            </a:r>
          </a:p>
          <a:p>
            <a:pPr lvl="1"/>
            <a:r>
              <a:rPr lang="pt-BR" dirty="0" smtClean="0"/>
              <a:t>Gerenciamento de Informação;</a:t>
            </a:r>
          </a:p>
          <a:p>
            <a:pPr lvl="1"/>
            <a:r>
              <a:rPr lang="pt-BR" dirty="0" smtClean="0"/>
              <a:t>Comunicação;</a:t>
            </a:r>
          </a:p>
          <a:p>
            <a:pPr lvl="1"/>
            <a:r>
              <a:rPr lang="pt-BR" dirty="0" smtClean="0"/>
              <a:t>Controle;</a:t>
            </a:r>
          </a:p>
          <a:p>
            <a:pPr lvl="1"/>
            <a:r>
              <a:rPr lang="pt-BR" dirty="0" smtClean="0"/>
              <a:t>Gerenciamento de Sistema;</a:t>
            </a:r>
          </a:p>
          <a:p>
            <a:pPr lvl="1"/>
            <a:r>
              <a:rPr lang="pt-BR" dirty="0" smtClean="0"/>
              <a:t>Sistema de entrega;</a:t>
            </a:r>
          </a:p>
          <a:p>
            <a:pPr lvl="1"/>
            <a:r>
              <a:rPr lang="pt-BR" dirty="0" smtClean="0">
                <a:solidFill>
                  <a:srgbClr val="FFFF00"/>
                </a:solidFill>
              </a:rPr>
              <a:t>Comunicação entre processos</a:t>
            </a:r>
            <a:r>
              <a:rPr lang="pt-BR" dirty="0" smtClean="0"/>
              <a:t>;</a:t>
            </a:r>
          </a:p>
          <a:p>
            <a:pPr lvl="1"/>
            <a:r>
              <a:rPr lang="pt-BR" dirty="0" smtClean="0"/>
              <a:t>Interface com o usuário.</a:t>
            </a:r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1403648" y="2276872"/>
            <a:ext cx="5472608" cy="1872208"/>
          </a:xfrm>
          <a:prstGeom prst="wedgeRoundRectCallout">
            <a:avLst>
              <a:gd name="adj1" fmla="val -54453"/>
              <a:gd name="adj2" fmla="val 110620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pt-BR" sz="2400" dirty="0"/>
              <a:t>É o coração do </a:t>
            </a:r>
            <a:r>
              <a:rPr lang="pt-BR" sz="2400" i="1" dirty="0"/>
              <a:t>middleware</a:t>
            </a:r>
            <a:r>
              <a:rPr lang="pt-BR" sz="2400" dirty="0"/>
              <a:t>. Como exemplo pode-se citar o </a:t>
            </a:r>
            <a:r>
              <a:rPr lang="pt-BR" sz="2400" i="1" dirty="0" err="1"/>
              <a:t>Object</a:t>
            </a:r>
            <a:r>
              <a:rPr lang="pt-BR" sz="2400" i="1" dirty="0"/>
              <a:t> </a:t>
            </a:r>
            <a:r>
              <a:rPr lang="pt-BR" sz="2400" i="1" dirty="0" err="1"/>
              <a:t>Request</a:t>
            </a:r>
            <a:r>
              <a:rPr lang="pt-BR" sz="2400" i="1" dirty="0"/>
              <a:t> </a:t>
            </a:r>
            <a:r>
              <a:rPr lang="pt-BR" sz="2400" i="1" dirty="0" err="1"/>
              <a:t>Broker</a:t>
            </a:r>
            <a:r>
              <a:rPr lang="pt-BR" sz="2400" i="1" dirty="0"/>
              <a:t> </a:t>
            </a:r>
            <a:r>
              <a:rPr lang="pt-BR" sz="2400" dirty="0"/>
              <a:t>(ORB) do CORBA, que tem por objetivo a integração entre aplicações remotas.</a:t>
            </a:r>
          </a:p>
        </p:txBody>
      </p:sp>
    </p:spTree>
    <p:extLst>
      <p:ext uri="{BB962C8B-B14F-4D97-AF65-F5344CB8AC3E}">
        <p14:creationId xmlns:p14="http://schemas.microsoft.com/office/powerpoint/2010/main" val="103679820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Conteúdo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1914370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Middleware: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Conceito;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Serviços;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mtClean="0">
                <a:solidFill>
                  <a:srgbClr val="FFFFFF"/>
                </a:solidFill>
                <a:latin typeface="Calibri"/>
              </a:rPr>
              <a:t>Classificação.</a:t>
            </a:r>
            <a:endParaRPr lang="pt-BR" dirty="0" smtClean="0">
              <a:solidFill>
                <a:srgbClr val="FFFFFF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3126105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Serviços do Middleware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708981"/>
          </a:xfrm>
        </p:spPr>
        <p:txBody>
          <a:bodyPr/>
          <a:lstStyle/>
          <a:p>
            <a:r>
              <a:rPr lang="pt-BR" dirty="0" smtClean="0"/>
              <a:t>É comum fornecerem os seguintes serviços:</a:t>
            </a:r>
          </a:p>
          <a:p>
            <a:pPr lvl="1"/>
            <a:r>
              <a:rPr lang="pt-BR" dirty="0" smtClean="0"/>
              <a:t>Gerenciamento de apresentação;</a:t>
            </a:r>
          </a:p>
          <a:p>
            <a:pPr lvl="1"/>
            <a:r>
              <a:rPr lang="pt-BR" dirty="0" smtClean="0"/>
              <a:t>Computação;</a:t>
            </a:r>
          </a:p>
          <a:p>
            <a:pPr lvl="1"/>
            <a:r>
              <a:rPr lang="pt-BR" dirty="0" smtClean="0"/>
              <a:t>Gerenciamento de Informação;</a:t>
            </a:r>
          </a:p>
          <a:p>
            <a:pPr lvl="1"/>
            <a:r>
              <a:rPr lang="pt-BR" dirty="0" smtClean="0"/>
              <a:t>Comunicação;</a:t>
            </a:r>
          </a:p>
          <a:p>
            <a:pPr lvl="1"/>
            <a:r>
              <a:rPr lang="pt-BR" dirty="0" smtClean="0"/>
              <a:t>Controle;</a:t>
            </a:r>
          </a:p>
          <a:p>
            <a:pPr lvl="1"/>
            <a:r>
              <a:rPr lang="pt-BR" dirty="0" smtClean="0"/>
              <a:t>Gerenciamento de Sistema;</a:t>
            </a:r>
          </a:p>
          <a:p>
            <a:pPr lvl="1"/>
            <a:r>
              <a:rPr lang="pt-BR" dirty="0" smtClean="0"/>
              <a:t>Sistema de entrega;</a:t>
            </a:r>
          </a:p>
          <a:p>
            <a:pPr lvl="1"/>
            <a:r>
              <a:rPr lang="pt-BR" dirty="0" smtClean="0"/>
              <a:t>Comunicação entre processos;</a:t>
            </a:r>
          </a:p>
          <a:p>
            <a:pPr lvl="1"/>
            <a:r>
              <a:rPr lang="pt-BR" dirty="0" smtClean="0">
                <a:solidFill>
                  <a:srgbClr val="FFFF00"/>
                </a:solidFill>
              </a:rPr>
              <a:t>Interface com o usuário</a:t>
            </a:r>
            <a:r>
              <a:rPr lang="pt-BR" dirty="0" smtClean="0"/>
              <a:t>.</a:t>
            </a:r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1403648" y="3645024"/>
            <a:ext cx="5472608" cy="1296144"/>
          </a:xfrm>
          <a:prstGeom prst="wedgeRoundRectCallout">
            <a:avLst>
              <a:gd name="adj1" fmla="val -54453"/>
              <a:gd name="adj2" fmla="val 110620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pt-BR" sz="2400" dirty="0"/>
              <a:t>Como exemplo tem-se o HTML, e os formatos multimídia aceitos pela Internet.</a:t>
            </a:r>
          </a:p>
        </p:txBody>
      </p:sp>
    </p:spTree>
    <p:extLst>
      <p:ext uri="{BB962C8B-B14F-4D97-AF65-F5344CB8AC3E}">
        <p14:creationId xmlns:p14="http://schemas.microsoft.com/office/powerpoint/2010/main" val="1309118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Classificação dos Middlewares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609945"/>
          </a:xfrm>
        </p:spPr>
        <p:txBody>
          <a:bodyPr/>
          <a:lstStyle/>
          <a:p>
            <a:r>
              <a:rPr lang="pt-BR" dirty="0" smtClean="0"/>
              <a:t>Monitor de Processamento de Transação;</a:t>
            </a:r>
          </a:p>
          <a:p>
            <a:r>
              <a:rPr lang="pt-BR" dirty="0" smtClean="0"/>
              <a:t>Remote Procedure </a:t>
            </a:r>
            <a:r>
              <a:rPr lang="pt-BR" dirty="0" err="1" smtClean="0"/>
              <a:t>Call</a:t>
            </a:r>
            <a:r>
              <a:rPr lang="pt-BR" dirty="0" smtClean="0"/>
              <a:t> (RPC);</a:t>
            </a:r>
          </a:p>
          <a:p>
            <a:r>
              <a:rPr lang="pt-BR" dirty="0" err="1" smtClean="0"/>
              <a:t>Object</a:t>
            </a:r>
            <a:r>
              <a:rPr lang="pt-BR" dirty="0" smtClean="0"/>
              <a:t> </a:t>
            </a:r>
            <a:r>
              <a:rPr lang="pt-BR" dirty="0" err="1" smtClean="0"/>
              <a:t>Request</a:t>
            </a:r>
            <a:r>
              <a:rPr lang="pt-BR" dirty="0" smtClean="0"/>
              <a:t> </a:t>
            </a:r>
            <a:r>
              <a:rPr lang="pt-BR" dirty="0" err="1" smtClean="0"/>
              <a:t>Broker</a:t>
            </a:r>
            <a:r>
              <a:rPr lang="pt-BR" dirty="0" smtClean="0"/>
              <a:t> (ORB);</a:t>
            </a:r>
          </a:p>
          <a:p>
            <a:r>
              <a:rPr lang="pt-BR" dirty="0" smtClean="0"/>
              <a:t>Orientado à Mensagem (MOM);</a:t>
            </a:r>
          </a:p>
          <a:p>
            <a:r>
              <a:rPr lang="pt-BR" dirty="0" err="1"/>
              <a:t>Homegrown</a:t>
            </a:r>
            <a:r>
              <a:rPr lang="pt-BR" dirty="0"/>
              <a:t> </a:t>
            </a:r>
            <a:r>
              <a:rPr lang="pt-BR" dirty="0" smtClean="0"/>
              <a:t>Middleware</a:t>
            </a:r>
            <a:r>
              <a:rPr lang="pt-B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9314062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Classificação dos Middlewares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609945"/>
          </a:xfrm>
        </p:spPr>
        <p:txBody>
          <a:bodyPr/>
          <a:lstStyle/>
          <a:p>
            <a:r>
              <a:rPr lang="pt-BR" dirty="0" smtClean="0"/>
              <a:t>Monitor de Processamento de Transação;</a:t>
            </a:r>
          </a:p>
          <a:p>
            <a:r>
              <a:rPr lang="pt-BR" dirty="0" smtClean="0"/>
              <a:t>Remote Procedure </a:t>
            </a:r>
            <a:r>
              <a:rPr lang="pt-BR" dirty="0" err="1" smtClean="0"/>
              <a:t>Call</a:t>
            </a:r>
            <a:r>
              <a:rPr lang="pt-BR" dirty="0" smtClean="0"/>
              <a:t> (RPC);</a:t>
            </a:r>
          </a:p>
          <a:p>
            <a:r>
              <a:rPr lang="pt-BR" dirty="0" err="1" smtClean="0"/>
              <a:t>Object</a:t>
            </a:r>
            <a:r>
              <a:rPr lang="pt-BR" dirty="0" smtClean="0"/>
              <a:t> </a:t>
            </a:r>
            <a:r>
              <a:rPr lang="pt-BR" dirty="0" err="1" smtClean="0"/>
              <a:t>Request</a:t>
            </a:r>
            <a:r>
              <a:rPr lang="pt-BR" dirty="0" smtClean="0"/>
              <a:t> </a:t>
            </a:r>
            <a:r>
              <a:rPr lang="pt-BR" dirty="0" err="1" smtClean="0"/>
              <a:t>Broker</a:t>
            </a:r>
            <a:r>
              <a:rPr lang="pt-BR" dirty="0" smtClean="0"/>
              <a:t> (ORB);</a:t>
            </a:r>
          </a:p>
          <a:p>
            <a:r>
              <a:rPr lang="pt-BR" dirty="0" smtClean="0"/>
              <a:t>Orientado à Mensagem (MOM);</a:t>
            </a:r>
          </a:p>
          <a:p>
            <a:r>
              <a:rPr lang="pt-BR" dirty="0" err="1"/>
              <a:t>Homegrown</a:t>
            </a:r>
            <a:r>
              <a:rPr lang="pt-BR" dirty="0"/>
              <a:t> </a:t>
            </a:r>
            <a:r>
              <a:rPr lang="pt-BR" dirty="0" smtClean="0"/>
              <a:t>Middleware</a:t>
            </a:r>
            <a:r>
              <a:rPr lang="pt-BR" dirty="0"/>
              <a:t>.</a:t>
            </a:r>
          </a:p>
        </p:txBody>
      </p:sp>
      <p:sp>
        <p:nvSpPr>
          <p:cNvPr id="6" name="Retângulo 5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8000"/>
            </a:schemeClr>
          </a:solidFill>
          <a:ln>
            <a:headEnd type="none" w="med" len="med"/>
            <a:tailEnd type="non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219572" y="2401924"/>
            <a:ext cx="4515519" cy="4013699"/>
          </a:xfrm>
          <a:prstGeom prst="wedgeRoundRectCallout">
            <a:avLst>
              <a:gd name="adj1" fmla="val -41140"/>
              <a:gd name="adj2" fmla="val -66206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pt-BR" sz="2400" dirty="0"/>
              <a:t>Provê um ambiente completo para aplicações de transação que acessam banco de dados relacionais. O </a:t>
            </a:r>
            <a:r>
              <a:rPr lang="pt-BR" sz="2400" i="1" dirty="0" smtClean="0"/>
              <a:t>overhead* </a:t>
            </a:r>
            <a:r>
              <a:rPr lang="pt-BR" sz="2400" dirty="0"/>
              <a:t>de comunicação neste modelo fica reduzido ao mínimo devido à troca de mensagens se basear em simples </a:t>
            </a:r>
            <a:r>
              <a:rPr lang="pt-BR" sz="2400" i="1" dirty="0" err="1"/>
              <a:t>request</a:t>
            </a:r>
            <a:r>
              <a:rPr lang="pt-BR" sz="2400" i="1" dirty="0"/>
              <a:t>/</a:t>
            </a:r>
            <a:r>
              <a:rPr lang="pt-BR" sz="2400" i="1" dirty="0" err="1"/>
              <a:t>reply</a:t>
            </a:r>
            <a:r>
              <a:rPr lang="pt-BR" sz="2400" dirty="0" smtClean="0"/>
              <a:t>.</a:t>
            </a:r>
            <a:endParaRPr lang="pt-BR" sz="2400" dirty="0"/>
          </a:p>
        </p:txBody>
      </p:sp>
      <p:pic>
        <p:nvPicPr>
          <p:cNvPr id="5" name="Imagem 4"/>
          <p:cNvPicPr/>
          <p:nvPr/>
        </p:nvPicPr>
        <p:blipFill rotWithShape="1">
          <a:blip r:embed="rId3">
            <a:clrChange>
              <a:clrFrom>
                <a:srgbClr val="DCDCDC"/>
              </a:clrFrom>
              <a:clrTo>
                <a:srgbClr val="DCDCD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003"/>
          <a:stretch/>
        </p:blipFill>
        <p:spPr bwMode="auto">
          <a:xfrm>
            <a:off x="4954663" y="2304693"/>
            <a:ext cx="3998837" cy="406980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Espaço Reservado para Texto 2"/>
          <p:cNvSpPr txBox="1">
            <a:spLocks/>
          </p:cNvSpPr>
          <p:nvPr/>
        </p:nvSpPr>
        <p:spPr>
          <a:xfrm>
            <a:off x="380696" y="1409708"/>
            <a:ext cx="8382000" cy="443198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5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5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5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5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 smtClean="0">
                <a:solidFill>
                  <a:srgbClr val="FFFF00"/>
                </a:solidFill>
              </a:rPr>
              <a:t>Monitor de Processamento de Transação</a:t>
            </a:r>
            <a:r>
              <a:rPr lang="pt-BR" dirty="0" smtClean="0"/>
              <a:t>;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245672" y="6405673"/>
            <a:ext cx="85170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*É </a:t>
            </a:r>
            <a:r>
              <a:rPr lang="pt-BR" sz="1200" dirty="0"/>
              <a:t>geralmente considerado qualquer processamento ou armazenamento em excesso, seja de tempo de computação, </a:t>
            </a:r>
            <a:r>
              <a:rPr lang="pt-BR" sz="1200" dirty="0" smtClean="0"/>
              <a:t>de memória</a:t>
            </a:r>
            <a:r>
              <a:rPr lang="pt-BR" sz="1200" dirty="0"/>
              <a:t>, de largura de banda ou qualquer outro recurso que seja requerido para ser utilizado ou gasto para executar </a:t>
            </a:r>
            <a:r>
              <a:rPr lang="pt-BR" sz="1200" dirty="0" smtClean="0"/>
              <a:t>uma tarefa.</a:t>
            </a:r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199703746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Classificação dos Middlewares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609945"/>
          </a:xfrm>
        </p:spPr>
        <p:txBody>
          <a:bodyPr/>
          <a:lstStyle/>
          <a:p>
            <a:r>
              <a:rPr lang="pt-BR" dirty="0" smtClean="0"/>
              <a:t>Monitor de Processamento de Transação;</a:t>
            </a:r>
          </a:p>
          <a:p>
            <a:r>
              <a:rPr lang="pt-BR" dirty="0" smtClean="0"/>
              <a:t>Remote Procedure </a:t>
            </a:r>
            <a:r>
              <a:rPr lang="pt-BR" dirty="0" err="1" smtClean="0"/>
              <a:t>Call</a:t>
            </a:r>
            <a:r>
              <a:rPr lang="pt-BR" dirty="0" smtClean="0"/>
              <a:t> (RPC);</a:t>
            </a:r>
          </a:p>
          <a:p>
            <a:r>
              <a:rPr lang="pt-BR" dirty="0" err="1" smtClean="0"/>
              <a:t>Object</a:t>
            </a:r>
            <a:r>
              <a:rPr lang="pt-BR" dirty="0" smtClean="0"/>
              <a:t> </a:t>
            </a:r>
            <a:r>
              <a:rPr lang="pt-BR" dirty="0" err="1" smtClean="0"/>
              <a:t>Request</a:t>
            </a:r>
            <a:r>
              <a:rPr lang="pt-BR" dirty="0" smtClean="0"/>
              <a:t> </a:t>
            </a:r>
            <a:r>
              <a:rPr lang="pt-BR" dirty="0" err="1" smtClean="0"/>
              <a:t>Broker</a:t>
            </a:r>
            <a:r>
              <a:rPr lang="pt-BR" dirty="0" smtClean="0"/>
              <a:t> (ORB);</a:t>
            </a:r>
          </a:p>
          <a:p>
            <a:r>
              <a:rPr lang="pt-BR" dirty="0" smtClean="0"/>
              <a:t>Orientado à Mensagem (MOM);</a:t>
            </a:r>
          </a:p>
          <a:p>
            <a:r>
              <a:rPr lang="pt-BR" dirty="0" err="1"/>
              <a:t>Homegrown</a:t>
            </a:r>
            <a:r>
              <a:rPr lang="pt-BR" dirty="0"/>
              <a:t> </a:t>
            </a:r>
            <a:r>
              <a:rPr lang="pt-BR" dirty="0" smtClean="0"/>
              <a:t>Middleware</a:t>
            </a:r>
            <a:r>
              <a:rPr lang="pt-BR" dirty="0"/>
              <a:t>.</a:t>
            </a:r>
          </a:p>
        </p:txBody>
      </p:sp>
      <p:sp>
        <p:nvSpPr>
          <p:cNvPr id="6" name="Retângulo 5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8000"/>
            </a:schemeClr>
          </a:solidFill>
          <a:ln>
            <a:headEnd type="none" w="med" len="med"/>
            <a:tailEnd type="non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219572" y="3068960"/>
            <a:ext cx="4515519" cy="3346663"/>
          </a:xfrm>
          <a:prstGeom prst="wedgeRoundRectCallout">
            <a:avLst>
              <a:gd name="adj1" fmla="val -41140"/>
              <a:gd name="adj2" fmla="val -74279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pt-BR" sz="2400" dirty="0"/>
              <a:t>Uma das primeiras formas de comunicação entre processos remotos, operando em baixo nível. Não se aplicam bem a aplicações grandes e em tempo real</a:t>
            </a:r>
            <a:r>
              <a:rPr lang="pt-BR" sz="2400" dirty="0" smtClean="0"/>
              <a:t>.</a:t>
            </a:r>
            <a:endParaRPr lang="pt-BR" sz="2400" dirty="0"/>
          </a:p>
        </p:txBody>
      </p:sp>
      <p:sp>
        <p:nvSpPr>
          <p:cNvPr id="7" name="Espaço Reservado para Texto 2"/>
          <p:cNvSpPr txBox="1">
            <a:spLocks/>
          </p:cNvSpPr>
          <p:nvPr/>
        </p:nvSpPr>
        <p:spPr>
          <a:xfrm>
            <a:off x="380696" y="1939649"/>
            <a:ext cx="8382000" cy="443198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 smtClean="0">
                <a:solidFill>
                  <a:srgbClr val="FFFF00"/>
                </a:solidFill>
              </a:rPr>
              <a:t>Remote Procedure </a:t>
            </a:r>
            <a:r>
              <a:rPr lang="pt-BR" dirty="0" err="1" smtClean="0">
                <a:solidFill>
                  <a:srgbClr val="FFFF00"/>
                </a:solidFill>
              </a:rPr>
              <a:t>Call</a:t>
            </a:r>
            <a:r>
              <a:rPr lang="pt-BR" dirty="0" smtClean="0">
                <a:solidFill>
                  <a:srgbClr val="FFFF00"/>
                </a:solidFill>
              </a:rPr>
              <a:t> (RPC)</a:t>
            </a:r>
            <a:r>
              <a:rPr lang="pt-BR" dirty="0" smtClean="0"/>
              <a:t>;</a:t>
            </a:r>
          </a:p>
        </p:txBody>
      </p:sp>
      <p:pic>
        <p:nvPicPr>
          <p:cNvPr id="8" name="Imagem 7"/>
          <p:cNvPicPr/>
          <p:nvPr/>
        </p:nvPicPr>
        <p:blipFill rotWithShape="1">
          <a:blip r:embed="rId5">
            <a:clrChange>
              <a:clrFrom>
                <a:srgbClr val="DCDCDC"/>
              </a:clrFrom>
              <a:clrTo>
                <a:srgbClr val="DCDCD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28" b="17064"/>
          <a:stretch/>
        </p:blipFill>
        <p:spPr bwMode="auto">
          <a:xfrm>
            <a:off x="4896519" y="2564904"/>
            <a:ext cx="4049713" cy="388210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92045822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Classificação dos Middlewares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609945"/>
          </a:xfrm>
        </p:spPr>
        <p:txBody>
          <a:bodyPr/>
          <a:lstStyle/>
          <a:p>
            <a:r>
              <a:rPr lang="pt-BR" dirty="0" smtClean="0"/>
              <a:t>Monitor de Processamento de Transação;</a:t>
            </a:r>
          </a:p>
          <a:p>
            <a:r>
              <a:rPr lang="pt-BR" dirty="0" smtClean="0"/>
              <a:t>Remote Procedure </a:t>
            </a:r>
            <a:r>
              <a:rPr lang="pt-BR" dirty="0" err="1" smtClean="0"/>
              <a:t>Call</a:t>
            </a:r>
            <a:r>
              <a:rPr lang="pt-BR" dirty="0" smtClean="0"/>
              <a:t> (RPC);</a:t>
            </a:r>
          </a:p>
          <a:p>
            <a:r>
              <a:rPr lang="pt-BR" dirty="0" err="1" smtClean="0"/>
              <a:t>Object</a:t>
            </a:r>
            <a:r>
              <a:rPr lang="pt-BR" dirty="0" smtClean="0"/>
              <a:t> </a:t>
            </a:r>
            <a:r>
              <a:rPr lang="pt-BR" dirty="0" err="1" smtClean="0"/>
              <a:t>Request</a:t>
            </a:r>
            <a:r>
              <a:rPr lang="pt-BR" dirty="0" smtClean="0"/>
              <a:t> </a:t>
            </a:r>
            <a:r>
              <a:rPr lang="pt-BR" dirty="0" err="1" smtClean="0"/>
              <a:t>Broker</a:t>
            </a:r>
            <a:r>
              <a:rPr lang="pt-BR" dirty="0" smtClean="0"/>
              <a:t> (ORB);</a:t>
            </a:r>
          </a:p>
          <a:p>
            <a:r>
              <a:rPr lang="pt-BR" dirty="0" smtClean="0"/>
              <a:t>Orientado à Mensagem (MOM);</a:t>
            </a:r>
          </a:p>
          <a:p>
            <a:r>
              <a:rPr lang="pt-BR" dirty="0" err="1"/>
              <a:t>Homegrown</a:t>
            </a:r>
            <a:r>
              <a:rPr lang="pt-BR" dirty="0"/>
              <a:t> </a:t>
            </a:r>
            <a:r>
              <a:rPr lang="pt-BR" dirty="0" smtClean="0"/>
              <a:t>Middleware</a:t>
            </a:r>
            <a:r>
              <a:rPr lang="pt-BR" dirty="0"/>
              <a:t>.</a:t>
            </a:r>
          </a:p>
        </p:txBody>
      </p:sp>
      <p:sp>
        <p:nvSpPr>
          <p:cNvPr id="6" name="Retângulo 5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8000"/>
            </a:schemeClr>
          </a:solidFill>
          <a:ln>
            <a:headEnd type="none" w="med" len="med"/>
            <a:tailEnd type="non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219572" y="3427511"/>
            <a:ext cx="4515519" cy="2988112"/>
          </a:xfrm>
          <a:prstGeom prst="wedgeRoundRectCallout">
            <a:avLst>
              <a:gd name="adj1" fmla="val -39299"/>
              <a:gd name="adj2" fmla="val -68367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pt-BR" sz="2400" dirty="0"/>
              <a:t>Pode ser considerado um RPC orientado a objetos. Existem dois concorrentes: CORBA, da </a:t>
            </a:r>
            <a:r>
              <a:rPr lang="pt-BR" sz="2400" i="1" dirty="0" err="1"/>
              <a:t>Object</a:t>
            </a:r>
            <a:r>
              <a:rPr lang="pt-BR" sz="2400" i="1" dirty="0"/>
              <a:t> Management </a:t>
            </a:r>
            <a:r>
              <a:rPr lang="pt-BR" sz="2400" i="1" dirty="0" err="1"/>
              <a:t>Group</a:t>
            </a:r>
            <a:r>
              <a:rPr lang="pt-BR" sz="2400" dirty="0"/>
              <a:t> (OMG), e DCOM, da </a:t>
            </a:r>
            <a:r>
              <a:rPr lang="pt-BR" sz="2400" i="1" dirty="0"/>
              <a:t>Microsoft</a:t>
            </a:r>
            <a:r>
              <a:rPr lang="pt-BR" sz="2400" dirty="0" smtClean="0"/>
              <a:t>.</a:t>
            </a:r>
            <a:endParaRPr lang="pt-BR" sz="2400" dirty="0"/>
          </a:p>
        </p:txBody>
      </p:sp>
      <p:sp>
        <p:nvSpPr>
          <p:cNvPr id="7" name="Espaço Reservado para Texto 2"/>
          <p:cNvSpPr txBox="1">
            <a:spLocks/>
          </p:cNvSpPr>
          <p:nvPr/>
        </p:nvSpPr>
        <p:spPr>
          <a:xfrm>
            <a:off x="380696" y="2479980"/>
            <a:ext cx="8382000" cy="443198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 err="1" smtClean="0">
                <a:solidFill>
                  <a:srgbClr val="FFFF00"/>
                </a:solidFill>
              </a:rPr>
              <a:t>Object</a:t>
            </a:r>
            <a:r>
              <a:rPr lang="pt-BR" dirty="0" smtClean="0">
                <a:solidFill>
                  <a:srgbClr val="FFFF00"/>
                </a:solidFill>
              </a:rPr>
              <a:t> </a:t>
            </a:r>
            <a:r>
              <a:rPr lang="pt-BR" dirty="0" err="1" smtClean="0">
                <a:solidFill>
                  <a:srgbClr val="FFFF00"/>
                </a:solidFill>
              </a:rPr>
              <a:t>Request</a:t>
            </a:r>
            <a:r>
              <a:rPr lang="pt-BR" dirty="0" smtClean="0">
                <a:solidFill>
                  <a:srgbClr val="FFFF00"/>
                </a:solidFill>
              </a:rPr>
              <a:t> </a:t>
            </a:r>
            <a:r>
              <a:rPr lang="pt-BR" dirty="0" err="1" smtClean="0">
                <a:solidFill>
                  <a:srgbClr val="FFFF00"/>
                </a:solidFill>
              </a:rPr>
              <a:t>Broker</a:t>
            </a:r>
            <a:r>
              <a:rPr lang="pt-BR" dirty="0" smtClean="0">
                <a:solidFill>
                  <a:srgbClr val="FFFF00"/>
                </a:solidFill>
              </a:rPr>
              <a:t> (ORB)</a:t>
            </a:r>
            <a:r>
              <a:rPr lang="pt-BR" dirty="0" smtClean="0"/>
              <a:t>;</a:t>
            </a:r>
          </a:p>
        </p:txBody>
      </p:sp>
      <p:pic>
        <p:nvPicPr>
          <p:cNvPr id="9" name="Imagem 8"/>
          <p:cNvPicPr/>
          <p:nvPr/>
        </p:nvPicPr>
        <p:blipFill rotWithShape="1">
          <a:blip r:embed="rId5">
            <a:clrChange>
              <a:clrFrom>
                <a:srgbClr val="EAEAEA"/>
              </a:clrFrom>
              <a:clrTo>
                <a:srgbClr val="EAEAE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942"/>
          <a:stretch/>
        </p:blipFill>
        <p:spPr bwMode="auto">
          <a:xfrm>
            <a:off x="4954663" y="3212976"/>
            <a:ext cx="4098631" cy="317993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09089137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Classificação dos Middlewares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609945"/>
          </a:xfrm>
        </p:spPr>
        <p:txBody>
          <a:bodyPr/>
          <a:lstStyle/>
          <a:p>
            <a:r>
              <a:rPr lang="pt-BR" dirty="0" smtClean="0"/>
              <a:t>Monitor de Processamento de Transação;</a:t>
            </a:r>
          </a:p>
          <a:p>
            <a:r>
              <a:rPr lang="pt-BR" dirty="0" smtClean="0"/>
              <a:t>Remote Procedure </a:t>
            </a:r>
            <a:r>
              <a:rPr lang="pt-BR" dirty="0" err="1" smtClean="0"/>
              <a:t>Call</a:t>
            </a:r>
            <a:r>
              <a:rPr lang="pt-BR" dirty="0" smtClean="0"/>
              <a:t> (RPC);</a:t>
            </a:r>
          </a:p>
          <a:p>
            <a:r>
              <a:rPr lang="pt-BR" dirty="0" err="1" smtClean="0"/>
              <a:t>Object</a:t>
            </a:r>
            <a:r>
              <a:rPr lang="pt-BR" dirty="0" smtClean="0"/>
              <a:t> </a:t>
            </a:r>
            <a:r>
              <a:rPr lang="pt-BR" dirty="0" err="1" smtClean="0"/>
              <a:t>Request</a:t>
            </a:r>
            <a:r>
              <a:rPr lang="pt-BR" dirty="0" smtClean="0"/>
              <a:t> </a:t>
            </a:r>
            <a:r>
              <a:rPr lang="pt-BR" dirty="0" err="1" smtClean="0"/>
              <a:t>Broker</a:t>
            </a:r>
            <a:r>
              <a:rPr lang="pt-BR" dirty="0" smtClean="0"/>
              <a:t> (ORB);</a:t>
            </a:r>
          </a:p>
          <a:p>
            <a:r>
              <a:rPr lang="pt-BR" dirty="0" smtClean="0"/>
              <a:t>Orientado à Mensagem (MOM);</a:t>
            </a:r>
          </a:p>
          <a:p>
            <a:r>
              <a:rPr lang="pt-BR" dirty="0" err="1"/>
              <a:t>Homegrown</a:t>
            </a:r>
            <a:r>
              <a:rPr lang="pt-BR" dirty="0"/>
              <a:t> </a:t>
            </a:r>
            <a:r>
              <a:rPr lang="pt-BR" dirty="0" smtClean="0"/>
              <a:t>Middleware</a:t>
            </a:r>
            <a:r>
              <a:rPr lang="pt-BR" dirty="0"/>
              <a:t>.</a:t>
            </a:r>
          </a:p>
        </p:txBody>
      </p:sp>
      <p:sp>
        <p:nvSpPr>
          <p:cNvPr id="6" name="Retângulo 5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8000"/>
            </a:schemeClr>
          </a:solidFill>
          <a:ln>
            <a:headEnd type="none" w="med" len="med"/>
            <a:tailEnd type="non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219572" y="3861047"/>
            <a:ext cx="4515519" cy="2554575"/>
          </a:xfrm>
          <a:prstGeom prst="wedgeRoundRectCallout">
            <a:avLst>
              <a:gd name="adj1" fmla="val -39299"/>
              <a:gd name="adj2" fmla="val -68367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pt-BR" sz="2400" dirty="0"/>
              <a:t>Funciona com base na troca de mensagens entre programas de maneira assíncrona. </a:t>
            </a:r>
          </a:p>
        </p:txBody>
      </p:sp>
      <p:sp>
        <p:nvSpPr>
          <p:cNvPr id="7" name="Espaço Reservado para Texto 2"/>
          <p:cNvSpPr txBox="1">
            <a:spLocks/>
          </p:cNvSpPr>
          <p:nvPr/>
        </p:nvSpPr>
        <p:spPr>
          <a:xfrm>
            <a:off x="380696" y="3020312"/>
            <a:ext cx="8382000" cy="443198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 smtClean="0">
                <a:solidFill>
                  <a:srgbClr val="FFFF00"/>
                </a:solidFill>
              </a:rPr>
              <a:t>Orientado à Mensagem (MOM)</a:t>
            </a:r>
            <a:r>
              <a:rPr lang="pt-BR" dirty="0" smtClean="0"/>
              <a:t>;</a:t>
            </a:r>
          </a:p>
        </p:txBody>
      </p:sp>
      <p:pic>
        <p:nvPicPr>
          <p:cNvPr id="8" name="Imagem 7"/>
          <p:cNvPicPr/>
          <p:nvPr/>
        </p:nvPicPr>
        <p:blipFill rotWithShape="1">
          <a:blip r:embed="rId5">
            <a:clrChange>
              <a:clrFrom>
                <a:srgbClr val="EAEAEA"/>
              </a:clrFrom>
              <a:clrTo>
                <a:srgbClr val="EAEAE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991"/>
          <a:stretch/>
        </p:blipFill>
        <p:spPr bwMode="auto">
          <a:xfrm>
            <a:off x="5093318" y="3573016"/>
            <a:ext cx="3831110" cy="291080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89188927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Classificação dos Middlewares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609945"/>
          </a:xfrm>
        </p:spPr>
        <p:txBody>
          <a:bodyPr/>
          <a:lstStyle/>
          <a:p>
            <a:r>
              <a:rPr lang="pt-BR" dirty="0" smtClean="0"/>
              <a:t>Monitor de Processamento de Transação;</a:t>
            </a:r>
          </a:p>
          <a:p>
            <a:r>
              <a:rPr lang="pt-BR" dirty="0" smtClean="0"/>
              <a:t>Remote Procedure </a:t>
            </a:r>
            <a:r>
              <a:rPr lang="pt-BR" dirty="0" err="1" smtClean="0"/>
              <a:t>Call</a:t>
            </a:r>
            <a:r>
              <a:rPr lang="pt-BR" dirty="0" smtClean="0"/>
              <a:t> (RPC);</a:t>
            </a:r>
          </a:p>
          <a:p>
            <a:r>
              <a:rPr lang="pt-BR" dirty="0" err="1" smtClean="0"/>
              <a:t>Object</a:t>
            </a:r>
            <a:r>
              <a:rPr lang="pt-BR" dirty="0" smtClean="0"/>
              <a:t> </a:t>
            </a:r>
            <a:r>
              <a:rPr lang="pt-BR" dirty="0" err="1" smtClean="0"/>
              <a:t>Request</a:t>
            </a:r>
            <a:r>
              <a:rPr lang="pt-BR" dirty="0" smtClean="0"/>
              <a:t> </a:t>
            </a:r>
            <a:r>
              <a:rPr lang="pt-BR" dirty="0" err="1" smtClean="0"/>
              <a:t>Broker</a:t>
            </a:r>
            <a:r>
              <a:rPr lang="pt-BR" dirty="0" smtClean="0"/>
              <a:t> (ORB);</a:t>
            </a:r>
          </a:p>
          <a:p>
            <a:r>
              <a:rPr lang="pt-BR" dirty="0" smtClean="0"/>
              <a:t>Orientado à Mensagem (MOM);</a:t>
            </a:r>
          </a:p>
          <a:p>
            <a:r>
              <a:rPr lang="pt-BR" dirty="0" err="1"/>
              <a:t>Homegrown</a:t>
            </a:r>
            <a:r>
              <a:rPr lang="pt-BR" dirty="0"/>
              <a:t> </a:t>
            </a:r>
            <a:r>
              <a:rPr lang="pt-BR" dirty="0" smtClean="0"/>
              <a:t>Middleware</a:t>
            </a:r>
            <a:r>
              <a:rPr lang="pt-BR" dirty="0"/>
              <a:t>.</a:t>
            </a:r>
          </a:p>
        </p:txBody>
      </p:sp>
      <p:sp>
        <p:nvSpPr>
          <p:cNvPr id="6" name="Retângulo 5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8000"/>
            </a:schemeClr>
          </a:solidFill>
          <a:ln>
            <a:headEnd type="none" w="med" len="med"/>
            <a:tailEnd type="non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219572" y="4538064"/>
            <a:ext cx="7664796" cy="1877558"/>
          </a:xfrm>
          <a:prstGeom prst="wedgeRoundRectCallout">
            <a:avLst>
              <a:gd name="adj1" fmla="val -45129"/>
              <a:gd name="adj2" fmla="val -82394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pt-BR" sz="2400" dirty="0"/>
              <a:t>Este tipo de </a:t>
            </a:r>
            <a:r>
              <a:rPr lang="pt-BR" sz="2400" i="1" dirty="0"/>
              <a:t>middleware</a:t>
            </a:r>
            <a:r>
              <a:rPr lang="pt-BR" sz="2400" dirty="0"/>
              <a:t> se destina a aplicações específicas, ou seja, que são feitas para resolver um problema específico. Sua constante atualização e personalização o tornam caro e com flexibilidade afetadas</a:t>
            </a:r>
            <a:r>
              <a:rPr lang="pt-BR" sz="2400" dirty="0" smtClean="0"/>
              <a:t>.</a:t>
            </a:r>
            <a:endParaRPr lang="pt-BR" sz="2400" dirty="0"/>
          </a:p>
        </p:txBody>
      </p:sp>
      <p:sp>
        <p:nvSpPr>
          <p:cNvPr id="7" name="Espaço Reservado para Texto 2"/>
          <p:cNvSpPr txBox="1">
            <a:spLocks/>
          </p:cNvSpPr>
          <p:nvPr/>
        </p:nvSpPr>
        <p:spPr>
          <a:xfrm>
            <a:off x="380696" y="3560643"/>
            <a:ext cx="8382000" cy="443198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 err="1" smtClean="0">
                <a:solidFill>
                  <a:srgbClr val="FFFF00"/>
                </a:solidFill>
              </a:rPr>
              <a:t>Homegrown</a:t>
            </a:r>
            <a:r>
              <a:rPr lang="pt-BR" dirty="0" smtClean="0">
                <a:solidFill>
                  <a:srgbClr val="FFFF00"/>
                </a:solidFill>
              </a:rPr>
              <a:t> Middleware</a:t>
            </a:r>
            <a:r>
              <a:rPr lang="pt-B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3366228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Conclusão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11480" cy="886397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Vimos os conceitos de middleware, suas características, tipos e classificação.</a:t>
            </a:r>
          </a:p>
        </p:txBody>
      </p:sp>
    </p:spTree>
    <p:extLst>
      <p:ext uri="{BB962C8B-B14F-4D97-AF65-F5344CB8AC3E}">
        <p14:creationId xmlns:p14="http://schemas.microsoft.com/office/powerpoint/2010/main" val="180110403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Atividades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886397"/>
          </a:xfrm>
        </p:spPr>
        <p:txBody>
          <a:bodyPr/>
          <a:lstStyle/>
          <a:p>
            <a:pPr marL="393192" indent="-393192" defTabSz="914400">
              <a:spcBef>
                <a:spcPts val="0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Verificar o conteúdo disponível no site, principalmente até a página 25 da apostila.</a:t>
            </a:r>
          </a:p>
        </p:txBody>
      </p:sp>
    </p:spTree>
    <p:extLst>
      <p:ext uri="{BB962C8B-B14F-4D97-AF65-F5344CB8AC3E}">
        <p14:creationId xmlns:p14="http://schemas.microsoft.com/office/powerpoint/2010/main" val="394761816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Referências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1329595"/>
          </a:xfrm>
        </p:spPr>
        <p:txBody>
          <a:bodyPr/>
          <a:lstStyle/>
          <a:p>
            <a:r>
              <a:rPr lang="pt-BR" dirty="0"/>
              <a:t>VARAJÃO, F. F.. </a:t>
            </a:r>
            <a:r>
              <a:rPr lang="pt-BR" i="1" dirty="0" smtClean="0"/>
              <a:t>Sistemas </a:t>
            </a:r>
            <a:r>
              <a:rPr lang="pt-BR" i="1" dirty="0" err="1" smtClean="0"/>
              <a:t>Distribuidos</a:t>
            </a:r>
            <a:r>
              <a:rPr lang="pt-BR" dirty="0" smtClean="0"/>
              <a:t>. </a:t>
            </a:r>
            <a:r>
              <a:rPr lang="pt-BR" dirty="0"/>
              <a:t>FIC – Faculdades Integradas </a:t>
            </a:r>
            <a:r>
              <a:rPr lang="pt-BR" dirty="0" err="1"/>
              <a:t>Campograndenses</a:t>
            </a:r>
            <a:r>
              <a:rPr lang="pt-BR" dirty="0"/>
              <a:t>. Rio de Janeiro, </a:t>
            </a:r>
            <a:r>
              <a:rPr lang="pt-BR" dirty="0" smtClean="0"/>
              <a:t>2016. </a:t>
            </a:r>
            <a:r>
              <a:rPr lang="pt-BR" dirty="0"/>
              <a:t>(Apostila)</a:t>
            </a:r>
          </a:p>
        </p:txBody>
      </p:sp>
    </p:spTree>
    <p:extLst>
      <p:ext uri="{BB962C8B-B14F-4D97-AF65-F5344CB8AC3E}">
        <p14:creationId xmlns:p14="http://schemas.microsoft.com/office/powerpoint/2010/main" val="319178992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Middleware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318583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É uma camada de software que possibilita a comunicação entre aplicações distribuídas;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Objetiva diminuir a complexidade e heterogeneidade dos diversos sistemas existentes.</a:t>
            </a:r>
          </a:p>
        </p:txBody>
      </p:sp>
    </p:spTree>
    <p:extLst>
      <p:ext uri="{BB962C8B-B14F-4D97-AF65-F5344CB8AC3E}">
        <p14:creationId xmlns:p14="http://schemas.microsoft.com/office/powerpoint/2010/main" val="254185628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Middleware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761782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PT" dirty="0"/>
              <a:t>A adaptação entre sistemas heterogêneos é necessária, por exemplo, quando um sistema atual deve interoperar com sistemas obsoletos ou com diferentes </a:t>
            </a:r>
            <a:r>
              <a:rPr lang="pt-PT" dirty="0" smtClean="0"/>
              <a:t>empresas;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>
                <a:solidFill>
                  <a:srgbClr val="FFFFFF"/>
                </a:solidFill>
              </a:rPr>
              <a:t>É dividido em componentes do ambiente de programação e do ambiente de execução</a:t>
            </a:r>
            <a:r>
              <a:rPr lang="pt-BR" dirty="0" smtClean="0">
                <a:solidFill>
                  <a:srgbClr val="FFFFFF"/>
                </a:solidFill>
              </a:rPr>
              <a:t>.</a:t>
            </a:r>
            <a:endParaRPr lang="pt-B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12513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Middleware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pic>
        <p:nvPicPr>
          <p:cNvPr id="4" name="Imagem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484784"/>
            <a:ext cx="6768752" cy="46412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3032858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Middleware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761782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PT" dirty="0"/>
              <a:t>Inicialmente, um </a:t>
            </a:r>
            <a:r>
              <a:rPr lang="pt-PT" i="1" dirty="0"/>
              <a:t>middleware</a:t>
            </a:r>
            <a:r>
              <a:rPr lang="pt-PT" dirty="0"/>
              <a:t> tinha a função básica de unir os componentes de um programa distribuído, ditando a maneira pela qual estes componentes </a:t>
            </a:r>
            <a:r>
              <a:rPr lang="pt-PT" dirty="0" smtClean="0"/>
              <a:t>interoperavam;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PT" dirty="0" smtClean="0"/>
              <a:t>Atualmente</a:t>
            </a:r>
            <a:r>
              <a:rPr lang="pt-PT" dirty="0"/>
              <a:t>, sua função é integrar aplicações completas entre e dentro de organizações.</a:t>
            </a:r>
            <a:endParaRPr lang="pt-B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37413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Middleware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966966"/>
          </a:xfrm>
        </p:spPr>
        <p:txBody>
          <a:bodyPr/>
          <a:lstStyle/>
          <a:p>
            <a:r>
              <a:rPr lang="pt-PT" dirty="0"/>
              <a:t>Duas características importantes na construção de um </a:t>
            </a:r>
            <a:r>
              <a:rPr lang="pt-PT" i="1" dirty="0"/>
              <a:t>middleware</a:t>
            </a:r>
            <a:r>
              <a:rPr lang="pt-PT" dirty="0"/>
              <a:t> são sua flexibilidade e </a:t>
            </a:r>
            <a:r>
              <a:rPr lang="pt-PT" dirty="0" smtClean="0"/>
              <a:t>performance;</a:t>
            </a:r>
          </a:p>
          <a:p>
            <a:pPr lvl="1"/>
            <a:r>
              <a:rPr lang="pt-PT" dirty="0" smtClean="0"/>
              <a:t>Porém</a:t>
            </a:r>
            <a:r>
              <a:rPr lang="pt-PT" dirty="0"/>
              <a:t>, estes dois pontos são mutuamente exclusivos, já que o alto nível de flexibilidade acaba impedindo um alto nível de performance, sendo o ideal um balanceamento entre os dois</a:t>
            </a:r>
            <a:r>
              <a:rPr lang="pt-PT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8772033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Middleware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659190"/>
          </a:xfrm>
        </p:spPr>
        <p:txBody>
          <a:bodyPr/>
          <a:lstStyle/>
          <a:p>
            <a:r>
              <a:rPr lang="pt-PT" dirty="0"/>
              <a:t>Outro ponto a ser destacado na utilização dos </a:t>
            </a:r>
            <a:r>
              <a:rPr lang="pt-PT" i="1" dirty="0"/>
              <a:t>middlewares</a:t>
            </a:r>
            <a:r>
              <a:rPr lang="pt-PT" dirty="0"/>
              <a:t> é a redução na complexidade do sistema, pois, ao utilizar um </a:t>
            </a:r>
            <a:r>
              <a:rPr lang="pt-PT" i="1" dirty="0"/>
              <a:t>middleware</a:t>
            </a:r>
            <a:r>
              <a:rPr lang="pt-PT" dirty="0"/>
              <a:t>, o sistema terá sua complexidade reduzida, sendo que este é um dos objetivos principais na utilização desta camada intermediária.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4538466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Middleware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1329595"/>
          </a:xfrm>
        </p:spPr>
        <p:txBody>
          <a:bodyPr/>
          <a:lstStyle/>
          <a:p>
            <a:r>
              <a:rPr lang="pt-PT" dirty="0"/>
              <a:t>Atualmente, o principal desafio enfrentado pelo </a:t>
            </a:r>
            <a:r>
              <a:rPr lang="pt-PT" i="1" dirty="0"/>
              <a:t>middleware</a:t>
            </a:r>
            <a:r>
              <a:rPr lang="pt-PT" dirty="0"/>
              <a:t> é a facilitação da integração entre aplicações para Internet.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7866047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7-00134_MS_Qwest_template_Segoe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Branco com fonte Courier para slides de código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8D45093-9C65-46FB-9332-B88902DC52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Amostra de slides de apresentação (Design azul com borda de nuvem branca)</Template>
  <TotalTime>2407</TotalTime>
  <Words>4464</Words>
  <Application>Microsoft Office PowerPoint</Application>
  <PresentationFormat>Apresentação na tela (4:3)</PresentationFormat>
  <Paragraphs>316</Paragraphs>
  <Slides>29</Slides>
  <Notes>29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29</vt:i4>
      </vt:variant>
    </vt:vector>
  </HeadingPairs>
  <TitlesOfParts>
    <vt:vector size="36" baseType="lpstr">
      <vt:lpstr>Arial</vt:lpstr>
      <vt:lpstr>Calibri</vt:lpstr>
      <vt:lpstr>Courier New</vt:lpstr>
      <vt:lpstr>Segoe</vt:lpstr>
      <vt:lpstr>Wingdings</vt:lpstr>
      <vt:lpstr>7-00134_MS_Qwest_template_Segoe</vt:lpstr>
      <vt:lpstr>Branco com fonte Courier para slides de código</vt:lpstr>
      <vt:lpstr>SISTEMAS DISTRIBUIDOS</vt:lpstr>
      <vt:lpstr>Conteúdo</vt:lpstr>
      <vt:lpstr>Middleware</vt:lpstr>
      <vt:lpstr>Middleware</vt:lpstr>
      <vt:lpstr>Middleware</vt:lpstr>
      <vt:lpstr>Middleware</vt:lpstr>
      <vt:lpstr>Middleware</vt:lpstr>
      <vt:lpstr>Middleware</vt:lpstr>
      <vt:lpstr>Middleware</vt:lpstr>
      <vt:lpstr>Serviços do Middleware</vt:lpstr>
      <vt:lpstr>Serviços do Middleware</vt:lpstr>
      <vt:lpstr>Serviços do Middleware</vt:lpstr>
      <vt:lpstr>Serviços do Middleware</vt:lpstr>
      <vt:lpstr>Serviços do Middleware</vt:lpstr>
      <vt:lpstr>Serviços do Middleware</vt:lpstr>
      <vt:lpstr>Serviços do Middleware</vt:lpstr>
      <vt:lpstr>Serviços do Middleware</vt:lpstr>
      <vt:lpstr>Serviços do Middleware</vt:lpstr>
      <vt:lpstr>Serviços do Middleware</vt:lpstr>
      <vt:lpstr>Serviços do Middleware</vt:lpstr>
      <vt:lpstr>Classificação dos Middlewares</vt:lpstr>
      <vt:lpstr>Classificação dos Middlewares</vt:lpstr>
      <vt:lpstr>Classificação dos Middlewares</vt:lpstr>
      <vt:lpstr>Classificação dos Middlewares</vt:lpstr>
      <vt:lpstr>Classificação dos Middlewares</vt:lpstr>
      <vt:lpstr>Classificação dos Middlewares</vt:lpstr>
      <vt:lpstr>Conclusão</vt:lpstr>
      <vt:lpstr>Atividades</vt:lpstr>
      <vt:lpstr>Referências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Sistemas Distribuidos</dc:title>
  <dc:creator>varajao</dc:creator>
  <cp:keywords/>
  <cp:lastModifiedBy>varajao</cp:lastModifiedBy>
  <cp:revision>290</cp:revision>
  <dcterms:created xsi:type="dcterms:W3CDTF">2015-06-30T13:28:46Z</dcterms:created>
  <dcterms:modified xsi:type="dcterms:W3CDTF">2016-03-30T22:05:26Z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TC102867179990</vt:lpwstr>
  </property>
</Properties>
</file>