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29"/>
  </p:notesMasterIdLst>
  <p:sldIdLst>
    <p:sldId id="257" r:id="rId4"/>
    <p:sldId id="317" r:id="rId5"/>
    <p:sldId id="340" r:id="rId6"/>
    <p:sldId id="318" r:id="rId7"/>
    <p:sldId id="346" r:id="rId8"/>
    <p:sldId id="341" r:id="rId9"/>
    <p:sldId id="342" r:id="rId10"/>
    <p:sldId id="343" r:id="rId11"/>
    <p:sldId id="344" r:id="rId12"/>
    <p:sldId id="339" r:id="rId13"/>
    <p:sldId id="347" r:id="rId14"/>
    <p:sldId id="348" r:id="rId15"/>
    <p:sldId id="349" r:id="rId16"/>
    <p:sldId id="350" r:id="rId17"/>
    <p:sldId id="351" r:id="rId18"/>
    <p:sldId id="352" r:id="rId19"/>
    <p:sldId id="353" r:id="rId20"/>
    <p:sldId id="354" r:id="rId21"/>
    <p:sldId id="356" r:id="rId22"/>
    <p:sldId id="355" r:id="rId23"/>
    <p:sldId id="357" r:id="rId24"/>
    <p:sldId id="358" r:id="rId25"/>
    <p:sldId id="316" r:id="rId26"/>
    <p:sldId id="280" r:id="rId27"/>
    <p:sldId id="278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78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06" autoAdjust="0"/>
    <p:restoredTop sz="94660"/>
  </p:normalViewPr>
  <p:slideViewPr>
    <p:cSldViewPr>
      <p:cViewPr varScale="1">
        <p:scale>
          <a:sx n="92" d="100"/>
          <a:sy n="92" d="100"/>
        </p:scale>
        <p:origin x="1536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2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CA30-2ED5-41C4-A072-F195EC56C9D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7E218-9473-4E4E-BA13-22C19D9987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4/6/2016 8:32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181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4/6/2016 8:32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65945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4/6/2016 8:32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75925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4/6/2016 8:32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99270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4/6/2016 8:32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89232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4/6/2016 8:32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4064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4/6/2016 8:32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48616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4/6/2016 8:32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01216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4/6/2016 8:32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03596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4/6/2016 8:32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46943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4/6/2016 8:32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939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4/6/2016 8:32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82188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4/6/2016 8:32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126668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4/6/2016 8:32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09623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4/6/2016 8:32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96850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4/6/2016 8:32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35195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4/6/2016 8:32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30322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4/6/2016 8:32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1654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4/6/2016 8:32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3474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4/6/2016 8:32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74083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4/6/2016 8:32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1444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4/6/2016 8:32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68325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4/6/2016 8:32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77354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4/6/2016 8:32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30173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4/6/2016 8:32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0120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dirty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SISTEMAS DISTRIBUIDOS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09</a:t>
            </a: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Redes P2P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grpSp>
        <p:nvGrpSpPr>
          <p:cNvPr id="140" name="Grupo 139"/>
          <p:cNvGrpSpPr/>
          <p:nvPr/>
        </p:nvGrpSpPr>
        <p:grpSpPr>
          <a:xfrm>
            <a:off x="570189" y="1509732"/>
            <a:ext cx="3765908" cy="2520217"/>
            <a:chOff x="570189" y="1509732"/>
            <a:chExt cx="3765908" cy="2520217"/>
          </a:xfrm>
        </p:grpSpPr>
        <p:sp>
          <p:nvSpPr>
            <p:cNvPr id="5" name="Elipse 4"/>
            <p:cNvSpPr/>
            <p:nvPr/>
          </p:nvSpPr>
          <p:spPr bwMode="auto">
            <a:xfrm>
              <a:off x="1620691" y="1509732"/>
              <a:ext cx="1727174" cy="1727172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4925">
              <a:solidFill>
                <a:schemeClr val="accent5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3" name="Elipse 2"/>
            <p:cNvSpPr/>
            <p:nvPr/>
          </p:nvSpPr>
          <p:spPr bwMode="auto">
            <a:xfrm>
              <a:off x="3904049" y="1983884"/>
              <a:ext cx="432048" cy="432048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P</a:t>
              </a:r>
            </a:p>
          </p:txBody>
        </p:sp>
        <p:sp>
          <p:nvSpPr>
            <p:cNvPr id="9" name="Elipse 8"/>
            <p:cNvSpPr/>
            <p:nvPr/>
          </p:nvSpPr>
          <p:spPr bwMode="auto">
            <a:xfrm>
              <a:off x="1979712" y="1831132"/>
              <a:ext cx="432048" cy="432048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S</a:t>
              </a:r>
            </a:p>
          </p:txBody>
        </p:sp>
        <p:sp>
          <p:nvSpPr>
            <p:cNvPr id="10" name="Elipse 9"/>
            <p:cNvSpPr/>
            <p:nvPr/>
          </p:nvSpPr>
          <p:spPr bwMode="auto">
            <a:xfrm>
              <a:off x="2555776" y="1831132"/>
              <a:ext cx="432048" cy="432048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S</a:t>
              </a:r>
            </a:p>
          </p:txBody>
        </p:sp>
        <p:sp>
          <p:nvSpPr>
            <p:cNvPr id="11" name="Elipse 10"/>
            <p:cNvSpPr/>
            <p:nvPr/>
          </p:nvSpPr>
          <p:spPr bwMode="auto">
            <a:xfrm>
              <a:off x="1979712" y="2465512"/>
              <a:ext cx="432048" cy="432048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S</a:t>
              </a:r>
            </a:p>
          </p:txBody>
        </p:sp>
        <p:sp>
          <p:nvSpPr>
            <p:cNvPr id="12" name="Elipse 11"/>
            <p:cNvSpPr/>
            <p:nvPr/>
          </p:nvSpPr>
          <p:spPr bwMode="auto">
            <a:xfrm>
              <a:off x="2555776" y="2465512"/>
              <a:ext cx="432048" cy="432048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S</a:t>
              </a:r>
            </a:p>
          </p:txBody>
        </p:sp>
        <p:sp>
          <p:nvSpPr>
            <p:cNvPr id="13" name="Elipse 12"/>
            <p:cNvSpPr/>
            <p:nvPr/>
          </p:nvSpPr>
          <p:spPr bwMode="auto">
            <a:xfrm>
              <a:off x="3739805" y="2897560"/>
              <a:ext cx="432048" cy="432048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P</a:t>
              </a:r>
            </a:p>
          </p:txBody>
        </p:sp>
        <p:sp>
          <p:nvSpPr>
            <p:cNvPr id="14" name="Elipse 13"/>
            <p:cNvSpPr/>
            <p:nvPr/>
          </p:nvSpPr>
          <p:spPr bwMode="auto">
            <a:xfrm>
              <a:off x="2977090" y="3558967"/>
              <a:ext cx="432048" cy="432048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P</a:t>
              </a:r>
            </a:p>
          </p:txBody>
        </p:sp>
        <p:sp>
          <p:nvSpPr>
            <p:cNvPr id="15" name="Elipse 14"/>
            <p:cNvSpPr/>
            <p:nvPr/>
          </p:nvSpPr>
          <p:spPr bwMode="auto">
            <a:xfrm>
              <a:off x="1763688" y="3597901"/>
              <a:ext cx="432048" cy="432048"/>
            </a:xfrm>
            <a:prstGeom prst="ellipse">
              <a:avLst/>
            </a:prstGeom>
            <a:ln w="381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P</a:t>
              </a:r>
            </a:p>
          </p:txBody>
        </p:sp>
        <p:sp>
          <p:nvSpPr>
            <p:cNvPr id="16" name="Elipse 15"/>
            <p:cNvSpPr/>
            <p:nvPr/>
          </p:nvSpPr>
          <p:spPr bwMode="auto">
            <a:xfrm>
              <a:off x="883642" y="2897560"/>
              <a:ext cx="432048" cy="432048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P</a:t>
              </a:r>
            </a:p>
          </p:txBody>
        </p:sp>
        <p:sp>
          <p:nvSpPr>
            <p:cNvPr id="17" name="Elipse 16"/>
            <p:cNvSpPr/>
            <p:nvPr/>
          </p:nvSpPr>
          <p:spPr bwMode="auto">
            <a:xfrm>
              <a:off x="570189" y="1947347"/>
              <a:ext cx="432048" cy="432048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P</a:t>
              </a:r>
            </a:p>
          </p:txBody>
        </p:sp>
        <p:cxnSp>
          <p:nvCxnSpPr>
            <p:cNvPr id="19" name="Conector reto 18"/>
            <p:cNvCxnSpPr>
              <a:stCxn id="17" idx="6"/>
              <a:endCxn id="9" idx="2"/>
            </p:cNvCxnSpPr>
            <p:nvPr/>
          </p:nvCxnSpPr>
          <p:spPr>
            <a:xfrm flipV="1">
              <a:off x="1002237" y="2047156"/>
              <a:ext cx="977475" cy="11621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>
              <a:stCxn id="11" idx="0"/>
              <a:endCxn id="9" idx="4"/>
            </p:cNvCxnSpPr>
            <p:nvPr/>
          </p:nvCxnSpPr>
          <p:spPr>
            <a:xfrm flipV="1">
              <a:off x="2195736" y="2263180"/>
              <a:ext cx="0" cy="202332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Conector reto 22"/>
            <p:cNvCxnSpPr>
              <a:stCxn id="9" idx="6"/>
            </p:cNvCxnSpPr>
            <p:nvPr/>
          </p:nvCxnSpPr>
          <p:spPr>
            <a:xfrm>
              <a:off x="2411760" y="2047156"/>
              <a:ext cx="142997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Conector reto 24"/>
            <p:cNvCxnSpPr>
              <a:stCxn id="10" idx="4"/>
              <a:endCxn id="12" idx="0"/>
            </p:cNvCxnSpPr>
            <p:nvPr/>
          </p:nvCxnSpPr>
          <p:spPr>
            <a:xfrm>
              <a:off x="2771800" y="2263180"/>
              <a:ext cx="0" cy="202332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Conector reto 26"/>
            <p:cNvCxnSpPr>
              <a:stCxn id="11" idx="6"/>
              <a:endCxn id="12" idx="2"/>
            </p:cNvCxnSpPr>
            <p:nvPr/>
          </p:nvCxnSpPr>
          <p:spPr>
            <a:xfrm>
              <a:off x="2411760" y="2681536"/>
              <a:ext cx="144016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Conector reto 28"/>
            <p:cNvCxnSpPr>
              <a:stCxn id="11" idx="7"/>
              <a:endCxn id="10" idx="3"/>
            </p:cNvCxnSpPr>
            <p:nvPr/>
          </p:nvCxnSpPr>
          <p:spPr>
            <a:xfrm flipV="1">
              <a:off x="2348488" y="2199908"/>
              <a:ext cx="270560" cy="32887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Conector reto 32"/>
            <p:cNvCxnSpPr>
              <a:stCxn id="9" idx="5"/>
              <a:endCxn id="12" idx="1"/>
            </p:cNvCxnSpPr>
            <p:nvPr/>
          </p:nvCxnSpPr>
          <p:spPr>
            <a:xfrm>
              <a:off x="2348488" y="2199908"/>
              <a:ext cx="270560" cy="32887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Conector reto 35"/>
            <p:cNvCxnSpPr>
              <a:stCxn id="16" idx="7"/>
              <a:endCxn id="9" idx="3"/>
            </p:cNvCxnSpPr>
            <p:nvPr/>
          </p:nvCxnSpPr>
          <p:spPr>
            <a:xfrm flipV="1">
              <a:off x="1252418" y="2199908"/>
              <a:ext cx="790566" cy="76092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Conector reto 37"/>
            <p:cNvCxnSpPr>
              <a:stCxn id="15" idx="0"/>
              <a:endCxn id="11" idx="4"/>
            </p:cNvCxnSpPr>
            <p:nvPr/>
          </p:nvCxnSpPr>
          <p:spPr>
            <a:xfrm flipV="1">
              <a:off x="1979712" y="2897560"/>
              <a:ext cx="216024" cy="700341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Conector reto 39"/>
            <p:cNvCxnSpPr>
              <a:stCxn id="14" idx="0"/>
              <a:endCxn id="12" idx="4"/>
            </p:cNvCxnSpPr>
            <p:nvPr/>
          </p:nvCxnSpPr>
          <p:spPr>
            <a:xfrm flipH="1" flipV="1">
              <a:off x="2771800" y="2897560"/>
              <a:ext cx="421314" cy="66140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Conector reto 41"/>
            <p:cNvCxnSpPr>
              <a:stCxn id="3" idx="2"/>
              <a:endCxn id="10" idx="6"/>
            </p:cNvCxnSpPr>
            <p:nvPr/>
          </p:nvCxnSpPr>
          <p:spPr>
            <a:xfrm flipH="1" flipV="1">
              <a:off x="2987824" y="2047156"/>
              <a:ext cx="916225" cy="152752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Conector reto 43"/>
            <p:cNvCxnSpPr>
              <a:stCxn id="13" idx="1"/>
              <a:endCxn id="12" idx="6"/>
            </p:cNvCxnSpPr>
            <p:nvPr/>
          </p:nvCxnSpPr>
          <p:spPr>
            <a:xfrm flipH="1" flipV="1">
              <a:off x="2987824" y="2681536"/>
              <a:ext cx="815253" cy="279296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Conector reto 45"/>
            <p:cNvCxnSpPr>
              <a:stCxn id="14" idx="7"/>
              <a:endCxn id="13" idx="3"/>
            </p:cNvCxnSpPr>
            <p:nvPr/>
          </p:nvCxnSpPr>
          <p:spPr>
            <a:xfrm flipV="1">
              <a:off x="3345866" y="3266336"/>
              <a:ext cx="457211" cy="355903"/>
            </a:xfrm>
            <a:prstGeom prst="line">
              <a:avLst/>
            </a:prstGeom>
            <a:ln w="38100">
              <a:solidFill>
                <a:schemeClr val="bg2">
                  <a:lumMod val="60000"/>
                  <a:lumOff val="4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" name="Conector de seta reta 51"/>
            <p:cNvCxnSpPr/>
            <p:nvPr/>
          </p:nvCxnSpPr>
          <p:spPr>
            <a:xfrm flipV="1">
              <a:off x="1869808" y="3194312"/>
              <a:ext cx="144016" cy="33070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ector de seta reta 53"/>
            <p:cNvCxnSpPr/>
            <p:nvPr/>
          </p:nvCxnSpPr>
          <p:spPr>
            <a:xfrm flipH="1">
              <a:off x="2091463" y="3253756"/>
              <a:ext cx="123379" cy="30454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CaixaDeTexto 54"/>
            <p:cNvSpPr txBox="1"/>
            <p:nvPr/>
          </p:nvSpPr>
          <p:spPr>
            <a:xfrm>
              <a:off x="3334832" y="3103790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>
                  <a:solidFill>
                    <a:schemeClr val="bg2">
                      <a:lumMod val="60000"/>
                      <a:lumOff val="40000"/>
                    </a:schemeClr>
                  </a:solidFill>
                </a:rPr>
                <a:t>D</a:t>
              </a:r>
              <a:endParaRPr lang="pt-BR" dirty="0">
                <a:solidFill>
                  <a:schemeClr val="bg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56" name="CaixaDeTexto 55"/>
            <p:cNvSpPr txBox="1"/>
            <p:nvPr/>
          </p:nvSpPr>
          <p:spPr>
            <a:xfrm>
              <a:off x="2128208" y="3221364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>
                  <a:solidFill>
                    <a:srgbClr val="FF0000"/>
                  </a:solidFill>
                </a:rPr>
                <a:t>R</a:t>
              </a:r>
              <a:endParaRPr lang="pt-BR" dirty="0">
                <a:solidFill>
                  <a:srgbClr val="FF0000"/>
                </a:solidFill>
              </a:endParaRPr>
            </a:p>
          </p:txBody>
        </p:sp>
        <p:sp>
          <p:nvSpPr>
            <p:cNvPr id="57" name="CaixaDeTexto 56"/>
            <p:cNvSpPr txBox="1"/>
            <p:nvPr/>
          </p:nvSpPr>
          <p:spPr>
            <a:xfrm>
              <a:off x="1647701" y="3095799"/>
              <a:ext cx="340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FF0000"/>
                  </a:solidFill>
                </a:rPr>
                <a:t>Q</a:t>
              </a:r>
            </a:p>
          </p:txBody>
        </p:sp>
      </p:grpSp>
      <p:grpSp>
        <p:nvGrpSpPr>
          <p:cNvPr id="73" name="Grupo 72"/>
          <p:cNvGrpSpPr/>
          <p:nvPr/>
        </p:nvGrpSpPr>
        <p:grpSpPr>
          <a:xfrm>
            <a:off x="480110" y="4797152"/>
            <a:ext cx="3346084" cy="1037759"/>
            <a:chOff x="539552" y="5204919"/>
            <a:chExt cx="3346084" cy="1037759"/>
          </a:xfrm>
        </p:grpSpPr>
        <p:sp>
          <p:nvSpPr>
            <p:cNvPr id="59" name="Elipse 58"/>
            <p:cNvSpPr/>
            <p:nvPr/>
          </p:nvSpPr>
          <p:spPr bwMode="auto">
            <a:xfrm>
              <a:off x="539552" y="5204919"/>
              <a:ext cx="432048" cy="432048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P</a:t>
              </a:r>
            </a:p>
          </p:txBody>
        </p:sp>
        <p:sp>
          <p:nvSpPr>
            <p:cNvPr id="64" name="Elipse 63"/>
            <p:cNvSpPr/>
            <p:nvPr/>
          </p:nvSpPr>
          <p:spPr bwMode="auto">
            <a:xfrm>
              <a:off x="539552" y="5733256"/>
              <a:ext cx="432048" cy="432048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S</a:t>
              </a:r>
            </a:p>
          </p:txBody>
        </p:sp>
        <p:sp>
          <p:nvSpPr>
            <p:cNvPr id="65" name="CaixaDeTexto 64"/>
            <p:cNvSpPr txBox="1"/>
            <p:nvPr/>
          </p:nvSpPr>
          <p:spPr>
            <a:xfrm>
              <a:off x="1998302" y="5236277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>
                  <a:solidFill>
                    <a:srgbClr val="FF0000"/>
                  </a:solidFill>
                </a:rPr>
                <a:t>R</a:t>
              </a:r>
              <a:endParaRPr lang="pt-BR" dirty="0">
                <a:solidFill>
                  <a:srgbClr val="FF0000"/>
                </a:solidFill>
              </a:endParaRPr>
            </a:p>
          </p:txBody>
        </p:sp>
        <p:sp>
          <p:nvSpPr>
            <p:cNvPr id="66" name="CaixaDeTexto 65"/>
            <p:cNvSpPr txBox="1"/>
            <p:nvPr/>
          </p:nvSpPr>
          <p:spPr>
            <a:xfrm>
              <a:off x="1998302" y="5545887"/>
              <a:ext cx="340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FF0000"/>
                  </a:solidFill>
                </a:rPr>
                <a:t>Q</a:t>
              </a:r>
            </a:p>
          </p:txBody>
        </p:sp>
        <p:sp>
          <p:nvSpPr>
            <p:cNvPr id="67" name="CaixaDeTexto 66"/>
            <p:cNvSpPr txBox="1"/>
            <p:nvPr/>
          </p:nvSpPr>
          <p:spPr>
            <a:xfrm>
              <a:off x="1998302" y="5873346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>
                  <a:solidFill>
                    <a:schemeClr val="bg2">
                      <a:lumMod val="60000"/>
                      <a:lumOff val="40000"/>
                    </a:schemeClr>
                  </a:solidFill>
                </a:rPr>
                <a:t>D</a:t>
              </a:r>
              <a:endParaRPr lang="pt-BR" dirty="0">
                <a:solidFill>
                  <a:schemeClr val="bg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68" name="CaixaDeTexto 67"/>
            <p:cNvSpPr txBox="1"/>
            <p:nvPr/>
          </p:nvSpPr>
          <p:spPr>
            <a:xfrm>
              <a:off x="1003214" y="5236277"/>
              <a:ext cx="6174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err="1" smtClean="0"/>
                <a:t>peer</a:t>
              </a:r>
              <a:endParaRPr lang="pt-BR" dirty="0"/>
            </a:p>
          </p:txBody>
        </p:sp>
        <p:sp>
          <p:nvSpPr>
            <p:cNvPr id="69" name="CaixaDeTexto 68"/>
            <p:cNvSpPr txBox="1"/>
            <p:nvPr/>
          </p:nvSpPr>
          <p:spPr>
            <a:xfrm>
              <a:off x="1003214" y="5764614"/>
              <a:ext cx="7696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server</a:t>
              </a:r>
              <a:endParaRPr lang="pt-BR" dirty="0"/>
            </a:p>
          </p:txBody>
        </p:sp>
        <p:sp>
          <p:nvSpPr>
            <p:cNvPr id="70" name="CaixaDeTexto 69"/>
            <p:cNvSpPr txBox="1"/>
            <p:nvPr/>
          </p:nvSpPr>
          <p:spPr>
            <a:xfrm>
              <a:off x="2409091" y="5236277"/>
              <a:ext cx="10376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response</a:t>
              </a:r>
              <a:endParaRPr lang="pt-BR" dirty="0"/>
            </a:p>
          </p:txBody>
        </p:sp>
        <p:sp>
          <p:nvSpPr>
            <p:cNvPr id="71" name="CaixaDeTexto 70"/>
            <p:cNvSpPr txBox="1"/>
            <p:nvPr/>
          </p:nvSpPr>
          <p:spPr>
            <a:xfrm>
              <a:off x="2419465" y="5545887"/>
              <a:ext cx="7292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query</a:t>
              </a:r>
              <a:endParaRPr lang="pt-BR" dirty="0"/>
            </a:p>
          </p:txBody>
        </p:sp>
        <p:sp>
          <p:nvSpPr>
            <p:cNvPr id="72" name="CaixaDeTexto 71"/>
            <p:cNvSpPr txBox="1"/>
            <p:nvPr/>
          </p:nvSpPr>
          <p:spPr>
            <a:xfrm>
              <a:off x="2419465" y="5873346"/>
              <a:ext cx="14661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file download</a:t>
              </a:r>
              <a:endParaRPr lang="pt-BR" dirty="0"/>
            </a:p>
          </p:txBody>
        </p:sp>
      </p:grpSp>
      <p:grpSp>
        <p:nvGrpSpPr>
          <p:cNvPr id="141" name="Grupo 140"/>
          <p:cNvGrpSpPr/>
          <p:nvPr/>
        </p:nvGrpSpPr>
        <p:grpSpPr>
          <a:xfrm>
            <a:off x="5508104" y="1504454"/>
            <a:ext cx="2868370" cy="2786211"/>
            <a:chOff x="5508104" y="1504454"/>
            <a:chExt cx="2868370" cy="2786211"/>
          </a:xfrm>
        </p:grpSpPr>
        <p:sp>
          <p:nvSpPr>
            <p:cNvPr id="78" name="Elipse 77"/>
            <p:cNvSpPr/>
            <p:nvPr/>
          </p:nvSpPr>
          <p:spPr bwMode="auto">
            <a:xfrm>
              <a:off x="7184973" y="1504454"/>
              <a:ext cx="432048" cy="432048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P</a:t>
              </a:r>
            </a:p>
          </p:txBody>
        </p:sp>
        <p:sp>
          <p:nvSpPr>
            <p:cNvPr id="79" name="Elipse 78"/>
            <p:cNvSpPr/>
            <p:nvPr/>
          </p:nvSpPr>
          <p:spPr bwMode="auto">
            <a:xfrm>
              <a:off x="5896246" y="1659529"/>
              <a:ext cx="432048" cy="432048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P</a:t>
              </a:r>
            </a:p>
          </p:txBody>
        </p:sp>
        <p:sp>
          <p:nvSpPr>
            <p:cNvPr id="82" name="Elipse 81"/>
            <p:cNvSpPr/>
            <p:nvPr/>
          </p:nvSpPr>
          <p:spPr bwMode="auto">
            <a:xfrm>
              <a:off x="5508104" y="2668544"/>
              <a:ext cx="432048" cy="432048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P</a:t>
              </a:r>
            </a:p>
          </p:txBody>
        </p:sp>
        <p:sp>
          <p:nvSpPr>
            <p:cNvPr id="83" name="Elipse 82"/>
            <p:cNvSpPr/>
            <p:nvPr/>
          </p:nvSpPr>
          <p:spPr bwMode="auto">
            <a:xfrm>
              <a:off x="6699314" y="2646797"/>
              <a:ext cx="432048" cy="432048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P</a:t>
              </a:r>
            </a:p>
          </p:txBody>
        </p:sp>
        <p:sp>
          <p:nvSpPr>
            <p:cNvPr id="84" name="Elipse 83"/>
            <p:cNvSpPr/>
            <p:nvPr/>
          </p:nvSpPr>
          <p:spPr bwMode="auto">
            <a:xfrm>
              <a:off x="7944426" y="2452520"/>
              <a:ext cx="432048" cy="432048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P</a:t>
              </a:r>
            </a:p>
          </p:txBody>
        </p:sp>
        <p:sp>
          <p:nvSpPr>
            <p:cNvPr id="85" name="Elipse 84"/>
            <p:cNvSpPr/>
            <p:nvPr/>
          </p:nvSpPr>
          <p:spPr bwMode="auto">
            <a:xfrm>
              <a:off x="7795420" y="3502985"/>
              <a:ext cx="432048" cy="432048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P</a:t>
              </a:r>
            </a:p>
          </p:txBody>
        </p:sp>
        <p:sp>
          <p:nvSpPr>
            <p:cNvPr id="88" name="Elipse 87"/>
            <p:cNvSpPr/>
            <p:nvPr/>
          </p:nvSpPr>
          <p:spPr bwMode="auto">
            <a:xfrm>
              <a:off x="6488665" y="3757219"/>
              <a:ext cx="432048" cy="432048"/>
            </a:xfrm>
            <a:prstGeom prst="ellipse">
              <a:avLst/>
            </a:prstGeom>
            <a:ln w="3810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23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P</a:t>
              </a:r>
            </a:p>
          </p:txBody>
        </p:sp>
        <p:cxnSp>
          <p:nvCxnSpPr>
            <p:cNvPr id="90" name="Conector reto 89"/>
            <p:cNvCxnSpPr>
              <a:stCxn id="82" idx="7"/>
              <a:endCxn id="78" idx="3"/>
            </p:cNvCxnSpPr>
            <p:nvPr/>
          </p:nvCxnSpPr>
          <p:spPr>
            <a:xfrm flipV="1">
              <a:off x="5876880" y="1873230"/>
              <a:ext cx="1371365" cy="858586"/>
            </a:xfrm>
            <a:prstGeom prst="line">
              <a:avLst/>
            </a:prstGeom>
            <a:ln w="38100">
              <a:solidFill>
                <a:schemeClr val="bg2">
                  <a:lumMod val="60000"/>
                  <a:lumOff val="4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91" name="CaixaDeTexto 90"/>
            <p:cNvSpPr txBox="1"/>
            <p:nvPr/>
          </p:nvSpPr>
          <p:spPr>
            <a:xfrm>
              <a:off x="6196263" y="2076490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>
                  <a:solidFill>
                    <a:schemeClr val="bg2">
                      <a:lumMod val="60000"/>
                      <a:lumOff val="40000"/>
                    </a:schemeClr>
                  </a:solidFill>
                </a:rPr>
                <a:t>D</a:t>
              </a:r>
              <a:endParaRPr lang="pt-BR" dirty="0">
                <a:solidFill>
                  <a:schemeClr val="bg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94" name="Conector de seta reta 93"/>
            <p:cNvCxnSpPr/>
            <p:nvPr/>
          </p:nvCxnSpPr>
          <p:spPr>
            <a:xfrm flipH="1" flipV="1">
              <a:off x="5714089" y="3308784"/>
              <a:ext cx="482174" cy="41795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CaixaDeTexto 94"/>
            <p:cNvSpPr txBox="1"/>
            <p:nvPr/>
          </p:nvSpPr>
          <p:spPr>
            <a:xfrm>
              <a:off x="6118076" y="3635547"/>
              <a:ext cx="340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FF0000"/>
                  </a:solidFill>
                </a:rPr>
                <a:t>Q</a:t>
              </a:r>
            </a:p>
          </p:txBody>
        </p:sp>
        <p:cxnSp>
          <p:nvCxnSpPr>
            <p:cNvPr id="100" name="Conector reto 99"/>
            <p:cNvCxnSpPr>
              <a:stCxn id="82" idx="0"/>
              <a:endCxn id="79" idx="3"/>
            </p:cNvCxnSpPr>
            <p:nvPr/>
          </p:nvCxnSpPr>
          <p:spPr>
            <a:xfrm flipV="1">
              <a:off x="5724128" y="2028305"/>
              <a:ext cx="235390" cy="64023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Conector reto 101"/>
            <p:cNvCxnSpPr>
              <a:stCxn id="79" idx="6"/>
              <a:endCxn id="78" idx="2"/>
            </p:cNvCxnSpPr>
            <p:nvPr/>
          </p:nvCxnSpPr>
          <p:spPr>
            <a:xfrm flipV="1">
              <a:off x="6328294" y="1720478"/>
              <a:ext cx="856679" cy="15507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4" name="Conector reto 103"/>
            <p:cNvCxnSpPr>
              <a:stCxn id="82" idx="6"/>
              <a:endCxn id="83" idx="2"/>
            </p:cNvCxnSpPr>
            <p:nvPr/>
          </p:nvCxnSpPr>
          <p:spPr>
            <a:xfrm flipV="1">
              <a:off x="5940152" y="2862821"/>
              <a:ext cx="759162" cy="2174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6" name="Conector reto 105"/>
            <p:cNvCxnSpPr>
              <a:stCxn id="83" idx="7"/>
              <a:endCxn id="78" idx="4"/>
            </p:cNvCxnSpPr>
            <p:nvPr/>
          </p:nvCxnSpPr>
          <p:spPr>
            <a:xfrm flipV="1">
              <a:off x="7068090" y="1936502"/>
              <a:ext cx="332907" cy="77356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8" name="Conector reto 107"/>
            <p:cNvCxnSpPr>
              <a:stCxn id="83" idx="6"/>
              <a:endCxn id="84" idx="2"/>
            </p:cNvCxnSpPr>
            <p:nvPr/>
          </p:nvCxnSpPr>
          <p:spPr>
            <a:xfrm flipV="1">
              <a:off x="7131362" y="2668544"/>
              <a:ext cx="813064" cy="19427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0" name="Conector reto 109"/>
            <p:cNvCxnSpPr>
              <a:stCxn id="88" idx="0"/>
              <a:endCxn id="83" idx="4"/>
            </p:cNvCxnSpPr>
            <p:nvPr/>
          </p:nvCxnSpPr>
          <p:spPr>
            <a:xfrm flipV="1">
              <a:off x="6704689" y="3078845"/>
              <a:ext cx="210649" cy="67837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2" name="Conector reto 111"/>
            <p:cNvCxnSpPr>
              <a:stCxn id="82" idx="4"/>
              <a:endCxn id="88" idx="1"/>
            </p:cNvCxnSpPr>
            <p:nvPr/>
          </p:nvCxnSpPr>
          <p:spPr>
            <a:xfrm>
              <a:off x="5724128" y="3100592"/>
              <a:ext cx="827809" cy="71989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4" name="Conector reto 113"/>
            <p:cNvCxnSpPr>
              <a:stCxn id="88" idx="6"/>
              <a:endCxn id="85" idx="2"/>
            </p:cNvCxnSpPr>
            <p:nvPr/>
          </p:nvCxnSpPr>
          <p:spPr>
            <a:xfrm flipV="1">
              <a:off x="6920713" y="3719009"/>
              <a:ext cx="874707" cy="254234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6" name="Conector reto 115"/>
            <p:cNvCxnSpPr>
              <a:stCxn id="85" idx="0"/>
              <a:endCxn id="84" idx="4"/>
            </p:cNvCxnSpPr>
            <p:nvPr/>
          </p:nvCxnSpPr>
          <p:spPr>
            <a:xfrm flipV="1">
              <a:off x="8011444" y="2884568"/>
              <a:ext cx="149006" cy="61841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9" name="Conector de seta reta 118"/>
            <p:cNvCxnSpPr/>
            <p:nvPr/>
          </p:nvCxnSpPr>
          <p:spPr>
            <a:xfrm flipV="1">
              <a:off x="7324621" y="2549786"/>
              <a:ext cx="594742" cy="15656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CaixaDeTexto 120"/>
            <p:cNvSpPr txBox="1"/>
            <p:nvPr/>
          </p:nvSpPr>
          <p:spPr>
            <a:xfrm>
              <a:off x="7058218" y="2484814"/>
              <a:ext cx="340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FF0000"/>
                  </a:solidFill>
                </a:rPr>
                <a:t>Q</a:t>
              </a:r>
            </a:p>
          </p:txBody>
        </p:sp>
        <p:cxnSp>
          <p:nvCxnSpPr>
            <p:cNvPr id="122" name="Conector de seta reta 121"/>
            <p:cNvCxnSpPr/>
            <p:nvPr/>
          </p:nvCxnSpPr>
          <p:spPr>
            <a:xfrm flipV="1">
              <a:off x="6939020" y="3102397"/>
              <a:ext cx="122607" cy="46851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CaixaDeTexto 123"/>
            <p:cNvSpPr txBox="1"/>
            <p:nvPr/>
          </p:nvSpPr>
          <p:spPr>
            <a:xfrm>
              <a:off x="6727932" y="3503815"/>
              <a:ext cx="340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FF0000"/>
                  </a:solidFill>
                </a:rPr>
                <a:t>Q</a:t>
              </a:r>
            </a:p>
          </p:txBody>
        </p:sp>
        <p:cxnSp>
          <p:nvCxnSpPr>
            <p:cNvPr id="125" name="Conector de seta reta 124"/>
            <p:cNvCxnSpPr/>
            <p:nvPr/>
          </p:nvCxnSpPr>
          <p:spPr>
            <a:xfrm flipV="1">
              <a:off x="8238142" y="2879541"/>
              <a:ext cx="122607" cy="46851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CaixaDeTexto 125"/>
            <p:cNvSpPr txBox="1"/>
            <p:nvPr/>
          </p:nvSpPr>
          <p:spPr>
            <a:xfrm>
              <a:off x="8027054" y="3280959"/>
              <a:ext cx="340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FF0000"/>
                  </a:solidFill>
                </a:rPr>
                <a:t>Q</a:t>
              </a:r>
            </a:p>
          </p:txBody>
        </p:sp>
        <p:cxnSp>
          <p:nvCxnSpPr>
            <p:cNvPr id="127" name="Conector de seta reta 126"/>
            <p:cNvCxnSpPr/>
            <p:nvPr/>
          </p:nvCxnSpPr>
          <p:spPr>
            <a:xfrm flipV="1">
              <a:off x="7156505" y="3986305"/>
              <a:ext cx="594742" cy="15656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CaixaDeTexto 127"/>
            <p:cNvSpPr txBox="1"/>
            <p:nvPr/>
          </p:nvSpPr>
          <p:spPr>
            <a:xfrm>
              <a:off x="6890102" y="3921333"/>
              <a:ext cx="340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FF0000"/>
                  </a:solidFill>
                </a:rPr>
                <a:t>Q</a:t>
              </a:r>
            </a:p>
          </p:txBody>
        </p:sp>
        <p:cxnSp>
          <p:nvCxnSpPr>
            <p:cNvPr id="129" name="Conector de seta reta 128"/>
            <p:cNvCxnSpPr/>
            <p:nvPr/>
          </p:nvCxnSpPr>
          <p:spPr>
            <a:xfrm flipH="1">
              <a:off x="6601681" y="3203140"/>
              <a:ext cx="154952" cy="49318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CaixaDeTexto 132"/>
            <p:cNvSpPr txBox="1"/>
            <p:nvPr/>
          </p:nvSpPr>
          <p:spPr>
            <a:xfrm>
              <a:off x="6535953" y="2921065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>
                  <a:solidFill>
                    <a:srgbClr val="FF0000"/>
                  </a:solidFill>
                </a:rPr>
                <a:t>R</a:t>
              </a:r>
              <a:endParaRPr lang="pt-BR" dirty="0">
                <a:solidFill>
                  <a:srgbClr val="FF0000"/>
                </a:solidFill>
              </a:endParaRPr>
            </a:p>
          </p:txBody>
        </p:sp>
        <p:cxnSp>
          <p:nvCxnSpPr>
            <p:cNvPr id="134" name="Conector de seta reta 133"/>
            <p:cNvCxnSpPr/>
            <p:nvPr/>
          </p:nvCxnSpPr>
          <p:spPr>
            <a:xfrm flipH="1">
              <a:off x="7836094" y="3022552"/>
              <a:ext cx="154952" cy="49318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CaixaDeTexto 134"/>
            <p:cNvSpPr txBox="1"/>
            <p:nvPr/>
          </p:nvSpPr>
          <p:spPr>
            <a:xfrm>
              <a:off x="7758720" y="2749732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>
                  <a:solidFill>
                    <a:srgbClr val="FF0000"/>
                  </a:solidFill>
                </a:rPr>
                <a:t>R</a:t>
              </a:r>
              <a:endParaRPr lang="pt-BR" dirty="0">
                <a:solidFill>
                  <a:srgbClr val="FF0000"/>
                </a:solidFill>
              </a:endParaRPr>
            </a:p>
          </p:txBody>
        </p:sp>
      </p:grpSp>
      <p:sp>
        <p:nvSpPr>
          <p:cNvPr id="138" name="CaixaDeTexto 137"/>
          <p:cNvSpPr txBox="1"/>
          <p:nvPr/>
        </p:nvSpPr>
        <p:spPr>
          <a:xfrm>
            <a:off x="2033258" y="962094"/>
            <a:ext cx="922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Napster</a:t>
            </a:r>
            <a:endParaRPr lang="pt-BR" dirty="0"/>
          </a:p>
        </p:txBody>
      </p:sp>
      <p:sp>
        <p:nvSpPr>
          <p:cNvPr id="139" name="CaixaDeTexto 138"/>
          <p:cNvSpPr txBox="1"/>
          <p:nvPr/>
        </p:nvSpPr>
        <p:spPr>
          <a:xfrm>
            <a:off x="6723853" y="1046379"/>
            <a:ext cx="980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/>
              <a:t>Gnutella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970374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Redes P2P</a:t>
            </a:r>
            <a:endParaRPr lang="pt-BR" sz="4800" b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613297"/>
          </a:xfrm>
        </p:spPr>
        <p:txBody>
          <a:bodyPr/>
          <a:lstStyle/>
          <a:p>
            <a:r>
              <a:rPr lang="pt-BR" dirty="0"/>
              <a:t>Com o aumento da capacidade dos computadores e dos links de Internet domésticos, outros usos de redes </a:t>
            </a:r>
            <a:r>
              <a:rPr lang="pt-BR" i="1" dirty="0"/>
              <a:t>P2P</a:t>
            </a:r>
            <a:r>
              <a:rPr lang="pt-BR" dirty="0"/>
              <a:t> </a:t>
            </a:r>
            <a:r>
              <a:rPr lang="pt-BR" dirty="0" smtClean="0"/>
              <a:t>existem:</a:t>
            </a:r>
          </a:p>
          <a:p>
            <a:pPr lvl="1"/>
            <a:r>
              <a:rPr lang="pt-BR" dirty="0" smtClean="0"/>
              <a:t>Projetos </a:t>
            </a:r>
            <a:r>
              <a:rPr lang="pt-BR" dirty="0"/>
              <a:t>de computação </a:t>
            </a:r>
            <a:r>
              <a:rPr lang="pt-BR" dirty="0" smtClean="0"/>
              <a:t>distribuída;</a:t>
            </a:r>
          </a:p>
          <a:p>
            <a:pPr lvl="1"/>
            <a:r>
              <a:rPr lang="pt-BR" dirty="0" smtClean="0"/>
              <a:t>Distribuição </a:t>
            </a:r>
            <a:r>
              <a:rPr lang="pt-BR" dirty="0"/>
              <a:t>de fluxos de mídia em tempo real (</a:t>
            </a:r>
            <a:r>
              <a:rPr lang="pt-BR" i="1" dirty="0"/>
              <a:t>streaming</a:t>
            </a:r>
            <a:r>
              <a:rPr lang="pt-BR" dirty="0" smtClean="0"/>
              <a:t>);</a:t>
            </a:r>
          </a:p>
          <a:p>
            <a:pPr lvl="1"/>
            <a:r>
              <a:rPr lang="pt-BR" dirty="0"/>
              <a:t>T</a:t>
            </a:r>
            <a:r>
              <a:rPr lang="pt-BR" dirty="0" smtClean="0"/>
              <a:t>elecomunicações </a:t>
            </a:r>
            <a:r>
              <a:rPr lang="pt-BR" dirty="0"/>
              <a:t>(telefonia, videoconferência</a:t>
            </a:r>
            <a:r>
              <a:rPr lang="pt-BR" dirty="0" smtClean="0"/>
              <a:t>...), e outros.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69244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Redes P2P</a:t>
            </a:r>
            <a:endParaRPr lang="pt-BR" sz="4800" b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727448"/>
          </a:xfrm>
        </p:spPr>
        <p:txBody>
          <a:bodyPr/>
          <a:lstStyle/>
          <a:p>
            <a:r>
              <a:rPr lang="pt-BR" dirty="0" smtClean="0"/>
              <a:t>São geralmente </a:t>
            </a:r>
            <a:r>
              <a:rPr lang="pt-BR" dirty="0"/>
              <a:t>construídas sobre a </a:t>
            </a:r>
            <a:r>
              <a:rPr lang="pt-BR" dirty="0">
                <a:solidFill>
                  <a:srgbClr val="FFFF00"/>
                </a:solidFill>
              </a:rPr>
              <a:t>camada de aplicação</a:t>
            </a:r>
            <a:r>
              <a:rPr lang="pt-BR" dirty="0"/>
              <a:t>, formando uma rede </a:t>
            </a:r>
            <a:r>
              <a:rPr lang="pt-BR" dirty="0" smtClean="0"/>
              <a:t>sobreposta;</a:t>
            </a:r>
          </a:p>
          <a:p>
            <a:r>
              <a:rPr lang="pt-BR" dirty="0" smtClean="0"/>
              <a:t>Essas </a:t>
            </a:r>
            <a:r>
              <a:rPr lang="pt-BR" dirty="0"/>
              <a:t>redes sobrepostas são utilizadas para a descoberta de pares e indexação de </a:t>
            </a:r>
            <a:r>
              <a:rPr lang="pt-BR" dirty="0" smtClean="0"/>
              <a:t>conteúdo;</a:t>
            </a:r>
          </a:p>
          <a:p>
            <a:r>
              <a:rPr lang="pt-BR" dirty="0" smtClean="0"/>
              <a:t>Esse </a:t>
            </a:r>
            <a:r>
              <a:rPr lang="pt-BR" dirty="0"/>
              <a:t>tipo de arquitetura confere uma vantagem às redes </a:t>
            </a:r>
            <a:r>
              <a:rPr lang="pt-BR" i="1" dirty="0"/>
              <a:t>P2P</a:t>
            </a:r>
            <a:r>
              <a:rPr lang="pt-BR" dirty="0"/>
              <a:t> em relação a outros modelos de distribuição de </a:t>
            </a:r>
            <a:r>
              <a:rPr lang="pt-BR" dirty="0" smtClean="0"/>
              <a:t>conteúdo: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A </a:t>
            </a:r>
            <a:r>
              <a:rPr lang="pt-BR" dirty="0">
                <a:solidFill>
                  <a:srgbClr val="FFFF00"/>
                </a:solidFill>
              </a:rPr>
              <a:t>rede </a:t>
            </a:r>
            <a:r>
              <a:rPr lang="pt-BR" i="1" dirty="0">
                <a:solidFill>
                  <a:srgbClr val="FFFF00"/>
                </a:solidFill>
              </a:rPr>
              <a:t>P2P</a:t>
            </a:r>
            <a:r>
              <a:rPr lang="pt-BR" dirty="0">
                <a:solidFill>
                  <a:srgbClr val="FFFF00"/>
                </a:solidFill>
              </a:rPr>
              <a:t> é abstrata (nível de aplicação), e por isso fica isolada da estrutura física da rede sobre a qual os protocolos </a:t>
            </a:r>
            <a:r>
              <a:rPr lang="pt-BR" i="1" dirty="0">
                <a:solidFill>
                  <a:srgbClr val="FFFF00"/>
                </a:solidFill>
              </a:rPr>
              <a:t>P2P</a:t>
            </a:r>
            <a:r>
              <a:rPr lang="pt-BR" dirty="0">
                <a:solidFill>
                  <a:srgbClr val="FFFF00"/>
                </a:solidFill>
              </a:rPr>
              <a:t> rodam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2817252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Redes P2P</a:t>
            </a:r>
            <a:endParaRPr lang="pt-BR" sz="4800" b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391150"/>
          </a:xfrm>
        </p:spPr>
        <p:txBody>
          <a:bodyPr/>
          <a:lstStyle/>
          <a:p>
            <a:r>
              <a:rPr lang="pt-BR" dirty="0" smtClean="0"/>
              <a:t>Considera-se redes P2P:</a:t>
            </a:r>
          </a:p>
          <a:p>
            <a:pPr lvl="1"/>
            <a:r>
              <a:rPr lang="pt-BR" dirty="0" smtClean="0"/>
              <a:t>Puras;</a:t>
            </a:r>
          </a:p>
          <a:p>
            <a:pPr lvl="1"/>
            <a:r>
              <a:rPr lang="pt-BR" dirty="0" smtClean="0"/>
              <a:t>Híbridas.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307538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Redes P2P</a:t>
            </a:r>
            <a:endParaRPr lang="pt-BR" sz="4800" b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391150"/>
          </a:xfrm>
        </p:spPr>
        <p:txBody>
          <a:bodyPr/>
          <a:lstStyle/>
          <a:p>
            <a:r>
              <a:rPr lang="pt-BR" dirty="0" smtClean="0"/>
              <a:t>Considera-se redes P2P: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Puras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Híbridas.</a:t>
            </a:r>
            <a:endParaRPr lang="pt-BR" dirty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3995936" y="1916832"/>
            <a:ext cx="4911080" cy="2664296"/>
          </a:xfrm>
          <a:prstGeom prst="wedgeRoundRectCallout">
            <a:avLst>
              <a:gd name="adj1" fmla="val -84070"/>
              <a:gd name="adj2" fmla="val -39733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400" dirty="0" smtClean="0"/>
              <a:t>Quando não carregam a noção de cliente ou servidor, ou seja, não existem nós de infraestrutura, e cada par tem um status igual na estrutura, funcionando ao mesmo tempo como cliente e servidor.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64927862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Redes P2P</a:t>
            </a:r>
            <a:endParaRPr lang="pt-BR" sz="4800" b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391150"/>
          </a:xfrm>
        </p:spPr>
        <p:txBody>
          <a:bodyPr/>
          <a:lstStyle/>
          <a:p>
            <a:r>
              <a:rPr lang="pt-BR" dirty="0" smtClean="0"/>
              <a:t>Considera-se redes P2P:</a:t>
            </a:r>
          </a:p>
          <a:p>
            <a:pPr lvl="1"/>
            <a:r>
              <a:rPr lang="pt-BR" dirty="0" smtClean="0"/>
              <a:t>Puras;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Híbridas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3995936" y="2276872"/>
            <a:ext cx="4911080" cy="2664296"/>
          </a:xfrm>
          <a:prstGeom prst="wedgeRoundRectCallout">
            <a:avLst>
              <a:gd name="adj1" fmla="val -77511"/>
              <a:gd name="adj2" fmla="val -37003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400" dirty="0" smtClean="0"/>
              <a:t>Permitem a existência de nós especiais, frequentemente chamados </a:t>
            </a:r>
            <a:r>
              <a:rPr lang="pt-BR" sz="2400" dirty="0" err="1" smtClean="0"/>
              <a:t>supernós</a:t>
            </a:r>
            <a:r>
              <a:rPr lang="pt-BR" sz="2400" dirty="0" smtClean="0"/>
              <a:t> (</a:t>
            </a:r>
            <a:r>
              <a:rPr lang="pt-BR" sz="2400" dirty="0" err="1" smtClean="0"/>
              <a:t>supernodes</a:t>
            </a:r>
            <a:r>
              <a:rPr lang="pt-BR" sz="2400" dirty="0" smtClean="0"/>
              <a:t>). Estes nós tipicamente possuem mais recursos disponíveis (especialmente banda).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2435857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Redes P2P</a:t>
            </a:r>
            <a:endParaRPr lang="pt-BR" sz="4800" b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834348"/>
          </a:xfrm>
        </p:spPr>
        <p:txBody>
          <a:bodyPr/>
          <a:lstStyle/>
          <a:p>
            <a:r>
              <a:rPr lang="pt-BR" dirty="0" smtClean="0"/>
              <a:t>O controle de conexões e fluxo de informações numa rede P2P pode ser:</a:t>
            </a:r>
          </a:p>
          <a:p>
            <a:pPr lvl="1"/>
            <a:r>
              <a:rPr lang="pt-BR" dirty="0" smtClean="0"/>
              <a:t>Distribuído;</a:t>
            </a:r>
          </a:p>
          <a:p>
            <a:pPr lvl="1"/>
            <a:r>
              <a:rPr lang="pt-BR" dirty="0" smtClean="0"/>
              <a:t>Centralizado.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697089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Redes P2P</a:t>
            </a:r>
            <a:endParaRPr lang="pt-BR" sz="4800" b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834348"/>
          </a:xfrm>
        </p:spPr>
        <p:txBody>
          <a:bodyPr/>
          <a:lstStyle/>
          <a:p>
            <a:r>
              <a:rPr lang="pt-BR" dirty="0" smtClean="0"/>
              <a:t>O controle de conexões e fluxo de informações numa rede P2P pode ser: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Distribuído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Centralizado.</a:t>
            </a:r>
            <a:endParaRPr lang="pt-BR" dirty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3884015" y="2276872"/>
            <a:ext cx="4911080" cy="1800200"/>
          </a:xfrm>
          <a:prstGeom prst="wedgeRoundRectCallout">
            <a:avLst>
              <a:gd name="adj1" fmla="val -67355"/>
              <a:gd name="adj2" fmla="val -3215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400" dirty="0"/>
              <a:t>A</a:t>
            </a:r>
            <a:r>
              <a:rPr lang="pt-BR" sz="2400" dirty="0" smtClean="0"/>
              <a:t>s </a:t>
            </a:r>
            <a:r>
              <a:rPr lang="pt-BR" sz="2400" dirty="0"/>
              <a:t>informações de controle (indexação e descoberta de pares) circulam entre os pares, assim como os </a:t>
            </a:r>
            <a:r>
              <a:rPr lang="pt-BR" sz="2400" dirty="0" smtClean="0"/>
              <a:t>dados.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6959730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Redes P2P</a:t>
            </a:r>
            <a:endParaRPr lang="pt-BR" sz="4800" b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834348"/>
          </a:xfrm>
        </p:spPr>
        <p:txBody>
          <a:bodyPr/>
          <a:lstStyle/>
          <a:p>
            <a:r>
              <a:rPr lang="pt-BR" dirty="0" smtClean="0"/>
              <a:t>O controle de conexões e fluxo de informações numa rede P2P pode ser:</a:t>
            </a:r>
          </a:p>
          <a:p>
            <a:pPr lvl="1"/>
            <a:r>
              <a:rPr lang="pt-BR" dirty="0" smtClean="0"/>
              <a:t>Distribuído;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Centralizado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4067944" y="2708920"/>
            <a:ext cx="4911080" cy="2952328"/>
          </a:xfrm>
          <a:prstGeom prst="wedgeRoundRectCallout">
            <a:avLst>
              <a:gd name="adj1" fmla="val -66297"/>
              <a:gd name="adj2" fmla="val -39190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400" dirty="0" smtClean="0"/>
              <a:t>Existe um </a:t>
            </a:r>
            <a:r>
              <a:rPr lang="pt-BR" sz="2400" dirty="0"/>
              <a:t>nó central responsável pela indexação do conteúdo e pelo gerenciamento do processo de troca de dados, porém as trocas de dados são feitas diretamente entre os pares e não são regidas por nenhum algoritmo em particular</a:t>
            </a:r>
            <a:r>
              <a:rPr lang="pt-BR" sz="2400" dirty="0" smtClean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39988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Redes P2P</a:t>
            </a:r>
            <a:endParaRPr lang="pt-BR" sz="4800" b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834348"/>
          </a:xfrm>
        </p:spPr>
        <p:txBody>
          <a:bodyPr/>
          <a:lstStyle/>
          <a:p>
            <a:r>
              <a:rPr lang="pt-BR" dirty="0" smtClean="0"/>
              <a:t>Pode-se classificar também pelo tipo de enlace formado:</a:t>
            </a:r>
          </a:p>
          <a:p>
            <a:pPr lvl="1"/>
            <a:r>
              <a:rPr lang="pt-BR" dirty="0" smtClean="0"/>
              <a:t>Estruturado;</a:t>
            </a:r>
          </a:p>
          <a:p>
            <a:pPr lvl="1"/>
            <a:r>
              <a:rPr lang="pt-BR" dirty="0" smtClean="0"/>
              <a:t>Não-estruturado.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726712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914370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Rede </a:t>
            </a:r>
            <a:r>
              <a:rPr lang="pt-BR" i="1" dirty="0" err="1" smtClean="0">
                <a:solidFill>
                  <a:srgbClr val="FFFFFF"/>
                </a:solidFill>
                <a:latin typeface="Calibri"/>
              </a:rPr>
              <a:t>Peer-to-Peer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 (P2P):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Conceito;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Características;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Classificação.</a:t>
            </a:r>
          </a:p>
        </p:txBody>
      </p:sp>
    </p:spTree>
    <p:extLst>
      <p:ext uri="{BB962C8B-B14F-4D97-AF65-F5344CB8AC3E}">
        <p14:creationId xmlns:p14="http://schemas.microsoft.com/office/powerpoint/2010/main" val="40312610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Redes P2P</a:t>
            </a:r>
            <a:endParaRPr lang="pt-BR" sz="4800" b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834348"/>
          </a:xfrm>
        </p:spPr>
        <p:txBody>
          <a:bodyPr/>
          <a:lstStyle/>
          <a:p>
            <a:r>
              <a:rPr lang="pt-BR" dirty="0" smtClean="0"/>
              <a:t>Pode-se classificar também pelo tipo de enlace formado:</a:t>
            </a:r>
          </a:p>
          <a:p>
            <a:pPr lvl="1"/>
            <a:r>
              <a:rPr lang="pt-BR" dirty="0" smtClean="0"/>
              <a:t>Estruturado;</a:t>
            </a:r>
          </a:p>
          <a:p>
            <a:pPr lvl="1"/>
            <a:r>
              <a:rPr lang="pt-BR" dirty="0" smtClean="0"/>
              <a:t>Não-estruturado.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 bwMode="auto">
          <a:xfrm>
            <a:off x="27725" y="0"/>
            <a:ext cx="9144000" cy="6858000"/>
          </a:xfrm>
          <a:prstGeom prst="rect">
            <a:avLst/>
          </a:prstGeom>
          <a:solidFill>
            <a:schemeClr val="bg1">
              <a:alpha val="58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6" name="Espaço Reservado para Texto 2"/>
          <p:cNvSpPr txBox="1">
            <a:spLocks/>
          </p:cNvSpPr>
          <p:nvPr/>
        </p:nvSpPr>
        <p:spPr>
          <a:xfrm>
            <a:off x="7411449" y="1412776"/>
            <a:ext cx="1376442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dirty="0" smtClean="0">
                <a:solidFill>
                  <a:srgbClr val="FFFF00"/>
                </a:solidFill>
              </a:rPr>
              <a:t>enlace</a:t>
            </a:r>
            <a:endParaRPr lang="pt-BR" dirty="0"/>
          </a:p>
        </p:txBody>
      </p:sp>
      <p:sp>
        <p:nvSpPr>
          <p:cNvPr id="7" name="Texto explicativo retangular com cantos arredondados 6"/>
          <p:cNvSpPr/>
          <p:nvPr/>
        </p:nvSpPr>
        <p:spPr bwMode="auto">
          <a:xfrm>
            <a:off x="1608011" y="2152626"/>
            <a:ext cx="7359352" cy="2232248"/>
          </a:xfrm>
          <a:prstGeom prst="wedgeRoundRectCallout">
            <a:avLst>
              <a:gd name="adj1" fmla="val 37248"/>
              <a:gd name="adj2" fmla="val -62418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400" dirty="0"/>
              <a:t>Em um sistema </a:t>
            </a:r>
            <a:r>
              <a:rPr lang="pt-BR" sz="2400" i="1" dirty="0"/>
              <a:t>P2P</a:t>
            </a:r>
            <a:r>
              <a:rPr lang="pt-BR" sz="2400" dirty="0"/>
              <a:t>, cada participante é um nó da rede sobreposta, ou seja, existe um “enlace” entre cada dois nós que conhecem um ao outro: se um participante A conhece um participante B da rede, então um “enlace” de rede sobreposta é formado com direção de A para B. </a:t>
            </a:r>
          </a:p>
        </p:txBody>
      </p:sp>
    </p:spTree>
    <p:extLst>
      <p:ext uri="{BB962C8B-B14F-4D97-AF65-F5344CB8AC3E}">
        <p14:creationId xmlns:p14="http://schemas.microsoft.com/office/powerpoint/2010/main" val="41702302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Redes P2P</a:t>
            </a:r>
            <a:endParaRPr lang="pt-BR" sz="4800" b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834348"/>
          </a:xfrm>
        </p:spPr>
        <p:txBody>
          <a:bodyPr/>
          <a:lstStyle/>
          <a:p>
            <a:r>
              <a:rPr lang="pt-BR" dirty="0" smtClean="0"/>
              <a:t>Pode-se classificar também pelo tipo de enlace formado: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Estruturado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Não-estruturado.</a:t>
            </a:r>
            <a:endParaRPr lang="pt-BR" dirty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755576" y="3861048"/>
            <a:ext cx="7823495" cy="2232248"/>
          </a:xfrm>
          <a:prstGeom prst="wedgeRoundRectCallout">
            <a:avLst>
              <a:gd name="adj1" fmla="val -44285"/>
              <a:gd name="adj2" fmla="val -101994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400" dirty="0" smtClean="0"/>
              <a:t>Existe </a:t>
            </a:r>
            <a:r>
              <a:rPr lang="pt-BR" sz="2400" dirty="0"/>
              <a:t>um protocolo que garante que cada nó possa rotear de forma eficiente uma busca por qualquer dado, mesmo que ele seja muito raro. Para tal, é necessário que os nós e, em alguns casos, também os recursos, sejam organizados segundo critérios e algoritmos </a:t>
            </a:r>
            <a:r>
              <a:rPr lang="pt-BR" sz="2400" dirty="0" smtClean="0"/>
              <a:t>específicos.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1020385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Redes P2P</a:t>
            </a:r>
            <a:endParaRPr lang="pt-BR" sz="4800" b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834348"/>
          </a:xfrm>
        </p:spPr>
        <p:txBody>
          <a:bodyPr/>
          <a:lstStyle/>
          <a:p>
            <a:r>
              <a:rPr lang="pt-BR" dirty="0" smtClean="0"/>
              <a:t>Pode-se classificar também pelo tipo de enlace formado:</a:t>
            </a:r>
          </a:p>
          <a:p>
            <a:pPr lvl="1"/>
            <a:r>
              <a:rPr lang="pt-BR" dirty="0" smtClean="0"/>
              <a:t>Estruturado;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Não-estruturado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323528" y="3762466"/>
            <a:ext cx="8615583" cy="2978901"/>
          </a:xfrm>
          <a:prstGeom prst="wedgeRoundRectCallout">
            <a:avLst>
              <a:gd name="adj1" fmla="val -40330"/>
              <a:gd name="adj2" fmla="val -70467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000" dirty="0" smtClean="0"/>
              <a:t>A distribuição </a:t>
            </a:r>
            <a:r>
              <a:rPr lang="pt-BR" sz="2000" dirty="0"/>
              <a:t>dos nós na rede é feita de forma arbitrária. Redes não-estruturadas são construídas de forma mais </a:t>
            </a:r>
            <a:r>
              <a:rPr lang="pt-BR" sz="2000" dirty="0" smtClean="0"/>
              <a:t>simples. Uma desvantagem das redes não-estruturadas é que, as </a:t>
            </a:r>
            <a:r>
              <a:rPr lang="pt-BR" sz="2000" dirty="0"/>
              <a:t>mensagens de busca de conteúdo devem inundar a rede, a fim de encontrar pares que estejam compartilhando os dados requisitados, o que ocasiona picos de tráfego de controle; além disso, as buscas podem às vezes não ser resolvidas, mesmo que existam na rede nós compartilhando os dados requisitados, com a probabilidade disso acontecer sendo maior à medida que esses dados sejam mais </a:t>
            </a:r>
            <a:r>
              <a:rPr lang="pt-BR" sz="2000" dirty="0" smtClean="0"/>
              <a:t>raros.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60949733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Conclusão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5080365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Vimos os conceitos de rede P2P, suas características, tipos e classificação;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Entendemos que existem formas diferentes de se classificar redes </a:t>
            </a:r>
            <a:r>
              <a:rPr lang="pt-BR" dirty="0" err="1" smtClean="0">
                <a:solidFill>
                  <a:srgbClr val="FFFFFF"/>
                </a:solidFill>
                <a:latin typeface="Calibri"/>
              </a:rPr>
              <a:t>peer-to-peer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, conforme a identificação de </a:t>
            </a:r>
            <a:r>
              <a:rPr lang="pt-BR" dirty="0" err="1" smtClean="0">
                <a:solidFill>
                  <a:srgbClr val="FFFFFF"/>
                </a:solidFill>
                <a:latin typeface="Calibri"/>
              </a:rPr>
              <a:t>supernós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, conforme o fluxo de informações e conexões, conforme o tipo de enlace;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Vimos que este tipo de rede pode ser utilizado com muitos propósitos, mas que foi e ainda é muito utilizado para o compartilhamento de arquivos.</a:t>
            </a:r>
          </a:p>
        </p:txBody>
      </p:sp>
    </p:spTree>
    <p:extLst>
      <p:ext uri="{BB962C8B-B14F-4D97-AF65-F5344CB8AC3E}">
        <p14:creationId xmlns:p14="http://schemas.microsoft.com/office/powerpoint/2010/main" val="18011040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Atividades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886397"/>
          </a:xfrm>
        </p:spPr>
        <p:txBody>
          <a:bodyPr/>
          <a:lstStyle/>
          <a:p>
            <a:pPr marL="393192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Verificar o conteúdo disponível no site, principalmente até a página 29 da apostila.</a:t>
            </a:r>
          </a:p>
        </p:txBody>
      </p:sp>
    </p:spTree>
    <p:extLst>
      <p:ext uri="{BB962C8B-B14F-4D97-AF65-F5344CB8AC3E}">
        <p14:creationId xmlns:p14="http://schemas.microsoft.com/office/powerpoint/2010/main" val="39476181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Referências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329595"/>
          </a:xfrm>
        </p:spPr>
        <p:txBody>
          <a:bodyPr/>
          <a:lstStyle/>
          <a:p>
            <a:r>
              <a:rPr lang="pt-BR" dirty="0"/>
              <a:t>VARAJÃO, F. F.. </a:t>
            </a:r>
            <a:r>
              <a:rPr lang="pt-BR" i="1" dirty="0" smtClean="0"/>
              <a:t>Sistemas </a:t>
            </a:r>
            <a:r>
              <a:rPr lang="pt-BR" i="1" dirty="0" err="1" smtClean="0"/>
              <a:t>Distribuidos</a:t>
            </a:r>
            <a:r>
              <a:rPr lang="pt-BR" dirty="0" smtClean="0"/>
              <a:t>. </a:t>
            </a:r>
            <a:r>
              <a:rPr lang="pt-BR" dirty="0"/>
              <a:t>FIC – Faculdades Integradas </a:t>
            </a:r>
            <a:r>
              <a:rPr lang="pt-BR" dirty="0" err="1"/>
              <a:t>Campograndenses</a:t>
            </a:r>
            <a:r>
              <a:rPr lang="pt-BR" dirty="0"/>
              <a:t>. Rio de Janeiro, </a:t>
            </a:r>
            <a:r>
              <a:rPr lang="pt-BR" dirty="0" smtClean="0"/>
              <a:t>2016. </a:t>
            </a:r>
            <a:r>
              <a:rPr lang="pt-BR" dirty="0"/>
              <a:t>(Apostila)</a:t>
            </a:r>
          </a:p>
        </p:txBody>
      </p:sp>
    </p:spTree>
    <p:extLst>
      <p:ext uri="{BB962C8B-B14F-4D97-AF65-F5344CB8AC3E}">
        <p14:creationId xmlns:p14="http://schemas.microsoft.com/office/powerpoint/2010/main" val="31917899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Redes P2P</a:t>
            </a:r>
            <a:endParaRPr lang="pt-BR" sz="4800" b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307572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/>
              <a:t>Uma rede </a:t>
            </a:r>
            <a:r>
              <a:rPr lang="pt-BR" i="1" dirty="0"/>
              <a:t>P2P</a:t>
            </a:r>
            <a:r>
              <a:rPr lang="pt-BR" dirty="0"/>
              <a:t> é formada por </a:t>
            </a:r>
            <a:r>
              <a:rPr lang="pt-BR" dirty="0">
                <a:solidFill>
                  <a:srgbClr val="FFFF00"/>
                </a:solidFill>
              </a:rPr>
              <a:t>vários nós</a:t>
            </a:r>
            <a:r>
              <a:rPr lang="pt-BR" dirty="0"/>
              <a:t>, e a comunicação e </a:t>
            </a:r>
            <a:r>
              <a:rPr lang="pt-BR" dirty="0">
                <a:solidFill>
                  <a:srgbClr val="FFFF00"/>
                </a:solidFill>
              </a:rPr>
              <a:t>troca de dados </a:t>
            </a:r>
            <a:r>
              <a:rPr lang="pt-BR" dirty="0"/>
              <a:t>na rede é feita </a:t>
            </a:r>
            <a:r>
              <a:rPr lang="pt-BR" dirty="0">
                <a:solidFill>
                  <a:srgbClr val="FFFF00"/>
                </a:solidFill>
              </a:rPr>
              <a:t>diretamente entre os nós</a:t>
            </a:r>
            <a:r>
              <a:rPr lang="pt-BR" dirty="0"/>
              <a:t>, ao invés de arbitrada por um nó </a:t>
            </a:r>
            <a:r>
              <a:rPr lang="pt-BR" dirty="0" smtClean="0"/>
              <a:t>intermediário;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Cada </a:t>
            </a:r>
            <a:r>
              <a:rPr lang="pt-BR" dirty="0"/>
              <a:t>nó em uma rede </a:t>
            </a:r>
            <a:r>
              <a:rPr lang="pt-BR" i="1" dirty="0"/>
              <a:t>P2P</a:t>
            </a:r>
            <a:r>
              <a:rPr lang="pt-BR" dirty="0"/>
              <a:t> </a:t>
            </a:r>
            <a:r>
              <a:rPr lang="pt-BR" dirty="0">
                <a:solidFill>
                  <a:srgbClr val="FFFF00"/>
                </a:solidFill>
              </a:rPr>
              <a:t>pode agir simultaneamente como cliente e servidor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.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Não confunda P2P com cliente-servidor.</a:t>
            </a:r>
          </a:p>
        </p:txBody>
      </p:sp>
    </p:spTree>
    <p:extLst>
      <p:ext uri="{BB962C8B-B14F-4D97-AF65-F5344CB8AC3E}">
        <p14:creationId xmlns:p14="http://schemas.microsoft.com/office/powerpoint/2010/main" val="9945403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Redes P2P</a:t>
            </a:r>
            <a:endParaRPr lang="pt-BR" sz="4800" b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091376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Em um paradigma </a:t>
            </a:r>
            <a:r>
              <a:rPr lang="pt-BR" dirty="0" smtClean="0">
                <a:solidFill>
                  <a:srgbClr val="FFFF00"/>
                </a:solidFill>
              </a:rPr>
              <a:t>cliente-servidor</a:t>
            </a:r>
            <a:r>
              <a:rPr lang="pt-BR" dirty="0" smtClean="0"/>
              <a:t> </a:t>
            </a:r>
            <a:r>
              <a:rPr lang="pt-BR" dirty="0"/>
              <a:t>existe uma </a:t>
            </a:r>
            <a:r>
              <a:rPr lang="pt-BR" dirty="0">
                <a:solidFill>
                  <a:srgbClr val="FFFF00"/>
                </a:solidFill>
              </a:rPr>
              <a:t>clara distinção entre a entidade que está provendo um serviço e o cliente que o está consumindo</a:t>
            </a:r>
            <a:r>
              <a:rPr lang="pt-BR" dirty="0"/>
              <a:t>. Por outro lado, não existe distinção entre os elementos de uma rede P2P, todos os nós possuem funcionalidades </a:t>
            </a:r>
            <a:r>
              <a:rPr lang="pt-BR" dirty="0" smtClean="0"/>
              <a:t>equivalentes;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/>
              <a:t>Cada nó da rede P2P </a:t>
            </a:r>
            <a:r>
              <a:rPr lang="pt-BR" dirty="0" smtClean="0">
                <a:solidFill>
                  <a:srgbClr val="FFFF00"/>
                </a:solidFill>
              </a:rPr>
              <a:t>pode agir simultaneamente como cliente e servidor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18562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Redes P2P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pic>
        <p:nvPicPr>
          <p:cNvPr id="80" name="Imagem 79" descr="http://www.gta.ufrj.br/ensino/eel879/trabalhos_vf_2010_2/andre/images/P2P-network.pn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03" t="15945" r="10591" b="15936"/>
          <a:stretch/>
        </p:blipFill>
        <p:spPr bwMode="auto">
          <a:xfrm>
            <a:off x="5004048" y="1196752"/>
            <a:ext cx="3604681" cy="36735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1" name="Imagem 80" descr="http://www.gta.ufrj.br/ensino/eel879/trabalhos_vf_2010_2/andre/images/Server-based-network.pn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0" t="16142" r="9977" b="16921"/>
          <a:stretch/>
        </p:blipFill>
        <p:spPr bwMode="auto">
          <a:xfrm>
            <a:off x="789494" y="1196752"/>
            <a:ext cx="3782506" cy="367155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6" name="CaixaDeTexto 85"/>
          <p:cNvSpPr txBox="1"/>
          <p:nvPr/>
        </p:nvSpPr>
        <p:spPr>
          <a:xfrm>
            <a:off x="1523503" y="4987389"/>
            <a:ext cx="2314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Cliente-servidor</a:t>
            </a:r>
            <a:endParaRPr lang="pt-BR" dirty="0"/>
          </a:p>
        </p:txBody>
      </p:sp>
      <p:sp>
        <p:nvSpPr>
          <p:cNvPr id="87" name="CaixaDeTexto 86"/>
          <p:cNvSpPr txBox="1"/>
          <p:nvPr/>
        </p:nvSpPr>
        <p:spPr>
          <a:xfrm>
            <a:off x="5854489" y="4987389"/>
            <a:ext cx="1903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err="1" smtClean="0"/>
              <a:t>Peer-to-peer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49661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Redes P2P</a:t>
            </a:r>
            <a:endParaRPr lang="pt-BR" sz="4800" b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644075"/>
          </a:xfrm>
        </p:spPr>
        <p:txBody>
          <a:bodyPr/>
          <a:lstStyle/>
          <a:p>
            <a:r>
              <a:rPr lang="pt-BR" dirty="0"/>
              <a:t>Sistemas e aplicações </a:t>
            </a:r>
            <a:r>
              <a:rPr lang="pt-BR" i="1" dirty="0" err="1"/>
              <a:t>Peer-to-peer</a:t>
            </a:r>
            <a:r>
              <a:rPr lang="pt-BR" dirty="0"/>
              <a:t> são sistemas distribuídos </a:t>
            </a:r>
            <a:r>
              <a:rPr lang="pt-BR" dirty="0">
                <a:solidFill>
                  <a:srgbClr val="FFFF00"/>
                </a:solidFill>
              </a:rPr>
              <a:t>sem qualquer forma de controle centralizado ou hierarquia organizacional</a:t>
            </a:r>
            <a:r>
              <a:rPr lang="pt-BR" dirty="0"/>
              <a:t>, onde o software que está sendo executado em cada nó é equivalente em </a:t>
            </a:r>
            <a:r>
              <a:rPr lang="pt-BR" dirty="0" smtClean="0"/>
              <a:t>funcionalidade;</a:t>
            </a:r>
          </a:p>
          <a:p>
            <a:r>
              <a:rPr lang="pt-BR" dirty="0" smtClean="0"/>
              <a:t>Tais </a:t>
            </a:r>
            <a:r>
              <a:rPr lang="pt-BR" dirty="0"/>
              <a:t>sistemas também possuem muitos aspectos técnicos interessantes como, auto-organização, adaptabilidade e escalabilidade.</a:t>
            </a:r>
          </a:p>
        </p:txBody>
      </p:sp>
    </p:spTree>
    <p:extLst>
      <p:ext uri="{BB962C8B-B14F-4D97-AF65-F5344CB8AC3E}">
        <p14:creationId xmlns:p14="http://schemas.microsoft.com/office/powerpoint/2010/main" val="11762195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Redes P2P</a:t>
            </a:r>
            <a:endParaRPr lang="pt-BR" sz="4800" b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77547"/>
          </a:xfrm>
        </p:spPr>
        <p:txBody>
          <a:bodyPr/>
          <a:lstStyle/>
          <a:p>
            <a:r>
              <a:rPr lang="pt-BR" dirty="0" smtClean="0"/>
              <a:t>A estrutura de aplicações P2P foi popularizada por aplicativos de compartilhamento de arquivos, tal como:</a:t>
            </a:r>
          </a:p>
          <a:p>
            <a:pPr lvl="1"/>
            <a:r>
              <a:rPr lang="pt-BR" dirty="0" smtClean="0"/>
              <a:t>Napster;</a:t>
            </a:r>
          </a:p>
          <a:p>
            <a:pPr lvl="1"/>
            <a:r>
              <a:rPr lang="pt-BR" dirty="0" err="1" smtClean="0"/>
              <a:t>Gnutella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92760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Redes P2P</a:t>
            </a:r>
            <a:endParaRPr lang="pt-BR" sz="4800" b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77547"/>
          </a:xfrm>
        </p:spPr>
        <p:txBody>
          <a:bodyPr/>
          <a:lstStyle/>
          <a:p>
            <a:r>
              <a:rPr lang="pt-BR" dirty="0" smtClean="0"/>
              <a:t>A estrutura de aplicações P2P foi popularizada por aplicativos de compartilhamento de arquivos, tal como: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Napster</a:t>
            </a:r>
            <a:r>
              <a:rPr lang="pt-BR" dirty="0" smtClean="0"/>
              <a:t>;</a:t>
            </a:r>
          </a:p>
          <a:p>
            <a:pPr lvl="1"/>
            <a:r>
              <a:rPr lang="pt-BR" dirty="0" err="1" smtClean="0"/>
              <a:t>Gnutella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3995936" y="2276872"/>
            <a:ext cx="4911080" cy="4287152"/>
          </a:xfrm>
          <a:prstGeom prst="wedgeRoundRectCallout">
            <a:avLst>
              <a:gd name="adj1" fmla="val -77300"/>
              <a:gd name="adj2" fmla="val -33350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400" dirty="0" smtClean="0"/>
              <a:t>Utilizado principalmente para compartilhar música entre os usuários. Em 2001 foi tido como a aplicação com maior crescimento na web (50 milhões de usuários). A empresa foi processada por não pagar direitos autorais a indústria fonográfica. Desde 2002 sob guarda da ROXIO, cobra pelo serviço e paga os direitos.</a:t>
            </a:r>
            <a:endParaRPr lang="pt-BR" sz="2400" dirty="0"/>
          </a:p>
        </p:txBody>
      </p:sp>
      <p:sp>
        <p:nvSpPr>
          <p:cNvPr id="5" name="Texto explicativo retangular com cantos arredondados 4"/>
          <p:cNvSpPr/>
          <p:nvPr/>
        </p:nvSpPr>
        <p:spPr bwMode="auto">
          <a:xfrm>
            <a:off x="611560" y="3833711"/>
            <a:ext cx="2976265" cy="2732886"/>
          </a:xfrm>
          <a:prstGeom prst="wedgeRoundRectCallout">
            <a:avLst>
              <a:gd name="adj1" fmla="val -32263"/>
              <a:gd name="adj2" fmla="val -7664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endParaRPr lang="pt-BR" sz="2400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024" y="4025248"/>
            <a:ext cx="2459336" cy="2349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6304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Redes P2P</a:t>
            </a:r>
            <a:endParaRPr lang="pt-BR" sz="4800" b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77547"/>
          </a:xfrm>
        </p:spPr>
        <p:txBody>
          <a:bodyPr/>
          <a:lstStyle/>
          <a:p>
            <a:r>
              <a:rPr lang="pt-BR" dirty="0" smtClean="0"/>
              <a:t>A estrutura de aplicações P2P foi popularizada por aplicativos de compartilhamento de arquivos, tal como:</a:t>
            </a:r>
          </a:p>
          <a:p>
            <a:pPr lvl="1"/>
            <a:r>
              <a:rPr lang="pt-BR" dirty="0" smtClean="0"/>
              <a:t>Napster;</a:t>
            </a:r>
          </a:p>
          <a:p>
            <a:pPr lvl="1"/>
            <a:r>
              <a:rPr lang="pt-BR" dirty="0" err="1" smtClean="0">
                <a:solidFill>
                  <a:srgbClr val="FFFF00"/>
                </a:solidFill>
              </a:rPr>
              <a:t>Gnutella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3995936" y="2276872"/>
            <a:ext cx="4911080" cy="4287152"/>
          </a:xfrm>
          <a:prstGeom prst="wedgeRoundRectCallout">
            <a:avLst>
              <a:gd name="adj1" fmla="val -77088"/>
              <a:gd name="adj2" fmla="val -21958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400" dirty="0" smtClean="0"/>
              <a:t>Foi difundido após o encerramento do Napster. Sistema diferente do antecessor pois realmente é distribuído, sem a necessidade de uma unidade central para buscas dos arquivos. O que deixou a indústria impossibilitada de impedir seu funcionamento, pois mesmo que se punam alguns usuários a rede continuará funcionando.</a:t>
            </a:r>
            <a:endParaRPr lang="pt-BR" sz="2400" dirty="0"/>
          </a:p>
        </p:txBody>
      </p:sp>
      <p:sp>
        <p:nvSpPr>
          <p:cNvPr id="5" name="Texto explicativo retangular com cantos arredondados 4"/>
          <p:cNvSpPr/>
          <p:nvPr/>
        </p:nvSpPr>
        <p:spPr bwMode="auto">
          <a:xfrm>
            <a:off x="611560" y="3833711"/>
            <a:ext cx="2976265" cy="2732886"/>
          </a:xfrm>
          <a:prstGeom prst="wedgeRoundRectCallout">
            <a:avLst>
              <a:gd name="adj1" fmla="val -32612"/>
              <a:gd name="adj2" fmla="val -5915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endParaRPr lang="pt-BR" sz="2400" dirty="0"/>
          </a:p>
        </p:txBody>
      </p:sp>
      <p:pic>
        <p:nvPicPr>
          <p:cNvPr id="2050" name="Picture 2" descr="http://minns.ca/owen/image/Gnutella-Logo-Mediu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070" y="3942780"/>
            <a:ext cx="2621244" cy="2621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45423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D45093-9C65-46FB-9332-B88902DC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Amostra de slides de apresentação (Design azul com borda de nuvem branca)</Template>
  <TotalTime>2562</TotalTime>
  <Words>3661</Words>
  <Application>Microsoft Office PowerPoint</Application>
  <PresentationFormat>Apresentação na tela (4:3)</PresentationFormat>
  <Paragraphs>242</Paragraphs>
  <Slides>25</Slides>
  <Notes>25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Courier New</vt:lpstr>
      <vt:lpstr>Segoe</vt:lpstr>
      <vt:lpstr>Wingdings</vt:lpstr>
      <vt:lpstr>7-00134_MS_Qwest_template_Segoe</vt:lpstr>
      <vt:lpstr>Branco com fonte Courier para slides de código</vt:lpstr>
      <vt:lpstr>SISTEMAS DISTRIBUIDOS</vt:lpstr>
      <vt:lpstr>Conteúdo</vt:lpstr>
      <vt:lpstr>Redes P2P</vt:lpstr>
      <vt:lpstr>Redes P2P</vt:lpstr>
      <vt:lpstr>Redes P2P</vt:lpstr>
      <vt:lpstr>Redes P2P</vt:lpstr>
      <vt:lpstr>Redes P2P</vt:lpstr>
      <vt:lpstr>Redes P2P</vt:lpstr>
      <vt:lpstr>Redes P2P</vt:lpstr>
      <vt:lpstr>Redes P2P</vt:lpstr>
      <vt:lpstr>Redes P2P</vt:lpstr>
      <vt:lpstr>Redes P2P</vt:lpstr>
      <vt:lpstr>Redes P2P</vt:lpstr>
      <vt:lpstr>Redes P2P</vt:lpstr>
      <vt:lpstr>Redes P2P</vt:lpstr>
      <vt:lpstr>Redes P2P</vt:lpstr>
      <vt:lpstr>Redes P2P</vt:lpstr>
      <vt:lpstr>Redes P2P</vt:lpstr>
      <vt:lpstr>Redes P2P</vt:lpstr>
      <vt:lpstr>Redes P2P</vt:lpstr>
      <vt:lpstr>Redes P2P</vt:lpstr>
      <vt:lpstr>Redes P2P</vt:lpstr>
      <vt:lpstr>Conclusão</vt:lpstr>
      <vt:lpstr>Atividades</vt:lpstr>
      <vt:lpstr>Referências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Sistemas Distribuidos</dc:title>
  <dc:creator>varajao</dc:creator>
  <cp:keywords/>
  <cp:lastModifiedBy>varajao</cp:lastModifiedBy>
  <cp:revision>315</cp:revision>
  <dcterms:created xsi:type="dcterms:W3CDTF">2015-06-30T13:28:46Z</dcterms:created>
  <dcterms:modified xsi:type="dcterms:W3CDTF">2016-04-06T23:35:05Z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</Properties>
</file>