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2"/>
    <p:sldMasterId id="2147483674" r:id="rId3"/>
  </p:sldMasterIdLst>
  <p:notesMasterIdLst>
    <p:notesMasterId r:id="rId17"/>
  </p:notesMasterIdLst>
  <p:sldIdLst>
    <p:sldId id="257" r:id="rId4"/>
    <p:sldId id="317" r:id="rId5"/>
    <p:sldId id="340" r:id="rId6"/>
    <p:sldId id="359" r:id="rId7"/>
    <p:sldId id="360" r:id="rId8"/>
    <p:sldId id="361" r:id="rId9"/>
    <p:sldId id="362" r:id="rId10"/>
    <p:sldId id="364" r:id="rId11"/>
    <p:sldId id="363" r:id="rId12"/>
    <p:sldId id="365" r:id="rId13"/>
    <p:sldId id="316" r:id="rId14"/>
    <p:sldId id="280" r:id="rId15"/>
    <p:sldId id="27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78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606" autoAdjust="0"/>
    <p:restoredTop sz="94660"/>
  </p:normalViewPr>
  <p:slideViewPr>
    <p:cSldViewPr>
      <p:cViewPr varScale="1">
        <p:scale>
          <a:sx n="92" d="100"/>
          <a:sy n="92" d="100"/>
        </p:scale>
        <p:origin x="1536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2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EDCA30-2ED5-41C4-A072-F195EC56C9D7}" type="datetimeFigureOut">
              <a:rPr lang="en-US" smtClean="0"/>
              <a:t>4/13/2016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E7E218-9473-4E4E-BA13-22C19D99876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23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4/13/2016 8:21 AM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0" y="8685213"/>
            <a:ext cx="6172200" cy="457200"/>
          </a:xfrm>
        </p:spPr>
        <p:txBody>
          <a:bodyPr/>
          <a:lstStyle/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sz="5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6172199" y="8685213"/>
            <a:ext cx="684213" cy="457200"/>
          </a:xfrm>
        </p:spPr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181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4/13/2016 8:39 AM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10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6148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4/13/2016 8:21 AM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83519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4/13/2016 8:21 AM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3032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4/13/2016 8:21 AM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16547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4/13/2016 8:21 AM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8218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4/13/2016 8:24 AM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334744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4/13/2016 8:24 AM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954137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4/13/2016 8:25 AM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46959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4/13/2016 8:25 AM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150681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4/13/2016 8:26 AM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2121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4/13/2016 8:29 AM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8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381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4/13/2016 8:30 AM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9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66630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Texto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s &quot;especiais&quot; 2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smtClean="0"/>
              <a:t>clique para…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ar para slides com Código de Softw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533001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s &quot;especiais&quot; 1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695527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dirty="0" smtClean="0"/>
              <a:t>Clique para editar o estilo do subtítulo mestre</a:t>
            </a:r>
            <a:endParaRPr lang="pt-BR" noProof="0" dirty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2153270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88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dirty="0" smtClean="0"/>
              <a:t>clique para…</a:t>
            </a:r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855893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855893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Imprime em ESCALA DE CINZ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dirty="0" smtClean="0"/>
              <a:t>Clique para editar o estilo do título Mestre</a:t>
            </a:r>
            <a:endParaRPr lang="pt-BR" noProof="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pt-BR" noProof="0" dirty="0" smtClean="0"/>
              <a:t>Clique para editar os estilos do texto Mestre</a:t>
            </a:r>
          </a:p>
          <a:p>
            <a:pPr lvl="1"/>
            <a:r>
              <a:rPr lang="pt-BR" noProof="0" dirty="0" smtClean="0"/>
              <a:t>Segundo nível</a:t>
            </a:r>
          </a:p>
          <a:p>
            <a:pPr lvl="2"/>
            <a:r>
              <a:rPr lang="pt-BR" noProof="0" dirty="0" smtClean="0"/>
              <a:t>Terceiro nível</a:t>
            </a:r>
          </a:p>
          <a:p>
            <a:pPr lvl="3"/>
            <a:r>
              <a:rPr lang="pt-BR" noProof="0" dirty="0" smtClean="0"/>
              <a:t>Quarto nível</a:t>
            </a:r>
          </a:p>
          <a:p>
            <a:pPr lvl="4"/>
            <a:r>
              <a:rPr lang="pt-BR" noProof="0" dirty="0" smtClean="0"/>
              <a:t>Quinto nível</a:t>
            </a:r>
            <a:endParaRPr lang="pt-BR" noProof="0" dirty="0"/>
          </a:p>
        </p:txBody>
      </p:sp>
      <p:pic>
        <p:nvPicPr>
          <p:cNvPr id="4" name="Imagem 3" descr="footer_graphic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0" y="5435827"/>
            <a:ext cx="9144000" cy="1420586"/>
          </a:xfrm>
          <a:prstGeom prst="rect">
            <a:avLst/>
          </a:prstGeom>
        </p:spPr>
      </p:pic>
      <p:pic>
        <p:nvPicPr>
          <p:cNvPr id="6" name="Picture 4" descr="banner_prof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6093296"/>
            <a:ext cx="1006475" cy="804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61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5330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cs typeface="Arial"/>
              </a:rPr>
              <a:t>SISTEMAS DISTRIBUIDOS</a:t>
            </a:r>
            <a:endParaRPr lang="pt-BR" sz="54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1748308"/>
          </a:xfrm>
        </p:spPr>
        <p:txBody>
          <a:bodyPr>
            <a:normAutofit/>
          </a:bodyPr>
          <a:lstStyle/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000" b="0" dirty="0" smtClean="0">
                <a:solidFill>
                  <a:srgbClr val="FFFFFF">
                    <a:tint val="75000"/>
                  </a:srgbClr>
                </a:solidFill>
              </a:rPr>
              <a:t>Aula: </a:t>
            </a:r>
            <a:r>
              <a:rPr lang="pt-BR" sz="4000" b="0" dirty="0" smtClean="0">
                <a:solidFill>
                  <a:srgbClr val="FFFFFF">
                    <a:tint val="75000"/>
                  </a:srgbClr>
                </a:solidFill>
              </a:rPr>
              <a:t>10</a:t>
            </a:r>
            <a:endParaRPr lang="pt-BR" sz="4000" b="0" dirty="0" smtClean="0">
              <a:solidFill>
                <a:srgbClr val="FFFFFF">
                  <a:tint val="75000"/>
                </a:srgbClr>
              </a:solidFill>
            </a:endParaRPr>
          </a:p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b="0" i="0" dirty="0" smtClean="0">
                <a:solidFill>
                  <a:srgbClr val="FFFFFF">
                    <a:tint val="75000"/>
                  </a:srgbClr>
                </a:solidFill>
              </a:rPr>
              <a:t>Prof.: Fabrício </a:t>
            </a:r>
            <a:r>
              <a:rPr lang="pt-BR" b="0" i="0" dirty="0" err="1" smtClean="0">
                <a:solidFill>
                  <a:srgbClr val="FFFFFF">
                    <a:tint val="75000"/>
                  </a:srgbClr>
                </a:solidFill>
              </a:rPr>
              <a:t>Varajão</a:t>
            </a:r>
            <a:endParaRPr lang="pt-BR" b="0" i="0" dirty="0" smtClean="0">
              <a:solidFill>
                <a:srgbClr val="FFFFFF">
                  <a:tint val="75000"/>
                </a:srgb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Redes P2P</a:t>
            </a:r>
            <a:endParaRPr lang="pt-BR" sz="4800" b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763000" cy="4319131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/>
              <a:t>Segunda Classificação: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i="1" dirty="0">
                <a:solidFill>
                  <a:srgbClr val="FFFF00"/>
                </a:solidFill>
              </a:rPr>
              <a:t>DIHA</a:t>
            </a:r>
            <a:r>
              <a:rPr lang="pt-BR" dirty="0">
                <a:solidFill>
                  <a:srgbClr val="FFFF00"/>
                </a:solidFill>
              </a:rPr>
              <a:t> (</a:t>
            </a:r>
            <a:r>
              <a:rPr lang="pt-BR" i="1" dirty="0" err="1">
                <a:solidFill>
                  <a:srgbClr val="FFFF00"/>
                </a:solidFill>
              </a:rPr>
              <a:t>Distributed</a:t>
            </a:r>
            <a:r>
              <a:rPr lang="pt-BR" i="1" dirty="0">
                <a:solidFill>
                  <a:srgbClr val="FFFF00"/>
                </a:solidFill>
              </a:rPr>
              <a:t> </a:t>
            </a:r>
            <a:r>
              <a:rPr lang="pt-BR" i="1" dirty="0" err="1">
                <a:solidFill>
                  <a:srgbClr val="FFFF00"/>
                </a:solidFill>
              </a:rPr>
              <a:t>Indexing</a:t>
            </a:r>
            <a:r>
              <a:rPr lang="pt-BR" i="1" dirty="0">
                <a:solidFill>
                  <a:srgbClr val="FFFF00"/>
                </a:solidFill>
              </a:rPr>
              <a:t> </a:t>
            </a:r>
            <a:r>
              <a:rPr lang="pt-BR" i="1" dirty="0" err="1">
                <a:solidFill>
                  <a:srgbClr val="FFFF00"/>
                </a:solidFill>
              </a:rPr>
              <a:t>with</a:t>
            </a:r>
            <a:r>
              <a:rPr lang="pt-BR" i="1" dirty="0">
                <a:solidFill>
                  <a:srgbClr val="FFFF00"/>
                </a:solidFill>
              </a:rPr>
              <a:t> </a:t>
            </a:r>
            <a:r>
              <a:rPr lang="pt-BR" i="1" dirty="0" err="1">
                <a:solidFill>
                  <a:srgbClr val="FFFF00"/>
                </a:solidFill>
              </a:rPr>
              <a:t>Hashing</a:t>
            </a:r>
            <a:r>
              <a:rPr lang="pt-BR" i="1" dirty="0">
                <a:solidFill>
                  <a:srgbClr val="FFFF00"/>
                </a:solidFill>
              </a:rPr>
              <a:t> </a:t>
            </a:r>
            <a:r>
              <a:rPr lang="pt-BR" i="1" dirty="0" err="1">
                <a:solidFill>
                  <a:srgbClr val="FFFF00"/>
                </a:solidFill>
              </a:rPr>
              <a:t>Architecture</a:t>
            </a:r>
            <a:r>
              <a:rPr lang="pt-BR" dirty="0" smtClean="0">
                <a:solidFill>
                  <a:srgbClr val="FFFF00"/>
                </a:solidFill>
              </a:rPr>
              <a:t>)</a:t>
            </a:r>
            <a:r>
              <a:rPr lang="pt-BR" dirty="0" smtClean="0">
                <a:solidFill>
                  <a:srgbClr val="FFFFFF"/>
                </a:solidFill>
              </a:rPr>
              <a:t>:</a:t>
            </a:r>
            <a:endParaRPr lang="pt-BR" dirty="0" smtClean="0">
              <a:solidFill>
                <a:srgbClr val="FFFF00"/>
              </a:solidFill>
              <a:latin typeface="Calibri"/>
            </a:endParaRPr>
          </a:p>
          <a:p>
            <a:pPr marL="914400" lvl="2" indent="0">
              <a:buNone/>
            </a:pPr>
            <a:r>
              <a:rPr lang="pt-BR" sz="2000" dirty="0" smtClean="0"/>
              <a:t>Também é totalmente </a:t>
            </a:r>
            <a:r>
              <a:rPr lang="pt-BR" sz="2000" dirty="0"/>
              <a:t>descentralizada. A principal diferença entre as redes </a:t>
            </a:r>
            <a:r>
              <a:rPr lang="pt-BR" sz="2000" i="1" dirty="0"/>
              <a:t>DIFA</a:t>
            </a:r>
            <a:r>
              <a:rPr lang="pt-BR" sz="2000" dirty="0"/>
              <a:t> e </a:t>
            </a:r>
            <a:r>
              <a:rPr lang="pt-BR" sz="2000" i="1" dirty="0"/>
              <a:t>DIHA</a:t>
            </a:r>
            <a:r>
              <a:rPr lang="pt-BR" sz="2000" dirty="0"/>
              <a:t> está no mecanismo de busca. Nos sistemas com inundação, cada </a:t>
            </a:r>
            <a:r>
              <a:rPr lang="pt-BR" sz="2000" i="1" dirty="0" err="1"/>
              <a:t>peer</a:t>
            </a:r>
            <a:r>
              <a:rPr lang="pt-BR" sz="2000" dirty="0"/>
              <a:t> é responsável pelo espaço de índices relativo aos arquivos que ele próprio contêm. A arquitetura </a:t>
            </a:r>
            <a:r>
              <a:rPr lang="pt-BR" sz="2000" i="1" dirty="0"/>
              <a:t>DIHA</a:t>
            </a:r>
            <a:r>
              <a:rPr lang="pt-BR" sz="2000" dirty="0"/>
              <a:t> muda este conceito, cada nó é responsável por um subconjunto do espaço total de índices. Quando o nó entra na rede, este recebe um espaço do conjunto dos índices dos arquivos, ao sair da rede a mesma deverá designar estes índices para outro nó. As buscas não são difundidas na rede sem direção como no </a:t>
            </a:r>
            <a:r>
              <a:rPr lang="pt-BR" sz="2000" i="1" dirty="0" err="1"/>
              <a:t>flooding</a:t>
            </a:r>
            <a:r>
              <a:rPr lang="pt-BR" sz="2000" dirty="0"/>
              <a:t>, ao invés disto são direcionadas para o nó correto que é o responsável pelo respectivo índice dentro do espaço de índices. Os protocolos que implementam este tipo de arquitetura são bem mais complexos, existem poucos estudos sobre a utilização dos mesmos</a:t>
            </a:r>
            <a:r>
              <a:rPr lang="pt-BR" sz="2000" dirty="0" smtClean="0"/>
              <a:t>.</a:t>
            </a:r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20920434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Conclusão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11480" cy="1875385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Complementamos nossos estudos iniciais sobre redes P2P;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Vimos outras possíveis classificações de redes deste tipo.</a:t>
            </a:r>
            <a:endParaRPr lang="pt-BR" dirty="0" smtClean="0">
              <a:solidFill>
                <a:srgbClr val="FFFFFF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0110403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Atividades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886397"/>
          </a:xfrm>
        </p:spPr>
        <p:txBody>
          <a:bodyPr/>
          <a:lstStyle/>
          <a:p>
            <a:pPr marL="393192" indent="-393192" defTabSz="914400">
              <a:spcBef>
                <a:spcPts val="0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Verificar o conteúdo disponível no site, principalmente até a página 29 da apostila.</a:t>
            </a:r>
          </a:p>
        </p:txBody>
      </p:sp>
    </p:spTree>
    <p:extLst>
      <p:ext uri="{BB962C8B-B14F-4D97-AF65-F5344CB8AC3E}">
        <p14:creationId xmlns:p14="http://schemas.microsoft.com/office/powerpoint/2010/main" val="394761816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Referências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1329595"/>
          </a:xfrm>
        </p:spPr>
        <p:txBody>
          <a:bodyPr/>
          <a:lstStyle/>
          <a:p>
            <a:r>
              <a:rPr lang="pt-BR" dirty="0"/>
              <a:t>VARAJÃO, F. F.. </a:t>
            </a:r>
            <a:r>
              <a:rPr lang="pt-BR" i="1" dirty="0" smtClean="0"/>
              <a:t>Sistemas </a:t>
            </a:r>
            <a:r>
              <a:rPr lang="pt-BR" i="1" dirty="0" err="1" smtClean="0"/>
              <a:t>Distribuidos</a:t>
            </a:r>
            <a:r>
              <a:rPr lang="pt-BR" dirty="0" smtClean="0"/>
              <a:t>. </a:t>
            </a:r>
            <a:r>
              <a:rPr lang="pt-BR" dirty="0"/>
              <a:t>FIC – Faculdades Integradas </a:t>
            </a:r>
            <a:r>
              <a:rPr lang="pt-BR" dirty="0" err="1"/>
              <a:t>Campograndenses</a:t>
            </a:r>
            <a:r>
              <a:rPr lang="pt-BR" dirty="0"/>
              <a:t>. Rio de Janeiro, </a:t>
            </a:r>
            <a:r>
              <a:rPr lang="pt-BR" dirty="0" smtClean="0"/>
              <a:t>2016. </a:t>
            </a:r>
            <a:r>
              <a:rPr lang="pt-BR" dirty="0"/>
              <a:t>(Apostila)</a:t>
            </a:r>
          </a:p>
        </p:txBody>
      </p:sp>
    </p:spTree>
    <p:extLst>
      <p:ext uri="{BB962C8B-B14F-4D97-AF65-F5344CB8AC3E}">
        <p14:creationId xmlns:p14="http://schemas.microsoft.com/office/powerpoint/2010/main" val="319178992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Conteúdo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933589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Rede </a:t>
            </a:r>
            <a:r>
              <a:rPr lang="pt-BR" i="1" dirty="0" err="1" smtClean="0">
                <a:solidFill>
                  <a:srgbClr val="FFFFFF"/>
                </a:solidFill>
                <a:latin typeface="Calibri"/>
              </a:rPr>
              <a:t>Peer-to-Peer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 (P2P):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Classificação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3126105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Redes P2P</a:t>
            </a:r>
            <a:endParaRPr lang="pt-BR" sz="4800" b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1914370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/>
              <a:t>Primeira Classificação: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Modelo Centralizado;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Modelo Descentralizado;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Modelo Hierárquico.</a:t>
            </a:r>
            <a:endParaRPr lang="pt-BR" dirty="0" smtClean="0">
              <a:solidFill>
                <a:srgbClr val="FFFFFF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945403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Redes P2P</a:t>
            </a:r>
            <a:endParaRPr lang="pt-BR" sz="4800" b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1914370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/>
              <a:t>Primeira Classificação: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00"/>
                </a:solidFill>
                <a:latin typeface="Calibri"/>
              </a:rPr>
              <a:t>Modelo Centralizado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Modelo Descentralizado;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Modelo Hierárquico.</a:t>
            </a:r>
            <a:endParaRPr lang="pt-BR" dirty="0" smtClean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1187624" y="3717032"/>
            <a:ext cx="7359352" cy="2319120"/>
          </a:xfrm>
          <a:prstGeom prst="wedgeRoundRectCallout">
            <a:avLst>
              <a:gd name="adj1" fmla="val -50043"/>
              <a:gd name="adj2" fmla="val -112015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pt-BR" sz="2400" dirty="0" smtClean="0"/>
              <a:t>Uma unidade </a:t>
            </a:r>
            <a:r>
              <a:rPr lang="pt-BR" sz="2400" dirty="0"/>
              <a:t>central (Servidor ou conjunto de servidores) contém os identificadores de todos os participantes da rede </a:t>
            </a:r>
            <a:r>
              <a:rPr lang="pt-BR" sz="2400" i="1" dirty="0"/>
              <a:t>P2P</a:t>
            </a:r>
            <a:r>
              <a:rPr lang="pt-BR" sz="2400" dirty="0"/>
              <a:t>. Desta forma, estabelece-se um modelo cliente servidor entre cada </a:t>
            </a:r>
            <a:r>
              <a:rPr lang="pt-BR" sz="2400" i="1" dirty="0" err="1"/>
              <a:t>peer</a:t>
            </a:r>
            <a:r>
              <a:rPr lang="pt-BR" sz="2400" dirty="0"/>
              <a:t> (nó) da rede e o servidor </a:t>
            </a:r>
            <a:r>
              <a:rPr lang="pt-BR" sz="2400" i="1" dirty="0"/>
              <a:t>P2P</a:t>
            </a:r>
            <a:r>
              <a:rPr lang="pt-BR" sz="2400" dirty="0"/>
              <a:t>. Exemplo: </a:t>
            </a:r>
            <a:r>
              <a:rPr lang="pt-BR" sz="2400" i="1" dirty="0"/>
              <a:t>Napster</a:t>
            </a:r>
            <a:r>
              <a:rPr lang="pt-BR" sz="2400" dirty="0" smtClean="0"/>
              <a:t>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77110531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Redes P2P</a:t>
            </a:r>
            <a:endParaRPr lang="pt-BR" sz="4800" b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1914370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/>
              <a:t>Primeira Classificação: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latin typeface="Calibri"/>
              </a:rPr>
              <a:t>Modelo Centralizado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00"/>
                </a:solidFill>
                <a:latin typeface="Calibri"/>
              </a:rPr>
              <a:t>Modelo Descentralizado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Modelo Hierárquico.</a:t>
            </a:r>
            <a:endParaRPr lang="pt-BR" dirty="0" smtClean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1115616" y="4221088"/>
            <a:ext cx="7359352" cy="2319120"/>
          </a:xfrm>
          <a:prstGeom prst="wedgeRoundRectCallout">
            <a:avLst>
              <a:gd name="adj1" fmla="val -48913"/>
              <a:gd name="adj2" fmla="val -113807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pt-BR" sz="2400" dirty="0" smtClean="0"/>
              <a:t>Não existe </a:t>
            </a:r>
            <a:r>
              <a:rPr lang="pt-BR" sz="2400" dirty="0"/>
              <a:t>uma coordenação central (servidor). Neste modelo, rede </a:t>
            </a:r>
            <a:r>
              <a:rPr lang="pt-BR" sz="2400" i="1" dirty="0"/>
              <a:t>P2P</a:t>
            </a:r>
            <a:r>
              <a:rPr lang="pt-BR" sz="2400" dirty="0"/>
              <a:t> é dita completamente distribuída. Exemplos: </a:t>
            </a:r>
            <a:r>
              <a:rPr lang="pt-BR" sz="2400" i="1" dirty="0" err="1"/>
              <a:t>Gnutella</a:t>
            </a:r>
            <a:r>
              <a:rPr lang="pt-BR" sz="2400" dirty="0"/>
              <a:t>, </a:t>
            </a:r>
            <a:r>
              <a:rPr lang="pt-BR" sz="2400" i="1" dirty="0" err="1"/>
              <a:t>Freenet</a:t>
            </a:r>
            <a:r>
              <a:rPr lang="pt-BR" sz="2400" dirty="0" smtClean="0"/>
              <a:t>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87020731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Redes P2P</a:t>
            </a:r>
            <a:endParaRPr lang="pt-BR" sz="4800" b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1914370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/>
              <a:t>Primeira Classificação: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latin typeface="Calibri"/>
              </a:rPr>
              <a:t>Modelo Centralizado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latin typeface="Calibri"/>
              </a:rPr>
              <a:t>Modelo Descentralizado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00"/>
                </a:solidFill>
                <a:latin typeface="Calibri"/>
              </a:rPr>
              <a:t>Modelo Hierárquico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.</a:t>
            </a:r>
            <a:endParaRPr lang="pt-BR" dirty="0" smtClean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1403648" y="4365104"/>
            <a:ext cx="7359352" cy="2319120"/>
          </a:xfrm>
          <a:prstGeom prst="wedgeRoundRectCallout">
            <a:avLst>
              <a:gd name="adj1" fmla="val -53290"/>
              <a:gd name="adj2" fmla="val -99469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pt-BR" sz="2400" dirty="0" smtClean="0"/>
              <a:t>A mistura </a:t>
            </a:r>
            <a:r>
              <a:rPr lang="pt-BR" sz="2400" dirty="0"/>
              <a:t>dos modelos centralizado e descentralizado. Para tanto, são introduzidos na rede </a:t>
            </a:r>
            <a:r>
              <a:rPr lang="pt-BR" sz="2400" i="1" dirty="0"/>
              <a:t>P2P</a:t>
            </a:r>
            <a:r>
              <a:rPr lang="pt-BR" sz="2400" dirty="0"/>
              <a:t> os chamados </a:t>
            </a:r>
            <a:r>
              <a:rPr lang="pt-BR" sz="2400" i="1" dirty="0" err="1"/>
              <a:t>supernós</a:t>
            </a:r>
            <a:r>
              <a:rPr lang="pt-BR" sz="2400" dirty="0"/>
              <a:t> (</a:t>
            </a:r>
            <a:r>
              <a:rPr lang="pt-BR" sz="2400" i="1" dirty="0" err="1"/>
              <a:t>supernodes</a:t>
            </a:r>
            <a:r>
              <a:rPr lang="pt-BR" sz="2400" dirty="0"/>
              <a:t> ou </a:t>
            </a:r>
            <a:r>
              <a:rPr lang="pt-BR" sz="2400" i="1" dirty="0" err="1"/>
              <a:t>superpeers</a:t>
            </a:r>
            <a:r>
              <a:rPr lang="pt-BR" sz="2400" dirty="0"/>
              <a:t>). Exemplos: </a:t>
            </a:r>
            <a:r>
              <a:rPr lang="pt-BR" sz="2400" i="1" dirty="0" err="1"/>
              <a:t>KaZaA</a:t>
            </a:r>
            <a:r>
              <a:rPr lang="pt-BR" sz="2400" dirty="0"/>
              <a:t>, </a:t>
            </a:r>
            <a:r>
              <a:rPr lang="pt-BR" sz="2400" i="1" dirty="0"/>
              <a:t>Morpheus</a:t>
            </a:r>
            <a:r>
              <a:rPr lang="pt-BR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8882698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Redes P2P</a:t>
            </a:r>
            <a:endParaRPr lang="pt-BR" sz="4800" b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763000" cy="2689967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/>
              <a:t>Segunda Classificação: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i="1" dirty="0"/>
              <a:t>CIA</a:t>
            </a:r>
            <a:r>
              <a:rPr lang="pt-BR" dirty="0"/>
              <a:t> (</a:t>
            </a:r>
            <a:r>
              <a:rPr lang="pt-BR" i="1" dirty="0" err="1"/>
              <a:t>Centralized</a:t>
            </a:r>
            <a:r>
              <a:rPr lang="pt-BR" i="1" dirty="0"/>
              <a:t> </a:t>
            </a:r>
            <a:r>
              <a:rPr lang="pt-BR" i="1" dirty="0" err="1"/>
              <a:t>Indexing</a:t>
            </a:r>
            <a:r>
              <a:rPr lang="pt-BR" i="1" dirty="0"/>
              <a:t> </a:t>
            </a:r>
            <a:r>
              <a:rPr lang="pt-BR" i="1" dirty="0" err="1"/>
              <a:t>Architecture</a:t>
            </a:r>
            <a:r>
              <a:rPr lang="pt-BR" dirty="0" smtClean="0"/>
              <a:t>)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i="1" dirty="0"/>
              <a:t>DIFA</a:t>
            </a:r>
            <a:r>
              <a:rPr lang="pt-BR" dirty="0"/>
              <a:t> (</a:t>
            </a:r>
            <a:r>
              <a:rPr lang="pt-BR" i="1" dirty="0" err="1"/>
              <a:t>Distributed</a:t>
            </a:r>
            <a:r>
              <a:rPr lang="pt-BR" i="1" dirty="0"/>
              <a:t> </a:t>
            </a:r>
            <a:r>
              <a:rPr lang="pt-BR" i="1" dirty="0" err="1"/>
              <a:t>Indexing</a:t>
            </a:r>
            <a:r>
              <a:rPr lang="pt-BR" i="1" dirty="0"/>
              <a:t> </a:t>
            </a:r>
            <a:r>
              <a:rPr lang="pt-BR" i="1" dirty="0" err="1"/>
              <a:t>with</a:t>
            </a:r>
            <a:r>
              <a:rPr lang="pt-BR" i="1" dirty="0"/>
              <a:t> </a:t>
            </a:r>
            <a:r>
              <a:rPr lang="pt-BR" i="1" dirty="0" err="1"/>
              <a:t>Flooding</a:t>
            </a:r>
            <a:r>
              <a:rPr lang="pt-BR" i="1" dirty="0"/>
              <a:t> </a:t>
            </a:r>
            <a:r>
              <a:rPr lang="pt-BR" i="1" dirty="0" err="1"/>
              <a:t>Architecture</a:t>
            </a:r>
            <a:r>
              <a:rPr lang="pt-BR" dirty="0" smtClean="0"/>
              <a:t>)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i="1" dirty="0"/>
              <a:t>DIHA</a:t>
            </a:r>
            <a:r>
              <a:rPr lang="pt-BR" dirty="0"/>
              <a:t> (</a:t>
            </a:r>
            <a:r>
              <a:rPr lang="pt-BR" i="1" dirty="0" err="1"/>
              <a:t>Distributed</a:t>
            </a:r>
            <a:r>
              <a:rPr lang="pt-BR" i="1" dirty="0"/>
              <a:t> </a:t>
            </a:r>
            <a:r>
              <a:rPr lang="pt-BR" i="1" dirty="0" err="1"/>
              <a:t>Indexing</a:t>
            </a:r>
            <a:r>
              <a:rPr lang="pt-BR" i="1" dirty="0"/>
              <a:t> </a:t>
            </a:r>
            <a:r>
              <a:rPr lang="pt-BR" i="1" dirty="0" err="1"/>
              <a:t>with</a:t>
            </a:r>
            <a:r>
              <a:rPr lang="pt-BR" i="1" dirty="0"/>
              <a:t> </a:t>
            </a:r>
            <a:r>
              <a:rPr lang="pt-BR" i="1" dirty="0" err="1"/>
              <a:t>Hashing</a:t>
            </a:r>
            <a:r>
              <a:rPr lang="pt-BR" i="1" dirty="0"/>
              <a:t> </a:t>
            </a:r>
            <a:r>
              <a:rPr lang="pt-BR" i="1" dirty="0" err="1"/>
              <a:t>Architecture</a:t>
            </a:r>
            <a:r>
              <a:rPr lang="pt-BR" dirty="0" smtClean="0"/>
              <a:t>)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.</a:t>
            </a:r>
            <a:endParaRPr lang="pt-BR" dirty="0" smtClean="0">
              <a:solidFill>
                <a:srgbClr val="FFFFFF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4254016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Redes P2P</a:t>
            </a:r>
            <a:endParaRPr lang="pt-BR" sz="4800" b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763000" cy="3826689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/>
              <a:t>Segunda Classificação: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i="1" dirty="0">
                <a:solidFill>
                  <a:srgbClr val="FFFF00"/>
                </a:solidFill>
              </a:rPr>
              <a:t>CIA</a:t>
            </a:r>
            <a:r>
              <a:rPr lang="pt-BR" dirty="0">
                <a:solidFill>
                  <a:srgbClr val="FFFF00"/>
                </a:solidFill>
              </a:rPr>
              <a:t> (</a:t>
            </a:r>
            <a:r>
              <a:rPr lang="pt-BR" i="1" dirty="0" err="1">
                <a:solidFill>
                  <a:srgbClr val="FFFF00"/>
                </a:solidFill>
              </a:rPr>
              <a:t>Centralized</a:t>
            </a:r>
            <a:r>
              <a:rPr lang="pt-BR" i="1" dirty="0">
                <a:solidFill>
                  <a:srgbClr val="FFFF00"/>
                </a:solidFill>
              </a:rPr>
              <a:t> </a:t>
            </a:r>
            <a:r>
              <a:rPr lang="pt-BR" i="1" dirty="0" err="1">
                <a:solidFill>
                  <a:srgbClr val="FFFF00"/>
                </a:solidFill>
              </a:rPr>
              <a:t>Indexing</a:t>
            </a:r>
            <a:r>
              <a:rPr lang="pt-BR" i="1" dirty="0">
                <a:solidFill>
                  <a:srgbClr val="FFFF00"/>
                </a:solidFill>
              </a:rPr>
              <a:t> </a:t>
            </a:r>
            <a:r>
              <a:rPr lang="pt-BR" i="1" dirty="0" err="1">
                <a:solidFill>
                  <a:srgbClr val="FFFF00"/>
                </a:solidFill>
              </a:rPr>
              <a:t>Architecture</a:t>
            </a:r>
            <a:r>
              <a:rPr lang="pt-BR" dirty="0" smtClean="0">
                <a:solidFill>
                  <a:srgbClr val="FFFF00"/>
                </a:solidFill>
              </a:rPr>
              <a:t>)</a:t>
            </a:r>
            <a:r>
              <a:rPr lang="pt-BR" dirty="0" smtClean="0">
                <a:latin typeface="Calibri"/>
              </a:rPr>
              <a:t>:</a:t>
            </a:r>
          </a:p>
          <a:p>
            <a:pPr marL="914400" lvl="2" indent="0">
              <a:buNone/>
            </a:pPr>
            <a:r>
              <a:rPr lang="pt-BR" sz="2000" dirty="0" smtClean="0"/>
              <a:t>É </a:t>
            </a:r>
            <a:r>
              <a:rPr lang="pt-BR" sz="2000" dirty="0"/>
              <a:t>aquela que contêm um servidor central ou um cluster de servidores que é responsável por responder os pedidos de busca e realizar todas as tarefas de manutenção da infraestrutura.</a:t>
            </a:r>
          </a:p>
          <a:p>
            <a:pPr marL="914400" lvl="2" indent="0">
              <a:buNone/>
            </a:pPr>
            <a:r>
              <a:rPr lang="pt-BR" sz="2000" dirty="0"/>
              <a:t>O exemplo mais comum de uma rede deste tipo é o sistema </a:t>
            </a:r>
            <a:r>
              <a:rPr lang="pt-BR" sz="2000" i="1" dirty="0"/>
              <a:t>Napster</a:t>
            </a:r>
            <a:r>
              <a:rPr lang="pt-BR" sz="2000" dirty="0"/>
              <a:t>. Em redes do tipo </a:t>
            </a:r>
            <a:r>
              <a:rPr lang="pt-BR" sz="2000" i="1" dirty="0"/>
              <a:t>CIA</a:t>
            </a:r>
            <a:r>
              <a:rPr lang="pt-BR" sz="2000" dirty="0"/>
              <a:t>, existe um ponto central que se estiver inoperante, a rede não funciona. Redes deste tipo não são verdadeiramente </a:t>
            </a:r>
            <a:r>
              <a:rPr lang="pt-BR" sz="2000" i="1" dirty="0" err="1"/>
              <a:t>peer-to-peer</a:t>
            </a:r>
            <a:r>
              <a:rPr lang="pt-BR" sz="2000" dirty="0"/>
              <a:t>, porque além de existir um ponto único de falha, apenas a transferência de arquivos é feita de forma distribuída. O mecanismo de buscas e a manutenção da infraestrutura são realizados de forma centralizada, conforme o paradigma cliente/servidor</a:t>
            </a:r>
            <a:r>
              <a:rPr lang="pt-BR" sz="2000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7570439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Redes P2P</a:t>
            </a:r>
            <a:endParaRPr lang="pt-BR" sz="4800" b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763000" cy="4657685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/>
              <a:t>Segunda Classificação: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i="1" dirty="0" smtClean="0">
                <a:solidFill>
                  <a:srgbClr val="FFFF00"/>
                </a:solidFill>
              </a:rPr>
              <a:t>DIFA</a:t>
            </a:r>
            <a:r>
              <a:rPr lang="pt-BR" dirty="0" smtClean="0">
                <a:solidFill>
                  <a:srgbClr val="FFFF00"/>
                </a:solidFill>
              </a:rPr>
              <a:t> </a:t>
            </a:r>
            <a:r>
              <a:rPr lang="pt-BR" dirty="0">
                <a:solidFill>
                  <a:srgbClr val="FFFF00"/>
                </a:solidFill>
              </a:rPr>
              <a:t>(</a:t>
            </a:r>
            <a:r>
              <a:rPr lang="pt-BR" i="1" dirty="0" err="1">
                <a:solidFill>
                  <a:srgbClr val="FFFF00"/>
                </a:solidFill>
              </a:rPr>
              <a:t>Distributed</a:t>
            </a:r>
            <a:r>
              <a:rPr lang="pt-BR" i="1" dirty="0">
                <a:solidFill>
                  <a:srgbClr val="FFFF00"/>
                </a:solidFill>
              </a:rPr>
              <a:t> </a:t>
            </a:r>
            <a:r>
              <a:rPr lang="pt-BR" i="1" dirty="0" err="1">
                <a:solidFill>
                  <a:srgbClr val="FFFF00"/>
                </a:solidFill>
              </a:rPr>
              <a:t>Indexing</a:t>
            </a:r>
            <a:r>
              <a:rPr lang="pt-BR" i="1" dirty="0">
                <a:solidFill>
                  <a:srgbClr val="FFFF00"/>
                </a:solidFill>
              </a:rPr>
              <a:t> </a:t>
            </a:r>
            <a:r>
              <a:rPr lang="pt-BR" i="1" dirty="0" err="1">
                <a:solidFill>
                  <a:srgbClr val="FFFF00"/>
                </a:solidFill>
              </a:rPr>
              <a:t>with</a:t>
            </a:r>
            <a:r>
              <a:rPr lang="pt-BR" i="1" dirty="0">
                <a:solidFill>
                  <a:srgbClr val="FFFF00"/>
                </a:solidFill>
              </a:rPr>
              <a:t> </a:t>
            </a:r>
            <a:r>
              <a:rPr lang="pt-BR" i="1" dirty="0" err="1">
                <a:solidFill>
                  <a:srgbClr val="FFFF00"/>
                </a:solidFill>
              </a:rPr>
              <a:t>Flooding</a:t>
            </a:r>
            <a:r>
              <a:rPr lang="pt-BR" i="1" dirty="0">
                <a:solidFill>
                  <a:srgbClr val="FFFF00"/>
                </a:solidFill>
              </a:rPr>
              <a:t> </a:t>
            </a:r>
            <a:r>
              <a:rPr lang="pt-BR" i="1" dirty="0" err="1">
                <a:solidFill>
                  <a:srgbClr val="FFFF00"/>
                </a:solidFill>
              </a:rPr>
              <a:t>Architecture</a:t>
            </a:r>
            <a:r>
              <a:rPr lang="pt-BR" dirty="0" smtClean="0">
                <a:solidFill>
                  <a:srgbClr val="FFFF00"/>
                </a:solidFill>
              </a:rPr>
              <a:t>)</a:t>
            </a:r>
            <a:r>
              <a:rPr lang="pt-BR" dirty="0" smtClean="0">
                <a:solidFill>
                  <a:srgbClr val="FFFFFF"/>
                </a:solidFill>
              </a:rPr>
              <a:t>:</a:t>
            </a:r>
            <a:endParaRPr lang="pt-BR" dirty="0" smtClean="0">
              <a:solidFill>
                <a:srgbClr val="FFFF00"/>
              </a:solidFill>
              <a:latin typeface="Calibri"/>
            </a:endParaRPr>
          </a:p>
          <a:p>
            <a:pPr marL="914400" lvl="2" indent="0">
              <a:buNone/>
            </a:pPr>
            <a:r>
              <a:rPr lang="pt-BR" sz="2000" dirty="0" smtClean="0"/>
              <a:t>Assim como a </a:t>
            </a:r>
            <a:r>
              <a:rPr lang="pt-BR" sz="2000" i="1" dirty="0" smtClean="0"/>
              <a:t>DIHA</a:t>
            </a:r>
            <a:r>
              <a:rPr lang="pt-BR" sz="2000" dirty="0"/>
              <a:t>, é caracterizada pela completa descentralização de seu funcionamento. Os mecanismos de busca e manutenção </a:t>
            </a:r>
            <a:r>
              <a:rPr lang="pt-BR" sz="2000" dirty="0" smtClean="0"/>
              <a:t>estão </a:t>
            </a:r>
            <a:r>
              <a:rPr lang="pt-BR" sz="2000" dirty="0"/>
              <a:t>distribuídos pela rede. </a:t>
            </a:r>
            <a:r>
              <a:rPr lang="pt-BR" sz="2000" dirty="0" smtClean="0"/>
              <a:t>Cada </a:t>
            </a:r>
            <a:r>
              <a:rPr lang="pt-BR" sz="2000" dirty="0"/>
              <a:t>nó é responsável por manter a </a:t>
            </a:r>
            <a:r>
              <a:rPr lang="pt-BR" sz="2000" dirty="0" smtClean="0"/>
              <a:t>lista </a:t>
            </a:r>
            <a:r>
              <a:rPr lang="pt-BR" sz="2000" dirty="0"/>
              <a:t>dos seus </a:t>
            </a:r>
            <a:r>
              <a:rPr lang="pt-BR" sz="2000" dirty="0" smtClean="0"/>
              <a:t>arquivos</a:t>
            </a:r>
            <a:r>
              <a:rPr lang="pt-BR" sz="2000" dirty="0"/>
              <a:t>, e responder quando receber uma busca para um arquivo que seja uma resposta válida para a busca em questão. Para isto, é utilizado o mecanismo de "</a:t>
            </a:r>
            <a:r>
              <a:rPr lang="pt-BR" sz="2000" i="1" dirty="0" err="1"/>
              <a:t>flooding</a:t>
            </a:r>
            <a:r>
              <a:rPr lang="pt-BR" sz="2000" dirty="0"/>
              <a:t>" ou inundação. </a:t>
            </a:r>
            <a:r>
              <a:rPr lang="pt-BR" sz="2000" dirty="0" smtClean="0"/>
              <a:t>Um exemplo é a </a:t>
            </a:r>
            <a:r>
              <a:rPr lang="pt-BR" sz="2000" i="1" dirty="0" err="1" smtClean="0"/>
              <a:t>Gnutella</a:t>
            </a:r>
            <a:r>
              <a:rPr lang="pt-BR" sz="2000" dirty="0"/>
              <a:t>.</a:t>
            </a:r>
          </a:p>
          <a:p>
            <a:pPr marL="914400" lvl="2" indent="0">
              <a:buNone/>
            </a:pPr>
            <a:r>
              <a:rPr lang="pt-BR" sz="2000" dirty="0" smtClean="0"/>
              <a:t>Possuem </a:t>
            </a:r>
            <a:r>
              <a:rPr lang="pt-BR" sz="2000" dirty="0"/>
              <a:t>uma limitação muito grande </a:t>
            </a:r>
            <a:r>
              <a:rPr lang="pt-BR" sz="2000" dirty="0" smtClean="0"/>
              <a:t>ligada ao seu </a:t>
            </a:r>
            <a:r>
              <a:rPr lang="pt-BR" sz="2000" dirty="0"/>
              <a:t>mecanismo de busca utilizar </a:t>
            </a:r>
            <a:r>
              <a:rPr lang="pt-BR" sz="2000" dirty="0" smtClean="0"/>
              <a:t>a inundação</a:t>
            </a:r>
            <a:r>
              <a:rPr lang="pt-BR" sz="2000" dirty="0"/>
              <a:t>. Para que </a:t>
            </a:r>
            <a:r>
              <a:rPr lang="pt-BR" sz="2000" dirty="0" smtClean="0"/>
              <a:t>a rede </a:t>
            </a:r>
            <a:r>
              <a:rPr lang="pt-BR" sz="2000" dirty="0"/>
              <a:t>não fique saturada com a repetição infinita </a:t>
            </a:r>
            <a:r>
              <a:rPr lang="pt-BR" sz="2000" dirty="0" smtClean="0"/>
              <a:t>de </a:t>
            </a:r>
            <a:r>
              <a:rPr lang="pt-BR" sz="2000" dirty="0"/>
              <a:t>mensagens, estas </a:t>
            </a:r>
            <a:r>
              <a:rPr lang="pt-BR" sz="2000" dirty="0" smtClean="0"/>
              <a:t>possuem </a:t>
            </a:r>
            <a:r>
              <a:rPr lang="pt-BR" sz="2000" dirty="0"/>
              <a:t>um número máximo de nós </a:t>
            </a:r>
            <a:r>
              <a:rPr lang="pt-BR" sz="2000" dirty="0" smtClean="0"/>
              <a:t>em que pode </a:t>
            </a:r>
            <a:r>
              <a:rPr lang="pt-BR" sz="2000" dirty="0"/>
              <a:t>atravessar. </a:t>
            </a:r>
            <a:r>
              <a:rPr lang="pt-BR" sz="2000" dirty="0" smtClean="0"/>
              <a:t>Sendo assim, mesmo </a:t>
            </a:r>
            <a:r>
              <a:rPr lang="pt-BR" sz="2000" dirty="0"/>
              <a:t>que um arquivo exista no sistema e que o nó que o contenha esteja on-line, uma busca para este arquivo pode falhar. </a:t>
            </a:r>
            <a:r>
              <a:rPr lang="pt-BR" sz="2000" dirty="0" smtClean="0"/>
              <a:t>Embora </a:t>
            </a:r>
            <a:r>
              <a:rPr lang="pt-BR" sz="2000" dirty="0"/>
              <a:t>completamente descentralizadas, estas redes possuem deficiências sérias na performance.</a:t>
            </a:r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78269087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7-00134_MS_Qwest_template_Segoe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Branco com fonte Courier para slides de código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8D45093-9C65-46FB-9332-B88902DC52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Amostra de slides de apresentação (Design azul com borda de nuvem branca)</Template>
  <TotalTime>2582</TotalTime>
  <Words>2148</Words>
  <Application>Microsoft Office PowerPoint</Application>
  <PresentationFormat>Apresentação na tela (4:3)</PresentationFormat>
  <Paragraphs>107</Paragraphs>
  <Slides>13</Slides>
  <Notes>13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Courier New</vt:lpstr>
      <vt:lpstr>Wingdings</vt:lpstr>
      <vt:lpstr>7-00134_MS_Qwest_template_Segoe</vt:lpstr>
      <vt:lpstr>Branco com fonte Courier para slides de código</vt:lpstr>
      <vt:lpstr>SISTEMAS DISTRIBUIDOS</vt:lpstr>
      <vt:lpstr>Conteúdo</vt:lpstr>
      <vt:lpstr>Redes P2P</vt:lpstr>
      <vt:lpstr>Redes P2P</vt:lpstr>
      <vt:lpstr>Redes P2P</vt:lpstr>
      <vt:lpstr>Redes P2P</vt:lpstr>
      <vt:lpstr>Redes P2P</vt:lpstr>
      <vt:lpstr>Redes P2P</vt:lpstr>
      <vt:lpstr>Redes P2P</vt:lpstr>
      <vt:lpstr>Redes P2P</vt:lpstr>
      <vt:lpstr>Conclusão</vt:lpstr>
      <vt:lpstr>Atividades</vt:lpstr>
      <vt:lpstr>Referências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Sistemas Distribuidos</dc:title>
  <dc:creator>varajao</dc:creator>
  <cp:keywords/>
  <cp:lastModifiedBy>varajao</cp:lastModifiedBy>
  <cp:revision>319</cp:revision>
  <dcterms:created xsi:type="dcterms:W3CDTF">2015-06-30T13:28:46Z</dcterms:created>
  <dcterms:modified xsi:type="dcterms:W3CDTF">2016-04-13T11:42:50Z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TC102867179990</vt:lpwstr>
  </property>
</Properties>
</file>