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1"/>
  </p:notesMasterIdLst>
  <p:sldIdLst>
    <p:sldId id="321" r:id="rId3"/>
    <p:sldId id="322" r:id="rId4"/>
    <p:sldId id="302" r:id="rId5"/>
    <p:sldId id="344" r:id="rId6"/>
    <p:sldId id="345" r:id="rId7"/>
    <p:sldId id="343" r:id="rId8"/>
    <p:sldId id="304" r:id="rId9"/>
    <p:sldId id="305" r:id="rId10"/>
    <p:sldId id="334" r:id="rId11"/>
    <p:sldId id="306" r:id="rId12"/>
    <p:sldId id="315" r:id="rId13"/>
    <p:sldId id="335" r:id="rId14"/>
    <p:sldId id="336" r:id="rId15"/>
    <p:sldId id="337" r:id="rId16"/>
    <p:sldId id="338" r:id="rId17"/>
    <p:sldId id="339" r:id="rId18"/>
    <p:sldId id="340" r:id="rId19"/>
    <p:sldId id="316" r:id="rId20"/>
    <p:sldId id="307" r:id="rId21"/>
    <p:sldId id="331" r:id="rId22"/>
    <p:sldId id="332" r:id="rId23"/>
    <p:sldId id="342" r:id="rId24"/>
    <p:sldId id="308" r:id="rId25"/>
    <p:sldId id="346" r:id="rId26"/>
    <p:sldId id="347" r:id="rId27"/>
    <p:sldId id="341" r:id="rId28"/>
    <p:sldId id="324" r:id="rId29"/>
    <p:sldId id="325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9B78-8016-4D8E-8ED9-92C867325941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5B2F-1703-43DE-A26D-3245389AC1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07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2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9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6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8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3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3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7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7:39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0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5/3/2016 7:34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6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360531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39439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2956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42800311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34022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14959269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28489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582028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796516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217873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539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6650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86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40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7875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eer.ufrgs.br/index.php/read/article/view/35690/2872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SISTEMAS DISTRIBUIDOS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12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4834746"/>
          </a:xfrm>
          <a:prstGeom prst="rect">
            <a:avLst/>
          </a:prstGeom>
        </p:spPr>
      </p:pic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Componente crítico</a:t>
            </a:r>
            <a:endParaRPr lang="pt-BR" altLang="pt-BR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4087273"/>
          </a:xfrm>
        </p:spPr>
        <p:txBody>
          <a:bodyPr/>
          <a:lstStyle/>
          <a:p>
            <a:r>
              <a:rPr lang="pt-BR" altLang="pt-BR" dirty="0"/>
              <a:t>Um dos componentes críticos para a implantação de um projeto de virtualização, independente da tecnologia utilizada, são as </a:t>
            </a:r>
            <a:r>
              <a:rPr lang="pt-BR" altLang="pt-BR" dirty="0">
                <a:solidFill>
                  <a:srgbClr val="FFFF00"/>
                </a:solidFill>
              </a:rPr>
              <a:t>ferramentas de </a:t>
            </a:r>
            <a:r>
              <a:rPr lang="pt-BR" altLang="pt-BR" dirty="0" smtClean="0">
                <a:solidFill>
                  <a:srgbClr val="FFFF00"/>
                </a:solidFill>
              </a:rPr>
              <a:t>gerenciamento</a:t>
            </a:r>
            <a:r>
              <a:rPr lang="pt-BR" altLang="pt-BR" dirty="0" smtClean="0"/>
              <a:t> também conhecido como </a:t>
            </a:r>
            <a:r>
              <a:rPr lang="pt-BR" altLang="pt-BR" i="1" dirty="0" err="1" smtClean="0">
                <a:solidFill>
                  <a:srgbClr val="FFFF00"/>
                </a:solidFill>
              </a:rPr>
              <a:t>hypervisor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As </a:t>
            </a:r>
            <a:r>
              <a:rPr lang="pt-BR" altLang="pt-BR" dirty="0"/>
              <a:t>ferramentas que gerenciam o ambiente virtual devem gerenciar tanto o ambiente físico como o virtual, assim como sistema operacional e aplicações.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93136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servidor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3717032"/>
            <a:ext cx="7359352" cy="2319120"/>
          </a:xfrm>
          <a:prstGeom prst="wedgeRoundRectCallout">
            <a:avLst>
              <a:gd name="adj1" fmla="val -56779"/>
              <a:gd name="adj2" fmla="val -1348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Técnica de execução de um ou mais servidores virtuais sobre um servidor físico; permite maior densidade de utilização de recursos (hardware, espaço etc.), enquanto permite que isolamento e segurança sejam </a:t>
            </a:r>
            <a:r>
              <a:rPr lang="pt-BR" sz="2400" b="0" dirty="0" smtClean="0"/>
              <a:t>mantidos.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185617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aplicação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3717032"/>
            <a:ext cx="7719392" cy="2319120"/>
          </a:xfrm>
          <a:prstGeom prst="wedgeRoundRectCallout">
            <a:avLst>
              <a:gd name="adj1" fmla="val -51485"/>
              <a:gd name="adj2" fmla="val -1110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aplicações em um ambiente virtualizado no desktop do usuário, isolando a aplicação do Sistema Operacional; isso é possível através do encapsulamento da aplicação no ambiente virtual - quando a solução completa de virtualização de aplicações é implantada, é possível distribuir aplicações de um servidor central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43251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desktop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4022820"/>
            <a:ext cx="7359352" cy="2013332"/>
          </a:xfrm>
          <a:prstGeom prst="wedgeRoundRectCallout">
            <a:avLst>
              <a:gd name="adj1" fmla="val -57078"/>
              <a:gd name="adj2" fmla="val -1098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Consiste na execução de múltiplos sistemas operacionais em uma única workstation e permitindo que uma aplicação de linha de negócio seja executada em um sistema operacional não compatível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4066264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apresentação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99592" y="4869160"/>
            <a:ext cx="7359352" cy="1599040"/>
          </a:xfrm>
          <a:prstGeom prst="wedgeRoundRectCallout">
            <a:avLst>
              <a:gd name="adj1" fmla="val -52587"/>
              <a:gd name="adj2" fmla="val -1465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e manter o armazenamento das aplicações em servidores centralizados, enquanto provê uma interface familiar para o usuário em sua estação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424762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perfil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4725144"/>
            <a:ext cx="7359352" cy="1743056"/>
          </a:xfrm>
          <a:prstGeom prst="wedgeRoundRectCallout">
            <a:avLst>
              <a:gd name="adj1" fmla="val -51689"/>
              <a:gd name="adj2" fmla="val -981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Os usuários podem ter os seus documentos e perfil separados de uma máquina específica, o que permite a fácil movimentação do usuário para novas estações em caso de roubo ou quebra de equipamento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32323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Ferramentas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67730" y="1057847"/>
            <a:ext cx="8382000" cy="5040560"/>
            <a:chOff x="367730" y="980728"/>
            <a:chExt cx="8382000" cy="5040560"/>
          </a:xfrm>
        </p:grpSpPr>
        <p:sp>
          <p:nvSpPr>
            <p:cNvPr id="11" name="Retângulo 10"/>
            <p:cNvSpPr/>
            <p:nvPr/>
          </p:nvSpPr>
          <p:spPr bwMode="auto">
            <a:xfrm>
              <a:off x="367730" y="980728"/>
              <a:ext cx="8382000" cy="5040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21" y="2692116"/>
              <a:ext cx="2789356" cy="120587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439" y="2015602"/>
              <a:ext cx="2769721" cy="825024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50" y="1189559"/>
              <a:ext cx="2758182" cy="726546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874" y="3896331"/>
              <a:ext cx="2675112" cy="79986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98" y="4978116"/>
              <a:ext cx="2629214" cy="849746"/>
            </a:xfrm>
            <a:prstGeom prst="rect">
              <a:avLst/>
            </a:prstGeom>
          </p:spPr>
        </p:pic>
        <p:pic>
          <p:nvPicPr>
            <p:cNvPr id="1026" name="Picture 2" descr="http://anydesk.pt/_static/img/anydesk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146" y="1408182"/>
              <a:ext cx="2539608" cy="50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144" y="2013948"/>
              <a:ext cx="2746058" cy="763404"/>
            </a:xfrm>
            <a:prstGeom prst="rect">
              <a:avLst/>
            </a:prstGeom>
          </p:spPr>
        </p:pic>
        <p:pic>
          <p:nvPicPr>
            <p:cNvPr id="1028" name="Picture 4" descr="https://upload.wikimedia.org/wikipedia/en/a/ab/Logmein_Logo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777" y="3501008"/>
              <a:ext cx="2088232" cy="72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237083"/>
              <a:ext cx="679343" cy="67624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5650" y="4402822"/>
              <a:ext cx="2615592" cy="720883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954" y="4963359"/>
              <a:ext cx="2759608" cy="89478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856" y="2808193"/>
              <a:ext cx="2143805" cy="59550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Vantagens</a:t>
            </a:r>
            <a:endParaRPr lang="pt-BR" altLang="pt-B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5"/>
            <a:ext cx="8583488" cy="5022914"/>
          </a:xfrm>
        </p:spPr>
        <p:txBody>
          <a:bodyPr/>
          <a:lstStyle/>
          <a:p>
            <a:r>
              <a:rPr lang="pt-BR" dirty="0"/>
              <a:t>Segundo MARSHALL (2006) os benefícios são inúmeros e destaca as seguintes vantagens: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Portabilidade</a:t>
            </a:r>
            <a:r>
              <a:rPr lang="pt-BR" dirty="0"/>
              <a:t>: Capacidade de ter uma plataforma de </a:t>
            </a:r>
            <a:r>
              <a:rPr lang="pt-BR" dirty="0" smtClean="0"/>
              <a:t>hardware (hw) consistente</a:t>
            </a:r>
            <a:r>
              <a:rPr lang="pt-BR" dirty="0"/>
              <a:t>, mesmo que o </a:t>
            </a:r>
            <a:r>
              <a:rPr lang="pt-BR" dirty="0" smtClean="0"/>
              <a:t>hw seja </a:t>
            </a:r>
            <a:r>
              <a:rPr lang="pt-BR" dirty="0"/>
              <a:t>de diferentes fabricantes;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</a:t>
            </a:r>
            <a:r>
              <a:rPr lang="pt-BR" dirty="0"/>
              <a:t>: Ambientes virtuais podem ser gerenciados facilmente e oferecem acesso ao </a:t>
            </a:r>
            <a:r>
              <a:rPr lang="pt-BR" dirty="0" smtClean="0"/>
              <a:t>hw virtual</a:t>
            </a:r>
            <a:r>
              <a:rPr lang="pt-BR" dirty="0"/>
              <a:t>.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Eficiência</a:t>
            </a:r>
            <a:r>
              <a:rPr lang="pt-BR" dirty="0"/>
              <a:t>: Quando implementado corretamente, permite que o servidor de virtualização de </a:t>
            </a:r>
            <a:r>
              <a:rPr lang="pt-BR" dirty="0" smtClean="0"/>
              <a:t>hw físico </a:t>
            </a:r>
            <a:r>
              <a:rPr lang="pt-BR" dirty="0"/>
              <a:t>seja usado mais eficientemente, permitindo maior utilização dos recursos de </a:t>
            </a:r>
            <a:r>
              <a:rPr lang="pt-BR" dirty="0" smtClean="0"/>
              <a:t>hw.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5055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Virtualização: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Histórico;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Tipos de Virtualização;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Vantagens e desafios da Virtualização;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Virtualização e TI Verde;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Benefícios da Virtualização de Servidores.</a:t>
            </a:r>
          </a:p>
        </p:txBody>
      </p:sp>
    </p:spTree>
    <p:extLst>
      <p:ext uri="{BB962C8B-B14F-4D97-AF65-F5344CB8AC3E}">
        <p14:creationId xmlns:p14="http://schemas.microsoft.com/office/powerpoint/2010/main" val="307209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Estratégia</a:t>
            </a:r>
            <a:endParaRPr lang="pt-BR" altLang="pt-B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757678"/>
          </a:xfrm>
        </p:spPr>
        <p:txBody>
          <a:bodyPr/>
          <a:lstStyle/>
          <a:p>
            <a:r>
              <a:rPr lang="pt-BR" altLang="pt-BR" dirty="0"/>
              <a:t>Cada vez mais empresas estão buscando formas de </a:t>
            </a:r>
            <a:r>
              <a:rPr lang="pt-BR" altLang="pt-BR" dirty="0">
                <a:solidFill>
                  <a:srgbClr val="FFFF00"/>
                </a:solidFill>
              </a:rPr>
              <a:t>reduzir os custos e complexidade com o ambiente de </a:t>
            </a:r>
            <a:r>
              <a:rPr lang="pt-BR" altLang="pt-BR" dirty="0" smtClean="0">
                <a:solidFill>
                  <a:srgbClr val="FFFF00"/>
                </a:solidFill>
              </a:rPr>
              <a:t>TI</a:t>
            </a:r>
            <a:r>
              <a:rPr lang="pt-BR" altLang="pt-BR" dirty="0" smtClean="0"/>
              <a:t>;</a:t>
            </a:r>
          </a:p>
          <a:p>
            <a:r>
              <a:rPr lang="pt-BR" altLang="pt-BR" dirty="0" smtClean="0"/>
              <a:t>A</a:t>
            </a:r>
            <a:r>
              <a:rPr lang="pt-BR" altLang="pt-BR" dirty="0"/>
              <a:t> virtualização se tornou um componente chave para o desenvolvimento de uma estratégia eficiente na busca destes objetivos</a:t>
            </a:r>
            <a:r>
              <a:rPr lang="pt-BR" alt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98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Data Centers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19957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Energia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Gastos com infraestrutura de TI é a 3ª maior fonte de consumo de energia;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50% dos investimentos na aquisição de equipamentos é gasto com energia e refrigeração.</a:t>
            </a:r>
          </a:p>
        </p:txBody>
      </p:sp>
    </p:spTree>
    <p:extLst>
      <p:ext uri="{BB962C8B-B14F-4D97-AF65-F5344CB8AC3E}">
        <p14:creationId xmlns:p14="http://schemas.microsoft.com/office/powerpoint/2010/main" val="3843897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Data Centers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077766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Descarte de equipamentos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Datacenters são responsáveis por 23% da emissão de gases;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PCs e os monitores atingem 40%;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Utiliza substâncias tóxicas, como chumbo e mercúrio, que podem contaminar o solo ou os lençóis freáticos.</a:t>
            </a:r>
          </a:p>
        </p:txBody>
      </p:sp>
    </p:spTree>
    <p:extLst>
      <p:ext uri="{BB962C8B-B14F-4D97-AF65-F5344CB8AC3E}">
        <p14:creationId xmlns:p14="http://schemas.microsoft.com/office/powerpoint/2010/main" val="280874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Data Centers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170099"/>
          </a:xfrm>
        </p:spPr>
        <p:txBody>
          <a:bodyPr/>
          <a:lstStyle/>
          <a:p>
            <a:r>
              <a:rPr lang="pt-BR" altLang="pt-BR" dirty="0"/>
              <a:t>Dentre os </a:t>
            </a:r>
            <a:r>
              <a:rPr lang="pt-BR" altLang="pt-BR" dirty="0">
                <a:solidFill>
                  <a:srgbClr val="FFFF00"/>
                </a:solidFill>
              </a:rPr>
              <a:t>desafios enfrentados nos datacenters </a:t>
            </a:r>
            <a:r>
              <a:rPr lang="pt-BR" altLang="pt-BR" dirty="0"/>
              <a:t>podemos destacar:</a:t>
            </a:r>
          </a:p>
          <a:p>
            <a:pPr lvl="1"/>
            <a:r>
              <a:rPr lang="pt-BR" altLang="pt-BR" dirty="0"/>
              <a:t>datacenters atingiram a capacidade máxima;</a:t>
            </a:r>
          </a:p>
          <a:p>
            <a:pPr lvl="1"/>
            <a:r>
              <a:rPr lang="pt-BR" altLang="pt-BR" dirty="0"/>
              <a:t>servidores subutilizados;</a:t>
            </a:r>
          </a:p>
          <a:p>
            <a:pPr lvl="1"/>
            <a:r>
              <a:rPr lang="pt-BR" altLang="pt-BR" dirty="0"/>
              <a:t>gerenciamento e </a:t>
            </a:r>
            <a:r>
              <a:rPr lang="pt-BR" altLang="pt-BR" dirty="0" smtClean="0"/>
              <a:t>segurança complexa </a:t>
            </a:r>
            <a:r>
              <a:rPr lang="pt-BR" altLang="pt-BR" dirty="0"/>
              <a:t>dos servidores;</a:t>
            </a:r>
          </a:p>
          <a:p>
            <a:pPr lvl="1"/>
            <a:r>
              <a:rPr lang="pt-BR" altLang="pt-BR" dirty="0"/>
              <a:t>problemas de compatibilidade de aplicações.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Exemplos de Virtualização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0342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A multiplicação das transações e serviços prestados aos correntistas vinha desafiando a capacidade de processamento do banco;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18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1600" dirty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  <a:latin typeface="Calibri"/>
            </a:endParaRP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Com a virtualização são: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70 servidores HP;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Capacidade é superior a 4 mil servidores;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Economia de R$ 1,5 milhão por ano com custo de energia e manutenção.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67" y="2636912"/>
            <a:ext cx="1800200" cy="1800200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65224" y="2680980"/>
            <a:ext cx="6783288" cy="155119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Calibri"/>
              </a:rPr>
              <a:t>Nos centros de dados do Itaú, havia um parque de três mil servidores, mas era necessário a compra de mil novos servidores para suporte das transações;</a:t>
            </a:r>
          </a:p>
        </p:txBody>
      </p:sp>
    </p:spTree>
    <p:extLst>
      <p:ext uri="{BB962C8B-B14F-4D97-AF65-F5344CB8AC3E}">
        <p14:creationId xmlns:p14="http://schemas.microsoft.com/office/powerpoint/2010/main" val="4246189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Exemplos de Virtualização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77559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No centro de dados havia 1800 servidores e um parque de 55 mil computadores;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5" y="2626475"/>
            <a:ext cx="1824683" cy="1821073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65224" y="2251321"/>
            <a:ext cx="6783288" cy="33547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800" b="0" dirty="0" smtClean="0">
                <a:solidFill>
                  <a:srgbClr val="FFFFFF"/>
                </a:solidFill>
                <a:latin typeface="Calibri"/>
              </a:rPr>
              <a:t>Com a virtualização: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Reduziu 900 servidores com capacidade superior a 2 mil;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Implantaram o projeto de substituir os computadores por </a:t>
            </a:r>
            <a:r>
              <a:rPr lang="pt-BR" sz="2400" b="0" i="1" dirty="0" err="1" smtClean="0">
                <a:solidFill>
                  <a:srgbClr val="FFFFFF"/>
                </a:solidFill>
                <a:latin typeface="Calibri"/>
              </a:rPr>
              <a:t>thin</a:t>
            </a:r>
            <a:r>
              <a:rPr lang="pt-BR" sz="2400" b="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2400" b="0" i="1" dirty="0" err="1" smtClean="0">
                <a:solidFill>
                  <a:srgbClr val="FFFFFF"/>
                </a:solidFill>
                <a:latin typeface="Calibri"/>
              </a:rPr>
              <a:t>clients</a:t>
            </a: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 fontAlgn="auto">
              <a:spcBef>
                <a:spcPts val="768"/>
              </a:spcBef>
              <a:spcAft>
                <a:spcPts val="0"/>
              </a:spcAft>
              <a:buClr>
                <a:srgbClr val="FFFFFF"/>
              </a:buClr>
            </a:pPr>
            <a:r>
              <a:rPr lang="pt-BR" sz="2400" b="0" dirty="0" smtClean="0">
                <a:solidFill>
                  <a:srgbClr val="FFFFFF"/>
                </a:solidFill>
                <a:latin typeface="Calibri"/>
              </a:rPr>
              <a:t>Redução de custos com consumo de energia, manutenção de equipamentos e aquisição de licenças de software a uma economia anual de aproximadamente R$ 80 milhões.</a:t>
            </a:r>
          </a:p>
        </p:txBody>
      </p:sp>
    </p:spTree>
    <p:extLst>
      <p:ext uri="{BB962C8B-B14F-4D97-AF65-F5344CB8AC3E}">
        <p14:creationId xmlns:p14="http://schemas.microsoft.com/office/powerpoint/2010/main" val="3837372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84235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Fomos apresentados ao conceito de virtualização e sua classificação;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ferramentas aplicadas a virtualização;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Entendemos a aplicação da virtualização no ambiente desktop e principalmente em servidores e data centers;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Entendemos a problemática energética e de descarte de equipamentos;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alguns cases de economia aplicando virtualização.</a:t>
            </a:r>
          </a:p>
        </p:txBody>
      </p:sp>
    </p:spTree>
    <p:extLst>
      <p:ext uri="{BB962C8B-B14F-4D97-AF65-F5344CB8AC3E}">
        <p14:creationId xmlns:p14="http://schemas.microsoft.com/office/powerpoint/2010/main" val="3315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26791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35 da </a:t>
            </a:r>
            <a:r>
              <a:rPr lang="pt-BR" dirty="0" smtClean="0">
                <a:solidFill>
                  <a:srgbClr val="FFFFFF"/>
                </a:solidFill>
              </a:rPr>
              <a:t>apostila;</a:t>
            </a:r>
          </a:p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Leia mais sobre TI Verde no artigo:</a:t>
            </a:r>
          </a:p>
          <a:p>
            <a:pPr marL="910717" lvl="1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hlinkClick r:id="rId3"/>
              </a:rPr>
              <a:t>TI Verde: uma análise dos principais benefícios e práticas utilizadas pelas organizações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sz="1600" dirty="0"/>
              <a:t>(http://seer.ufrgs.br/index.php/read/article/view/35690/28725)</a:t>
            </a:r>
            <a:endParaRPr lang="pt-BR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Sistemas </a:t>
            </a:r>
            <a:r>
              <a:rPr lang="pt-BR" i="1" dirty="0" err="1" smtClean="0"/>
              <a:t>Distribuidos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165049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3398912" cy="3570208"/>
          </a:xfrm>
        </p:spPr>
        <p:txBody>
          <a:bodyPr/>
          <a:lstStyle/>
          <a:p>
            <a:r>
              <a:rPr lang="pt-BR" altLang="pt-BR" dirty="0" smtClean="0"/>
              <a:t>Década de 60:</a:t>
            </a:r>
          </a:p>
          <a:p>
            <a:pPr lvl="1"/>
            <a:r>
              <a:rPr lang="pt-BR" altLang="pt-BR" dirty="0" smtClean="0"/>
              <a:t> IBM introduziu o conceito de “</a:t>
            </a:r>
            <a:r>
              <a:rPr lang="pt-BR" altLang="pt-BR" i="1" dirty="0" smtClean="0"/>
              <a:t>Time </a:t>
            </a:r>
            <a:r>
              <a:rPr lang="pt-BR" altLang="pt-BR" i="1" dirty="0" err="1" smtClean="0"/>
              <a:t>Sharing</a:t>
            </a:r>
            <a:r>
              <a:rPr lang="pt-BR" altLang="pt-BR" dirty="0" smtClean="0"/>
              <a:t>”</a:t>
            </a:r>
          </a:p>
          <a:p>
            <a:r>
              <a:rPr lang="pt-BR" altLang="pt-BR" dirty="0" smtClean="0"/>
              <a:t>Década de 70:</a:t>
            </a:r>
          </a:p>
          <a:p>
            <a:pPr lvl="1"/>
            <a:r>
              <a:rPr lang="pt-BR" altLang="pt-BR" dirty="0" smtClean="0"/>
              <a:t>IBM cria o S370;</a:t>
            </a:r>
          </a:p>
          <a:p>
            <a:pPr lvl="1"/>
            <a:r>
              <a:rPr lang="pt-BR" altLang="pt-BR" dirty="0" smtClean="0"/>
              <a:t>Virtualização de Mainframe;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2875"/>
            <a:ext cx="5105400" cy="3819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4623048" cy="4191917"/>
          </a:xfrm>
        </p:spPr>
        <p:txBody>
          <a:bodyPr/>
          <a:lstStyle/>
          <a:p>
            <a:r>
              <a:rPr lang="pt-BR" altLang="pt-BR" dirty="0" smtClean="0"/>
              <a:t>Década de 80:</a:t>
            </a:r>
          </a:p>
          <a:p>
            <a:pPr lvl="1"/>
            <a:r>
              <a:rPr lang="pt-BR" altLang="pt-BR" dirty="0" smtClean="0"/>
              <a:t>Declínio dos mainframes;</a:t>
            </a:r>
          </a:p>
          <a:p>
            <a:pPr lvl="1"/>
            <a:r>
              <a:rPr lang="pt-BR" altLang="pt-BR" dirty="0" smtClean="0"/>
              <a:t>Crescimento de x86 (cliente / servidor e desktop);</a:t>
            </a:r>
          </a:p>
          <a:p>
            <a:pPr lvl="1"/>
            <a:r>
              <a:rPr lang="pt-BR" altLang="pt-BR" dirty="0" smtClean="0"/>
              <a:t>Conceito de virtualização é abandonado.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657053" cy="42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3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História da Virtualização</a:t>
            </a:r>
            <a:endParaRPr lang="pt-BR" altLang="pt-B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4623048" cy="3330142"/>
          </a:xfrm>
        </p:spPr>
        <p:txBody>
          <a:bodyPr/>
          <a:lstStyle/>
          <a:p>
            <a:r>
              <a:rPr lang="pt-BR" altLang="pt-BR" dirty="0" smtClean="0"/>
              <a:t>Década de 90:</a:t>
            </a:r>
          </a:p>
          <a:p>
            <a:pPr lvl="1"/>
            <a:r>
              <a:rPr lang="pt-BR" altLang="pt-BR" dirty="0" smtClean="0"/>
              <a:t>Windows e Linux fazem os servidores x86 se tornar um padrão no mercado;</a:t>
            </a:r>
          </a:p>
          <a:p>
            <a:pPr lvl="1"/>
            <a:r>
              <a:rPr lang="pt-BR" altLang="pt-BR" dirty="0" err="1" smtClean="0"/>
              <a:t>VMWare</a:t>
            </a:r>
            <a:r>
              <a:rPr lang="pt-BR" altLang="pt-BR" dirty="0" smtClean="0"/>
              <a:t> cria o </a:t>
            </a:r>
            <a:r>
              <a:rPr lang="pt-BR" altLang="pt-BR" i="1" dirty="0" err="1" smtClean="0"/>
              <a:t>hypervisor</a:t>
            </a:r>
            <a:r>
              <a:rPr lang="pt-BR" altLang="pt-BR" dirty="0" smtClean="0"/>
              <a:t>, um novo conceito de virtualização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220072" y="1700807"/>
            <a:ext cx="3871508" cy="2952329"/>
            <a:chOff x="5220072" y="1700807"/>
            <a:chExt cx="3871508" cy="2952329"/>
          </a:xfrm>
        </p:grpSpPr>
        <p:sp>
          <p:nvSpPr>
            <p:cNvPr id="16" name="Retângulo de cantos arredondados 15"/>
            <p:cNvSpPr/>
            <p:nvPr/>
          </p:nvSpPr>
          <p:spPr bwMode="auto">
            <a:xfrm>
              <a:off x="5220072" y="1700807"/>
              <a:ext cx="3871508" cy="2952329"/>
            </a:xfrm>
            <a:prstGeom prst="roundRect">
              <a:avLst>
                <a:gd name="adj" fmla="val 888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" name="Retângulo de cantos arredondados 1"/>
            <p:cNvSpPr/>
            <p:nvPr/>
          </p:nvSpPr>
          <p:spPr bwMode="auto">
            <a:xfrm>
              <a:off x="5364088" y="3356992"/>
              <a:ext cx="362270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HYPERVISOR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 bwMode="auto">
            <a:xfrm>
              <a:off x="5364088" y="4005064"/>
              <a:ext cx="362270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HARDWARE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5364088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6588224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7843432" y="1844824"/>
              <a:ext cx="1152128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Aplicações</a:t>
              </a: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160" y="2492895"/>
              <a:ext cx="788257" cy="77217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193" y="2459411"/>
              <a:ext cx="720606" cy="835903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872" y="2455663"/>
              <a:ext cx="942561" cy="829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42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Virtualização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828740"/>
          </a:xfrm>
        </p:spPr>
        <p:txBody>
          <a:bodyPr/>
          <a:lstStyle/>
          <a:p>
            <a:r>
              <a:rPr lang="pt-BR" altLang="pt-BR" dirty="0"/>
              <a:t>É a simulação de uma plataforma de hardware, sistema operacional, dispositivo de armazenamento ou recursos de rede</a:t>
            </a:r>
            <a:r>
              <a:rPr lang="pt-BR" altLang="pt-BR" dirty="0" smtClean="0"/>
              <a:t>.</a:t>
            </a:r>
          </a:p>
          <a:p>
            <a:pPr lvl="1"/>
            <a:r>
              <a:rPr lang="pt-BR" altLang="pt-BR" dirty="0"/>
              <a:t>É a técnica de separar aplicação e sistema operacional dos componentes físicos.</a:t>
            </a:r>
          </a:p>
          <a:p>
            <a:pPr lvl="1"/>
            <a:r>
              <a:rPr lang="pt-BR" altLang="pt-BR" dirty="0"/>
              <a:t>Por exemplo, uma máquina virtual possui aplicação e sistema operacional como um servidor físico, mas estes não estão vinculados ao software e pode ser disponibilizado onde for mais conveniente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61915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/>
              <a:t>No </a:t>
            </a:r>
            <a:r>
              <a:rPr lang="pt-BR" altLang="pt-BR" dirty="0" smtClean="0"/>
              <a:t>que </a:t>
            </a:r>
            <a:r>
              <a:rPr lang="pt-BR" altLang="pt-BR" dirty="0"/>
              <a:t>consiste?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51053"/>
            <a:ext cx="8655496" cy="886397"/>
          </a:xfrm>
        </p:spPr>
        <p:txBody>
          <a:bodyPr/>
          <a:lstStyle/>
          <a:p>
            <a:r>
              <a:rPr lang="pt-BR" altLang="pt-BR" dirty="0"/>
              <a:t>Uma aplicação deve ser executada n</a:t>
            </a:r>
            <a:r>
              <a:rPr lang="pt-BR" altLang="pt-BR" dirty="0" smtClean="0"/>
              <a:t>um </a:t>
            </a:r>
            <a:r>
              <a:rPr lang="pt-BR" altLang="pt-BR" dirty="0"/>
              <a:t>sistema operacional em um determinado </a:t>
            </a:r>
            <a:r>
              <a:rPr lang="pt-BR" altLang="pt-BR" dirty="0" smtClean="0"/>
              <a:t>software;</a:t>
            </a:r>
            <a:endParaRPr lang="pt-BR" altLang="pt-B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531320"/>
            <a:ext cx="6063208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altLang="pt-BR" b="0" dirty="0" smtClean="0"/>
              <a:t>Com virtualização de aplicação ou apresentação, estas aplicações podem rodar em um servidor ou ambiente centralizado e ser deportada para outros sistemas operacionais e hardwares.</a:t>
            </a:r>
            <a:endParaRPr lang="pt-BR" altLang="pt-BR"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02" y="2437450"/>
            <a:ext cx="2853092" cy="3324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056827" y="1196752"/>
            <a:ext cx="5030346" cy="4515792"/>
            <a:chOff x="179512" y="1124744"/>
            <a:chExt cx="5030346" cy="451579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621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Antes da virtualização</a:t>
              </a:r>
              <a:endParaRPr lang="pt-BR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79512" y="1845840"/>
            <a:ext cx="2448272" cy="2462925"/>
            <a:chOff x="179512" y="1124744"/>
            <a:chExt cx="5030346" cy="454238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464744" cy="395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000" dirty="0" smtClean="0"/>
                <a:t>Antes da virtualização</a:t>
              </a:r>
              <a:endParaRPr lang="pt-BR" sz="1000" dirty="0"/>
            </a:p>
          </p:txBody>
        </p:sp>
      </p:grpSp>
      <p:sp>
        <p:nvSpPr>
          <p:cNvPr id="8" name="Retângulo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78860" y="1196752"/>
            <a:ext cx="4986279" cy="4656414"/>
            <a:chOff x="5508104" y="1048526"/>
            <a:chExt cx="4986279" cy="465641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048526"/>
              <a:ext cx="4986279" cy="4141143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6626508" y="5335608"/>
              <a:ext cx="2749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Depois da virtualização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79214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FEUC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 FEUC" id="{B2B82C96-EDA3-4194-BBCE-6970A3170711}" vid="{16526833-0511-4A6E-8BAA-C595FC14324E}"/>
    </a:ext>
  </a:extLst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FEUC</Template>
  <TotalTime>575</TotalTime>
  <Words>2011</Words>
  <Application>Microsoft Office PowerPoint</Application>
  <PresentationFormat>Apresentação na tela (4:3)</PresentationFormat>
  <Paragraphs>176</Paragraphs>
  <Slides>28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</vt:lpstr>
      <vt:lpstr>Wingdings</vt:lpstr>
      <vt:lpstr>Tema FEUC</vt:lpstr>
      <vt:lpstr>Branco com fonte Courier para slides de código</vt:lpstr>
      <vt:lpstr>SISTEMAS DISTRIBUIDOS</vt:lpstr>
      <vt:lpstr>Conteúdo</vt:lpstr>
      <vt:lpstr>História da Virtualização</vt:lpstr>
      <vt:lpstr>História da Virtualização</vt:lpstr>
      <vt:lpstr>História da Virtualização</vt:lpstr>
      <vt:lpstr>Virtualização</vt:lpstr>
      <vt:lpstr>No que consiste?</vt:lpstr>
      <vt:lpstr>Apresentação do PowerPoint</vt:lpstr>
      <vt:lpstr>Apresentação do PowerPoint</vt:lpstr>
      <vt:lpstr>Apresentação do PowerPoint</vt:lpstr>
      <vt:lpstr>Componente crítico</vt:lpstr>
      <vt:lpstr>Tipos de solução</vt:lpstr>
      <vt:lpstr>Tipos de solução</vt:lpstr>
      <vt:lpstr>Tipos de solução</vt:lpstr>
      <vt:lpstr>Tipos de solução</vt:lpstr>
      <vt:lpstr>Tipos de solução</vt:lpstr>
      <vt:lpstr>Tipos de solução</vt:lpstr>
      <vt:lpstr>Ferramentas</vt:lpstr>
      <vt:lpstr>Vantagens</vt:lpstr>
      <vt:lpstr>Estratégia</vt:lpstr>
      <vt:lpstr>Data Centers</vt:lpstr>
      <vt:lpstr>Data Centers</vt:lpstr>
      <vt:lpstr>Data Centers</vt:lpstr>
      <vt:lpstr>Exemplos de Virtualização</vt:lpstr>
      <vt:lpstr>Exemplos de Virtualização</vt:lpstr>
      <vt:lpstr>Conclusão</vt:lpstr>
      <vt:lpstr>Atividades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Distribuidos</dc:title>
  <dc:creator>Varajão</dc:creator>
  <cp:lastModifiedBy>varajao</cp:lastModifiedBy>
  <cp:revision>120</cp:revision>
  <dcterms:created xsi:type="dcterms:W3CDTF">2011-06-07T23:45:32Z</dcterms:created>
  <dcterms:modified xsi:type="dcterms:W3CDTF">2016-05-03T10:39:17Z</dcterms:modified>
</cp:coreProperties>
</file>