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notesMasterIdLst>
    <p:notesMasterId r:id="rId17"/>
  </p:notesMasterIdLst>
  <p:sldIdLst>
    <p:sldId id="321" r:id="rId3"/>
    <p:sldId id="348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24" r:id="rId14"/>
    <p:sldId id="359" r:id="rId15"/>
    <p:sldId id="325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59B78-8016-4D8E-8ED9-92C867325941}" type="datetimeFigureOut">
              <a:rPr lang="pt-BR" smtClean="0"/>
              <a:t>21/05/2019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5B2F-1703-43DE-A26D-3245389AC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2075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5/21/2019 7:15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721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5/21/2019 7:15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35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5/21/2019 7:15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6708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5/21/2019 7:15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190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5/21/2019 7:15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69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43605313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63943922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629560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8003117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340228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49592695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09284891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25820282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87965168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2178730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53928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266505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88661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6402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27875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SISTEMAS DISTRIBUIDOS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13-Cloud </a:t>
            </a:r>
            <a:r>
              <a:rPr lang="pt-BR" sz="4000" dirty="0" err="1" smtClean="0">
                <a:solidFill>
                  <a:srgbClr val="FFFFFF">
                    <a:tint val="75000"/>
                  </a:srgbClr>
                </a:solidFill>
              </a:rPr>
              <a:t>Computing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0719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Grid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659190"/>
          </a:xfrm>
        </p:spPr>
        <p:txBody>
          <a:bodyPr/>
          <a:lstStyle/>
          <a:p>
            <a:r>
              <a:rPr lang="pt-BR" dirty="0" smtClean="0"/>
              <a:t>É </a:t>
            </a:r>
            <a:r>
              <a:rPr lang="pt-BR" dirty="0"/>
              <a:t>um ambiente computacional geograficamente distribuído que permite a interoperabilidade entre organizações a ele associadas. Seu principal objetivo é compartilhar e agregar recursos de forma a disponibilizá-los como serviços.</a:t>
            </a:r>
          </a:p>
        </p:txBody>
      </p:sp>
    </p:spTree>
    <p:extLst>
      <p:ext uri="{BB962C8B-B14F-4D97-AF65-F5344CB8AC3E}">
        <p14:creationId xmlns:p14="http://schemas.microsoft.com/office/powerpoint/2010/main" val="2490355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Diferenças</a:t>
            </a:r>
            <a:endParaRPr lang="pt-BR" alt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71" y="1628800"/>
            <a:ext cx="8965257" cy="212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7724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Cluster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5090624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Balanceamento de carga (HS):</a:t>
            </a:r>
          </a:p>
          <a:p>
            <a:pPr marL="910717" lvl="1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/>
              <a:t>T</a:t>
            </a:r>
            <a:r>
              <a:rPr lang="pt-BR" dirty="0" smtClean="0"/>
              <a:t>em </a:t>
            </a:r>
            <a:r>
              <a:rPr lang="pt-BR" dirty="0"/>
              <a:t>por objetivo distribuir as requisições que chegam ao </a:t>
            </a:r>
            <a:r>
              <a:rPr lang="pt-BR" i="1" dirty="0" smtClean="0"/>
              <a:t>cluster</a:t>
            </a:r>
            <a:r>
              <a:rPr lang="pt-BR" dirty="0" smtClean="0"/>
              <a:t>;</a:t>
            </a:r>
          </a:p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Alta disponibilidade (HA):</a:t>
            </a:r>
          </a:p>
          <a:p>
            <a:pPr lvl="1"/>
            <a:r>
              <a:rPr lang="pt-BR" dirty="0" smtClean="0"/>
              <a:t>É </a:t>
            </a:r>
            <a:r>
              <a:rPr lang="pt-BR" dirty="0"/>
              <a:t>usado para manter o acesso à informação sempre </a:t>
            </a:r>
            <a:r>
              <a:rPr lang="pt-BR" dirty="0" smtClean="0"/>
              <a:t>disponível. É </a:t>
            </a:r>
            <a:r>
              <a:rPr lang="pt-BR" dirty="0"/>
              <a:t>um modelo construído para prover uma disponibilidade de serviços e recursos de forma ininterrupta através do uso da </a:t>
            </a:r>
            <a:r>
              <a:rPr lang="pt-BR" dirty="0" smtClean="0"/>
              <a:t>redundância;</a:t>
            </a:r>
          </a:p>
          <a:p>
            <a:r>
              <a:rPr lang="pt-BR" dirty="0" smtClean="0"/>
              <a:t>Alto desempenho (HPC):</a:t>
            </a:r>
          </a:p>
          <a:p>
            <a:pPr lvl="1"/>
            <a:r>
              <a:rPr lang="pt-BR" dirty="0" smtClean="0"/>
              <a:t>Trabalhando juntos </a:t>
            </a:r>
            <a:r>
              <a:rPr lang="pt-BR" dirty="0"/>
              <a:t>como um recurso de computação simples e interligado de forma a conseguir um maior processamento.</a:t>
            </a:r>
          </a:p>
        </p:txBody>
      </p:sp>
    </p:spTree>
    <p:extLst>
      <p:ext uri="{BB962C8B-B14F-4D97-AF65-F5344CB8AC3E}">
        <p14:creationId xmlns:p14="http://schemas.microsoft.com/office/powerpoint/2010/main" val="41833310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da página 29 até o final da apostila;</a:t>
            </a:r>
          </a:p>
        </p:txBody>
      </p:sp>
    </p:spTree>
    <p:extLst>
      <p:ext uri="{BB962C8B-B14F-4D97-AF65-F5344CB8AC3E}">
        <p14:creationId xmlns:p14="http://schemas.microsoft.com/office/powerpoint/2010/main" val="36885992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Sistemas </a:t>
            </a:r>
            <a:r>
              <a:rPr lang="pt-BR" i="1" dirty="0" err="1" smtClean="0"/>
              <a:t>Distribuidos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16504932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0805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Cloud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Computing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Modelos de serviço;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Cluster;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Grid.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55604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err="1" smtClean="0"/>
              <a:t>Cloud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Computing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886397"/>
          </a:xfrm>
        </p:spPr>
        <p:txBody>
          <a:bodyPr/>
          <a:lstStyle/>
          <a:p>
            <a:r>
              <a:rPr lang="pt-BR" dirty="0" smtClean="0"/>
              <a:t>É </a:t>
            </a:r>
            <a:r>
              <a:rPr lang="pt-BR" dirty="0"/>
              <a:t>a virtualização de produtos e serviços </a:t>
            </a:r>
            <a:r>
              <a:rPr lang="pt-BR" dirty="0" smtClean="0"/>
              <a:t>computacionais.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2998190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err="1" smtClean="0"/>
              <a:t>Cloud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Computing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4573560"/>
          </a:xfrm>
        </p:spPr>
        <p:txBody>
          <a:bodyPr/>
          <a:lstStyle/>
          <a:p>
            <a:r>
              <a:rPr lang="pt-BR" dirty="0" smtClean="0"/>
              <a:t>Características principais:</a:t>
            </a:r>
            <a:endParaRPr lang="pt-BR" dirty="0"/>
          </a:p>
          <a:p>
            <a:pPr lvl="1"/>
            <a:r>
              <a:rPr lang="pt-BR" sz="2200" dirty="0"/>
              <a:t>Acesso às aplicações independente de </a:t>
            </a:r>
            <a:r>
              <a:rPr lang="pt-BR" sz="2200" dirty="0" smtClean="0"/>
              <a:t>S.O ou HW;</a:t>
            </a:r>
            <a:endParaRPr lang="pt-BR" sz="2200" dirty="0"/>
          </a:p>
          <a:p>
            <a:pPr lvl="1"/>
            <a:r>
              <a:rPr lang="pt-BR" sz="2200" dirty="0" smtClean="0"/>
              <a:t>Despreocupação com estrutura </a:t>
            </a:r>
            <a:r>
              <a:rPr lang="pt-BR" sz="2200" dirty="0"/>
              <a:t>para execução da aplicação: </a:t>
            </a:r>
            <a:r>
              <a:rPr lang="pt-BR" sz="2200" dirty="0" smtClean="0"/>
              <a:t>HW, </a:t>
            </a:r>
            <a:r>
              <a:rPr lang="pt-BR" sz="2200" dirty="0"/>
              <a:t>backup, </a:t>
            </a:r>
            <a:r>
              <a:rPr lang="pt-BR" sz="2200" dirty="0" smtClean="0"/>
              <a:t>segurança</a:t>
            </a:r>
            <a:r>
              <a:rPr lang="pt-BR" sz="2200" dirty="0"/>
              <a:t>, </a:t>
            </a:r>
            <a:r>
              <a:rPr lang="pt-BR" sz="2200" dirty="0" smtClean="0"/>
              <a:t>manutenção </a:t>
            </a:r>
            <a:r>
              <a:rPr lang="pt-BR" sz="2200" dirty="0" err="1" smtClean="0"/>
              <a:t>etc</a:t>
            </a:r>
            <a:r>
              <a:rPr lang="pt-BR" sz="2200" dirty="0" smtClean="0"/>
              <a:t>;</a:t>
            </a:r>
            <a:endParaRPr lang="pt-BR" sz="2200" dirty="0"/>
          </a:p>
          <a:p>
            <a:pPr lvl="1"/>
            <a:r>
              <a:rPr lang="pt-BR" sz="2200" dirty="0"/>
              <a:t>Compartilhamento de dados e trabalho colaborativo se tornam mais </a:t>
            </a:r>
            <a:r>
              <a:rPr lang="pt-BR" sz="2200" dirty="0" smtClean="0"/>
              <a:t>fáceis;</a:t>
            </a:r>
            <a:endParaRPr lang="pt-BR" sz="2200" dirty="0"/>
          </a:p>
          <a:p>
            <a:pPr lvl="1"/>
            <a:r>
              <a:rPr lang="pt-BR" sz="2200" dirty="0" smtClean="0"/>
              <a:t>O usuário </a:t>
            </a:r>
            <a:r>
              <a:rPr lang="pt-BR" sz="2200" dirty="0"/>
              <a:t>pode contar com alta </a:t>
            </a:r>
            <a:r>
              <a:rPr lang="pt-BR" sz="2200" dirty="0" smtClean="0"/>
              <a:t>disponibilidade;</a:t>
            </a:r>
            <a:endParaRPr lang="pt-BR" sz="2200" dirty="0"/>
          </a:p>
          <a:p>
            <a:pPr lvl="1"/>
            <a:r>
              <a:rPr lang="pt-BR" sz="2200" i="1" dirty="0"/>
              <a:t>Self-</a:t>
            </a:r>
            <a:r>
              <a:rPr lang="pt-BR" sz="2200" i="1" dirty="0" err="1"/>
              <a:t>service</a:t>
            </a:r>
            <a:r>
              <a:rPr lang="pt-BR" sz="2200" dirty="0"/>
              <a:t> sob demanda. </a:t>
            </a:r>
            <a:r>
              <a:rPr lang="pt-BR" sz="2200" dirty="0" smtClean="0"/>
              <a:t>Adquirindo recurso computacional sem </a:t>
            </a:r>
            <a:r>
              <a:rPr lang="pt-BR" sz="2200" dirty="0"/>
              <a:t>precisar </a:t>
            </a:r>
            <a:r>
              <a:rPr lang="pt-BR" sz="2200" dirty="0" smtClean="0"/>
              <a:t>interagir pessoalmente com o provedor;</a:t>
            </a:r>
            <a:endParaRPr lang="pt-BR" sz="2200" dirty="0"/>
          </a:p>
          <a:p>
            <a:pPr lvl="1"/>
            <a:r>
              <a:rPr lang="pt-BR" sz="2200" dirty="0"/>
              <a:t>Amplo acesso. </a:t>
            </a:r>
            <a:r>
              <a:rPr lang="pt-BR" sz="2200" dirty="0" smtClean="0"/>
              <a:t>Recursos disponibilizados </a:t>
            </a:r>
            <a:r>
              <a:rPr lang="pt-BR" sz="2200" dirty="0"/>
              <a:t>por </a:t>
            </a:r>
            <a:r>
              <a:rPr lang="pt-BR" sz="2200" dirty="0" smtClean="0"/>
              <a:t>rede </a:t>
            </a:r>
            <a:r>
              <a:rPr lang="pt-BR" sz="2200" dirty="0" err="1" smtClean="0"/>
              <a:t>multiplataforma</a:t>
            </a:r>
            <a:r>
              <a:rPr lang="pt-BR" sz="2200" dirty="0" smtClean="0"/>
              <a:t>;</a:t>
            </a:r>
            <a:endParaRPr lang="pt-BR" sz="2200" dirty="0"/>
          </a:p>
          <a:p>
            <a:pPr lvl="1"/>
            <a:r>
              <a:rPr lang="pt-BR" sz="2200" dirty="0"/>
              <a:t>Serviço medido. </a:t>
            </a:r>
            <a:r>
              <a:rPr lang="pt-BR" sz="2200" dirty="0" smtClean="0"/>
              <a:t>Controlam </a:t>
            </a:r>
            <a:r>
              <a:rPr lang="pt-BR" sz="2200" dirty="0"/>
              <a:t>e otimizam o uso de recursos por meio de uma capacidade de </a:t>
            </a:r>
            <a:r>
              <a:rPr lang="pt-BR" sz="2200" dirty="0" smtClean="0"/>
              <a:t>medição</a:t>
            </a:r>
            <a:r>
              <a:rPr lang="pt-BR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23077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/>
              <a:t>SaaS;</a:t>
            </a:r>
          </a:p>
          <a:p>
            <a:pPr lvl="1"/>
            <a:r>
              <a:rPr lang="pt-BR" altLang="pt-BR" dirty="0" err="1" smtClean="0"/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IaaS</a:t>
            </a:r>
            <a:r>
              <a:rPr lang="pt-BR" alt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768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>
                <a:solidFill>
                  <a:srgbClr val="FFFF00"/>
                </a:solidFill>
              </a:rPr>
              <a:t>SaaS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IaaS</a:t>
            </a:r>
            <a:r>
              <a:rPr lang="pt-BR" altLang="pt-BR" dirty="0"/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2780928"/>
            <a:ext cx="7359352" cy="3255224"/>
          </a:xfrm>
          <a:prstGeom prst="wedgeRoundRectCallout">
            <a:avLst>
              <a:gd name="adj1" fmla="val -49893"/>
              <a:gd name="adj2" fmla="val -6490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 smtClean="0"/>
              <a:t>Software implantado como serviço hospedado, acessado através da internet. Este software pode ser utilizado por múltiplos usuários. O software desenvolvido, ao invés de ser vendido ou usado para seu benefício próprio, disponibiliza-o a um custo baixo a uma grande quantidade de usuários.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27174816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/>
              <a:t>SaaS;</a:t>
            </a:r>
          </a:p>
          <a:p>
            <a:pPr lvl="1"/>
            <a:r>
              <a:rPr lang="pt-BR" altLang="pt-BR" dirty="0" err="1" smtClean="0">
                <a:solidFill>
                  <a:srgbClr val="FFFF00"/>
                </a:solidFill>
              </a:rPr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/>
              <a:t>IaaS</a:t>
            </a:r>
            <a:r>
              <a:rPr lang="pt-BR" altLang="pt-BR" dirty="0"/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3278000"/>
            <a:ext cx="7359352" cy="2758151"/>
          </a:xfrm>
          <a:prstGeom prst="wedgeRoundRectCallout">
            <a:avLst>
              <a:gd name="adj1" fmla="val -49743"/>
              <a:gd name="adj2" fmla="val -6890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/>
              <a:t>Esse tipo de serviço disponibiliza servidores virtualizados nos quais os utilizadores podem executar aplicações existentes ou desenvolver novas aplicações, sem ter que se preocupar com a manutenção dos sistemas operacionais, servidores, balanceamento de cargas ou capacidade de computação</a:t>
            </a:r>
            <a:r>
              <a:rPr lang="pt-BR" sz="2400" b="0" dirty="0" smtClean="0"/>
              <a:t>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25718186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Modelos de serviço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65126"/>
          </a:xfrm>
        </p:spPr>
        <p:txBody>
          <a:bodyPr/>
          <a:lstStyle/>
          <a:p>
            <a:r>
              <a:rPr lang="pt-BR" dirty="0"/>
              <a:t>Existem três modelos de </a:t>
            </a:r>
            <a:r>
              <a:rPr lang="pt-BR" dirty="0" smtClean="0"/>
              <a:t>serviços:</a:t>
            </a:r>
          </a:p>
          <a:p>
            <a:pPr lvl="1"/>
            <a:r>
              <a:rPr lang="pt-BR" altLang="pt-BR" dirty="0" smtClean="0"/>
              <a:t>SaaS;</a:t>
            </a:r>
          </a:p>
          <a:p>
            <a:pPr lvl="1"/>
            <a:r>
              <a:rPr lang="pt-BR" altLang="pt-BR" dirty="0" err="1" smtClean="0"/>
              <a:t>PaaS</a:t>
            </a:r>
            <a:r>
              <a:rPr lang="pt-BR" altLang="pt-BR" dirty="0" smtClean="0"/>
              <a:t>;</a:t>
            </a:r>
          </a:p>
          <a:p>
            <a:pPr lvl="1"/>
            <a:r>
              <a:rPr lang="pt-BR" altLang="pt-BR" dirty="0" err="1" smtClean="0">
                <a:solidFill>
                  <a:srgbClr val="FFFF00"/>
                </a:solidFill>
              </a:rPr>
              <a:t>IaaS</a:t>
            </a:r>
            <a:r>
              <a:rPr lang="pt-BR" altLang="pt-BR" dirty="0"/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3717032"/>
            <a:ext cx="7359352" cy="2319119"/>
          </a:xfrm>
          <a:prstGeom prst="wedgeRoundRectCallout">
            <a:avLst>
              <a:gd name="adj1" fmla="val -49743"/>
              <a:gd name="adj2" fmla="val -6890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b="0" dirty="0"/>
              <a:t>Disponibiliza </a:t>
            </a:r>
            <a:r>
              <a:rPr lang="pt-BR" sz="2400" b="0" i="1" dirty="0"/>
              <a:t>grids</a:t>
            </a:r>
            <a:r>
              <a:rPr lang="pt-BR" sz="2400" b="0" dirty="0"/>
              <a:t> ou </a:t>
            </a:r>
            <a:r>
              <a:rPr lang="pt-BR" sz="2400" b="0" i="1" dirty="0"/>
              <a:t>clusters</a:t>
            </a:r>
            <a:r>
              <a:rPr lang="pt-BR" sz="2400" b="0" dirty="0"/>
              <a:t> ou servidores virtualizados, redes, armazenamento e software de sistemas desenhados para aumentar ou substituir as funções de um centro de dados</a:t>
            </a:r>
            <a:r>
              <a:rPr lang="pt-BR" sz="2400" b="0" dirty="0" smtClean="0"/>
              <a:t>.</a:t>
            </a:r>
            <a:endParaRPr lang="pt-BR" sz="2400" b="0" dirty="0"/>
          </a:p>
        </p:txBody>
      </p:sp>
    </p:spTree>
    <p:extLst>
      <p:ext uri="{BB962C8B-B14F-4D97-AF65-F5344CB8AC3E}">
        <p14:creationId xmlns:p14="http://schemas.microsoft.com/office/powerpoint/2010/main" val="22801135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Cluster</a:t>
            </a:r>
            <a:endParaRPr lang="pt-BR" altLang="pt-BR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200876"/>
          </a:xfrm>
        </p:spPr>
        <p:txBody>
          <a:bodyPr/>
          <a:lstStyle/>
          <a:p>
            <a:r>
              <a:rPr lang="pt-BR" dirty="0" smtClean="0"/>
              <a:t>É </a:t>
            </a:r>
            <a:r>
              <a:rPr lang="pt-BR" dirty="0"/>
              <a:t>um ambiente de computação paralela formado por um conjunto de computadores, chamados nós, interligados, muitas vezes, por dispositivos do tipo </a:t>
            </a:r>
            <a:r>
              <a:rPr lang="pt-BR" i="1" dirty="0"/>
              <a:t>switches</a:t>
            </a:r>
            <a:r>
              <a:rPr lang="pt-BR" dirty="0"/>
              <a:t> em uma rede LAN de alto </a:t>
            </a:r>
            <a:r>
              <a:rPr lang="pt-BR" dirty="0" smtClean="0"/>
              <a:t>desempenho.</a:t>
            </a:r>
          </a:p>
          <a:p>
            <a:r>
              <a:rPr lang="pt-BR" dirty="0"/>
              <a:t>Os nós cooperam entre si para atingir um determinado objetivo </a:t>
            </a:r>
            <a:r>
              <a:rPr lang="pt-BR" dirty="0" smtClean="0"/>
              <a:t>comum.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72472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636</TotalTime>
  <Words>1054</Words>
  <Application>Microsoft Office PowerPoint</Application>
  <PresentationFormat>Apresentação na tela (4:3)</PresentationFormat>
  <Paragraphs>79</Paragraphs>
  <Slides>14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Tema FEUC</vt:lpstr>
      <vt:lpstr>Branco com fonte Courier para slides de código</vt:lpstr>
      <vt:lpstr>SISTEMAS DISTRIBUIDOS</vt:lpstr>
      <vt:lpstr>Conteúdo</vt:lpstr>
      <vt:lpstr>Cloud Computing</vt:lpstr>
      <vt:lpstr>Cloud Computing</vt:lpstr>
      <vt:lpstr>Modelos de serviço</vt:lpstr>
      <vt:lpstr>Modelos de serviço</vt:lpstr>
      <vt:lpstr>Modelos de serviço</vt:lpstr>
      <vt:lpstr>Modelos de serviço</vt:lpstr>
      <vt:lpstr>Cluster</vt:lpstr>
      <vt:lpstr>Grid</vt:lpstr>
      <vt:lpstr>Diferenças</vt:lpstr>
      <vt:lpstr>Cluster</vt:lpstr>
      <vt:lpstr>Atividades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Distribuidos</dc:title>
  <dc:creator>Varajão</dc:creator>
  <cp:lastModifiedBy>LABD</cp:lastModifiedBy>
  <cp:revision>136</cp:revision>
  <dcterms:created xsi:type="dcterms:W3CDTF">2011-06-07T23:45:32Z</dcterms:created>
  <dcterms:modified xsi:type="dcterms:W3CDTF">2019-05-21T22:16:49Z</dcterms:modified>
</cp:coreProperties>
</file>