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 id="2147483676" r:id="rId2"/>
  </p:sldMasterIdLst>
  <p:notesMasterIdLst>
    <p:notesMasterId r:id="rId40"/>
  </p:notesMasterIdLst>
  <p:handoutMasterIdLst>
    <p:handoutMasterId r:id="rId41"/>
  </p:handoutMasterIdLst>
  <p:sldIdLst>
    <p:sldId id="374" r:id="rId3"/>
    <p:sldId id="375" r:id="rId4"/>
    <p:sldId id="350" r:id="rId5"/>
    <p:sldId id="267" r:id="rId6"/>
    <p:sldId id="256" r:id="rId7"/>
    <p:sldId id="376" r:id="rId8"/>
    <p:sldId id="262" r:id="rId9"/>
    <p:sldId id="289" r:id="rId10"/>
    <p:sldId id="373" r:id="rId11"/>
    <p:sldId id="290" r:id="rId12"/>
    <p:sldId id="351" r:id="rId13"/>
    <p:sldId id="352" r:id="rId14"/>
    <p:sldId id="353" r:id="rId15"/>
    <p:sldId id="354" r:id="rId16"/>
    <p:sldId id="378" r:id="rId17"/>
    <p:sldId id="379" r:id="rId18"/>
    <p:sldId id="380" r:id="rId19"/>
    <p:sldId id="381" r:id="rId20"/>
    <p:sldId id="355" r:id="rId21"/>
    <p:sldId id="356" r:id="rId22"/>
    <p:sldId id="357" r:id="rId23"/>
    <p:sldId id="358" r:id="rId24"/>
    <p:sldId id="359" r:id="rId25"/>
    <p:sldId id="360" r:id="rId26"/>
    <p:sldId id="361" r:id="rId27"/>
    <p:sldId id="382" r:id="rId28"/>
    <p:sldId id="362" r:id="rId29"/>
    <p:sldId id="363" r:id="rId30"/>
    <p:sldId id="364" r:id="rId31"/>
    <p:sldId id="365" r:id="rId32"/>
    <p:sldId id="366" r:id="rId33"/>
    <p:sldId id="367" r:id="rId34"/>
    <p:sldId id="368" r:id="rId35"/>
    <p:sldId id="369" r:id="rId36"/>
    <p:sldId id="370" r:id="rId37"/>
    <p:sldId id="383" r:id="rId38"/>
    <p:sldId id="371" r:id="rId39"/>
  </p:sldIdLst>
  <p:sldSz cx="9906000" cy="6858000" type="A4"/>
  <p:notesSz cx="6640513" cy="9904413"/>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576" autoAdjust="0"/>
  </p:normalViewPr>
  <p:slideViewPr>
    <p:cSldViewPr>
      <p:cViewPr varScale="1">
        <p:scale>
          <a:sx n="74" d="100"/>
          <a:sy n="74" d="100"/>
        </p:scale>
        <p:origin x="222"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8876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52" tIns="45226" rIns="90452" bIns="45226" numCol="1" anchor="t" anchorCtr="0" compatLnSpc="1">
            <a:prstTxWarp prst="textNoShape">
              <a:avLst/>
            </a:prstTxWarp>
          </a:bodyPr>
          <a:lstStyle>
            <a:lvl1pPr defTabSz="904875" eaLnBrk="0" hangingPunct="0">
              <a:defRPr sz="1200" b="1">
                <a:latin typeface="Times New Roman" charset="0"/>
              </a:defRPr>
            </a:lvl1pPr>
          </a:lstStyle>
          <a:p>
            <a:endParaRPr lang="pt-BR" altLang="pt-BR"/>
          </a:p>
        </p:txBody>
      </p:sp>
      <p:sp>
        <p:nvSpPr>
          <p:cNvPr id="10243" name="Rectangle 3"/>
          <p:cNvSpPr>
            <a:spLocks noGrp="1" noChangeArrowheads="1"/>
          </p:cNvSpPr>
          <p:nvPr>
            <p:ph type="dt" sz="quarter" idx="1"/>
          </p:nvPr>
        </p:nvSpPr>
        <p:spPr bwMode="auto">
          <a:xfrm>
            <a:off x="3752850" y="0"/>
            <a:ext cx="28876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52" tIns="45226" rIns="90452" bIns="45226" numCol="1" anchor="t" anchorCtr="0" compatLnSpc="1">
            <a:prstTxWarp prst="textNoShape">
              <a:avLst/>
            </a:prstTxWarp>
          </a:bodyPr>
          <a:lstStyle>
            <a:lvl1pPr algn="r" defTabSz="904875" eaLnBrk="0" hangingPunct="0">
              <a:defRPr sz="1200" b="1">
                <a:latin typeface="Times New Roman" charset="0"/>
              </a:defRPr>
            </a:lvl1pPr>
          </a:lstStyle>
          <a:p>
            <a:endParaRPr lang="pt-BR" altLang="pt-BR"/>
          </a:p>
        </p:txBody>
      </p:sp>
      <p:sp>
        <p:nvSpPr>
          <p:cNvPr id="10244" name="Rectangle 4"/>
          <p:cNvSpPr>
            <a:spLocks noGrp="1" noChangeArrowheads="1"/>
          </p:cNvSpPr>
          <p:nvPr>
            <p:ph type="ftr" sz="quarter" idx="2"/>
          </p:nvPr>
        </p:nvSpPr>
        <p:spPr bwMode="auto">
          <a:xfrm>
            <a:off x="0" y="9417050"/>
            <a:ext cx="28876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52" tIns="45226" rIns="90452" bIns="45226" numCol="1" anchor="b" anchorCtr="0" compatLnSpc="1">
            <a:prstTxWarp prst="textNoShape">
              <a:avLst/>
            </a:prstTxWarp>
          </a:bodyPr>
          <a:lstStyle>
            <a:lvl1pPr defTabSz="904875" eaLnBrk="0" hangingPunct="0">
              <a:defRPr sz="1200" b="1">
                <a:latin typeface="Times New Roman" charset="0"/>
              </a:defRPr>
            </a:lvl1pPr>
          </a:lstStyle>
          <a:p>
            <a:endParaRPr lang="pt-BR" altLang="pt-BR"/>
          </a:p>
        </p:txBody>
      </p:sp>
      <p:sp>
        <p:nvSpPr>
          <p:cNvPr id="10245" name="Rectangle 5"/>
          <p:cNvSpPr>
            <a:spLocks noGrp="1" noChangeArrowheads="1"/>
          </p:cNvSpPr>
          <p:nvPr>
            <p:ph type="sldNum" sz="quarter" idx="3"/>
          </p:nvPr>
        </p:nvSpPr>
        <p:spPr bwMode="auto">
          <a:xfrm>
            <a:off x="3752850" y="9417050"/>
            <a:ext cx="28876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52" tIns="45226" rIns="90452" bIns="45226" numCol="1" anchor="b" anchorCtr="0" compatLnSpc="1">
            <a:prstTxWarp prst="textNoShape">
              <a:avLst/>
            </a:prstTxWarp>
          </a:bodyPr>
          <a:lstStyle>
            <a:lvl1pPr algn="r" defTabSz="904875" eaLnBrk="0" hangingPunct="0">
              <a:defRPr sz="1200" b="1">
                <a:latin typeface="Times New Roman" charset="0"/>
              </a:defRPr>
            </a:lvl1pPr>
          </a:lstStyle>
          <a:p>
            <a:fld id="{0FDD1401-C5B9-47B8-8FDC-FF95A8F330F4}" type="slidenum">
              <a:rPr lang="pt-BR" altLang="pt-BR"/>
              <a:pPr/>
              <a:t>‹nº›</a:t>
            </a:fld>
            <a:endParaRPr lang="pt-BR" altLang="pt-BR"/>
          </a:p>
        </p:txBody>
      </p:sp>
    </p:spTree>
    <p:extLst>
      <p:ext uri="{BB962C8B-B14F-4D97-AF65-F5344CB8AC3E}">
        <p14:creationId xmlns:p14="http://schemas.microsoft.com/office/powerpoint/2010/main" val="2227418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lvl1pPr defTabSz="922338" eaLnBrk="0" hangingPunct="0">
              <a:defRPr sz="1200">
                <a:latin typeface="Times New Roman" charset="0"/>
              </a:defRPr>
            </a:lvl1pPr>
          </a:lstStyle>
          <a:p>
            <a:endParaRPr lang="pt-BR" altLang="pt-BR"/>
          </a:p>
        </p:txBody>
      </p:sp>
      <p:sp>
        <p:nvSpPr>
          <p:cNvPr id="4099" name="Rectangle 3"/>
          <p:cNvSpPr>
            <a:spLocks noGrp="1" noChangeArrowheads="1"/>
          </p:cNvSpPr>
          <p:nvPr>
            <p:ph type="dt" idx="1"/>
          </p:nvPr>
        </p:nvSpPr>
        <p:spPr bwMode="auto">
          <a:xfrm>
            <a:off x="3762375" y="0"/>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lvl1pPr algn="r" defTabSz="922338" eaLnBrk="0" hangingPunct="0">
              <a:defRPr sz="1200">
                <a:latin typeface="Times New Roman" charset="0"/>
              </a:defRPr>
            </a:lvl1pPr>
          </a:lstStyle>
          <a:p>
            <a:endParaRPr lang="pt-BR" altLang="pt-BR"/>
          </a:p>
        </p:txBody>
      </p:sp>
      <p:sp>
        <p:nvSpPr>
          <p:cNvPr id="4100" name="Rectangle 4"/>
          <p:cNvSpPr>
            <a:spLocks noGrp="1" noRot="1" noChangeAspect="1" noChangeArrowheads="1" noTextEdit="1"/>
          </p:cNvSpPr>
          <p:nvPr>
            <p:ph type="sldImg" idx="2"/>
          </p:nvPr>
        </p:nvSpPr>
        <p:spPr bwMode="auto">
          <a:xfrm>
            <a:off x="638175" y="742950"/>
            <a:ext cx="536575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885825" y="4705350"/>
            <a:ext cx="4868863" cy="44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102" name="Rectangle 6"/>
          <p:cNvSpPr>
            <a:spLocks noGrp="1" noChangeArrowheads="1"/>
          </p:cNvSpPr>
          <p:nvPr>
            <p:ph type="ftr" sz="quarter" idx="4"/>
          </p:nvPr>
        </p:nvSpPr>
        <p:spPr bwMode="auto">
          <a:xfrm>
            <a:off x="0" y="9409113"/>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b" anchorCtr="0" compatLnSpc="1">
            <a:prstTxWarp prst="textNoShape">
              <a:avLst/>
            </a:prstTxWarp>
          </a:bodyPr>
          <a:lstStyle>
            <a:lvl1pPr defTabSz="922338" eaLnBrk="0" hangingPunct="0">
              <a:defRPr sz="1200">
                <a:latin typeface="Times New Roman" charset="0"/>
              </a:defRPr>
            </a:lvl1pPr>
          </a:lstStyle>
          <a:p>
            <a:endParaRPr lang="pt-BR" altLang="pt-BR"/>
          </a:p>
        </p:txBody>
      </p:sp>
      <p:sp>
        <p:nvSpPr>
          <p:cNvPr id="4103" name="Rectangle 7"/>
          <p:cNvSpPr>
            <a:spLocks noGrp="1" noChangeArrowheads="1"/>
          </p:cNvSpPr>
          <p:nvPr>
            <p:ph type="sldNum" sz="quarter" idx="5"/>
          </p:nvPr>
        </p:nvSpPr>
        <p:spPr bwMode="auto">
          <a:xfrm>
            <a:off x="3762375" y="9409113"/>
            <a:ext cx="28781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1" tIns="46086" rIns="92171" bIns="46086" numCol="1" anchor="b" anchorCtr="0" compatLnSpc="1">
            <a:prstTxWarp prst="textNoShape">
              <a:avLst/>
            </a:prstTxWarp>
          </a:bodyPr>
          <a:lstStyle>
            <a:lvl1pPr algn="r" defTabSz="922338" eaLnBrk="0" hangingPunct="0">
              <a:defRPr sz="1200">
                <a:latin typeface="Times New Roman" charset="0"/>
              </a:defRPr>
            </a:lvl1pPr>
          </a:lstStyle>
          <a:p>
            <a:fld id="{51BF7FE3-9734-4393-84FC-EC3A50F03B98}" type="slidenum">
              <a:rPr lang="pt-BR" altLang="pt-BR"/>
              <a:pPr/>
              <a:t>‹nº›</a:t>
            </a:fld>
            <a:endParaRPr lang="pt-BR" altLang="pt-BR"/>
          </a:p>
        </p:txBody>
      </p:sp>
    </p:spTree>
    <p:extLst>
      <p:ext uri="{BB962C8B-B14F-4D97-AF65-F5344CB8AC3E}">
        <p14:creationId xmlns:p14="http://schemas.microsoft.com/office/powerpoint/2010/main" val="5934521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8175" y="742950"/>
            <a:ext cx="5365750" cy="3714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6/4/2019 6:05 PM</a:t>
            </a:fld>
            <a:endParaRPr lang="en-US" sz="1200" b="0" i="0">
              <a:latin typeface="Calibri"/>
              <a:ea typeface="+mn-ea"/>
              <a:cs typeface="+mn-cs"/>
            </a:endParaRPr>
          </a:p>
        </p:txBody>
      </p:sp>
      <p:sp>
        <p:nvSpPr>
          <p:cNvPr id="6" name="Footer Placeholder 5"/>
          <p:cNvSpPr>
            <a:spLocks noGrp="1"/>
          </p:cNvSpPr>
          <p:nvPr>
            <p:ph type="ftr" sz="quarter" idx="12"/>
          </p:nvPr>
        </p:nvSpPr>
        <p:spPr>
          <a:xfrm>
            <a:off x="0" y="9407473"/>
            <a:ext cx="5976462" cy="495221"/>
          </a:xfrm>
        </p:spPr>
        <p:txBody>
          <a:bodyPr/>
          <a:lstStyle/>
          <a:p>
            <a:pPr algn="l" defTabSz="914400">
              <a:buNone/>
            </a:pPr>
            <a:r>
              <a:rPr lang="en-US" sz="5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5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500" b="0" i="0">
                <a:solidFill>
                  <a:srgbClr val="000000"/>
                </a:solidFill>
                <a:latin typeface="Calibri"/>
                <a:ea typeface="+mn-ea"/>
                <a:cs typeface="+mn-cs"/>
              </a:rPr>
            </a:br>
            <a:r>
              <a:rPr lang="en-US" sz="5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sz="500" dirty="0" smtClean="0"/>
          </a:p>
        </p:txBody>
      </p:sp>
      <p:sp>
        <p:nvSpPr>
          <p:cNvPr id="7" name="Slide Number Placeholder 6"/>
          <p:cNvSpPr>
            <a:spLocks noGrp="1"/>
          </p:cNvSpPr>
          <p:nvPr>
            <p:ph type="sldNum" sz="quarter" idx="13"/>
          </p:nvPr>
        </p:nvSpPr>
        <p:spPr>
          <a:xfrm>
            <a:off x="5976461" y="9407473"/>
            <a:ext cx="662515" cy="495221"/>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251918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8175" y="742950"/>
            <a:ext cx="5365750" cy="3714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6/4/2019 6:05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os direitos reservados. Microsoft, Windows, Windows Vista e outros nomes de produtos são ou podem ser marcas registradas e/ou marcas comerciais nos Estados Unidos e/ou em outros países.</a:t>
            </a:r>
          </a:p>
          <a:p>
            <a:pPr algn="l" defTabSz="914400">
              <a:buNone/>
            </a:pPr>
            <a:r>
              <a:rPr lang="en-US" sz="1200" b="0" i="0">
                <a:solidFill>
                  <a:srgbClr val="000000"/>
                </a:solidFill>
                <a:latin typeface="Calibri"/>
                <a:ea typeface="+mn-ea"/>
                <a:cs typeface="+mn-cs"/>
              </a:rPr>
              <a:t>As informações contidas neste documento têm finalidades meramente informativas e representam a visão atual da Microsoft Corporation, na data desta apresentação.  Como a Microsoft precisa responder às constantes mudanças nas condições de mercado, o conteúdo do documento não deve ser interpretado como um compromisso por parte da Microsoft, e a Microsoft não pode garantir a exatidão de qualquer informação fornecida após a data desta apresentação.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A MICROSOFT NÃO OFERECE NENHUMA GARANTIA, SEJA EXPRESSA, IMPLÍCITA OU LEGAL, CONCERNENTE ÀS INFORMAÇÕES DESTA APRESENTAÇÃO.</a:t>
            </a:r>
          </a:p>
          <a:p>
            <a:pPr algn="l" defTabSz="914400">
              <a:buNone/>
            </a:pPr>
            <a:endParaRPr lang="en-US" dirty="0" smtClean="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2</a:t>
            </a:fld>
            <a:endParaRPr lang="en-US" sz="1200" b="0" i="0">
              <a:latin typeface="Calibri"/>
              <a:ea typeface="+mn-ea"/>
              <a:cs typeface="+mn-cs"/>
            </a:endParaRPr>
          </a:p>
        </p:txBody>
      </p:sp>
    </p:spTree>
    <p:extLst>
      <p:ext uri="{BB962C8B-B14F-4D97-AF65-F5344CB8AC3E}">
        <p14:creationId xmlns:p14="http://schemas.microsoft.com/office/powerpoint/2010/main" val="2898218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91105" y="1905001"/>
            <a:ext cx="8322072" cy="1523495"/>
          </a:xfrm>
        </p:spPr>
        <p:txBody>
          <a:bodyPr>
            <a:noAutofit/>
          </a:bodyPr>
          <a:lstStyle>
            <a:lvl1pPr>
              <a:lnSpc>
                <a:spcPct val="90000"/>
              </a:lnSpc>
              <a:defRPr sz="5400">
                <a:latin typeface="+mj-lt"/>
              </a:defRPr>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791104" y="4344989"/>
            <a:ext cx="8322072"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Tree>
  </p:cSld>
  <p:clrMapOvr>
    <a:masterClrMapping/>
  </p:clrMapOvr>
  <p:transition>
    <p:fade/>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a:xfrm>
            <a:off x="412750" y="230189"/>
            <a:ext cx="9080500" cy="664797"/>
          </a:xfrm>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412750" y="1411553"/>
            <a:ext cx="90805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ítulo e Conteúd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bwMode="white">
          <a:xfrm>
            <a:off x="412750" y="230189"/>
            <a:ext cx="9080500" cy="664797"/>
          </a:xfrm>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bwMode="white">
          <a:xfrm>
            <a:off x="412750" y="1411553"/>
            <a:ext cx="90805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Texto 6"/>
          <p:cNvSpPr>
            <a:spLocks noGrp="1"/>
          </p:cNvSpPr>
          <p:nvPr>
            <p:ph type="body" sz="quarter" idx="11"/>
          </p:nvPr>
        </p:nvSpPr>
        <p:spPr>
          <a:xfrm>
            <a:off x="1" y="6238876"/>
            <a:ext cx="9906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pt-BR" noProof="0" smtClean="0"/>
              <a:t>Clique para editar o texto mestre</a:t>
            </a:r>
          </a:p>
        </p:txBody>
      </p:sp>
    </p:spTree>
  </p:cSld>
  <p:clrMapOvr>
    <a:masterClrMapping/>
  </p:clrMapOvr>
  <p:transition>
    <p:fad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s &quot;especiais&quot; 2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483321" y="649805"/>
            <a:ext cx="7630142"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483035" y="4344989"/>
            <a:ext cx="7630142"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a:p>
        </p:txBody>
      </p:sp>
      <p:sp>
        <p:nvSpPr>
          <p:cNvPr id="7" name="Espaço Reservado para Texto 6"/>
          <p:cNvSpPr>
            <a:spLocks noGrp="1"/>
          </p:cNvSpPr>
          <p:nvPr>
            <p:ph type="body" sz="quarter" idx="10" hasCustomPrompt="1"/>
          </p:nvPr>
        </p:nvSpPr>
        <p:spPr>
          <a:xfrm>
            <a:off x="782220" y="2355850"/>
            <a:ext cx="8330957"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smtClean="0"/>
              <a:t>clique para…</a:t>
            </a:r>
          </a:p>
        </p:txBody>
      </p:sp>
    </p:spTree>
  </p:cSld>
  <p:clrMapOvr>
    <a:masterClrMapping/>
  </p:clrMapOvr>
  <p:transition>
    <p:fad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825500" y="762000"/>
            <a:ext cx="8585200" cy="1143000"/>
          </a:xfrm>
        </p:spPr>
        <p:txBody>
          <a:bodyPr/>
          <a:lstStyle/>
          <a:p>
            <a:r>
              <a:rPr lang="pt-BR" smtClean="0"/>
              <a:t>Clique para editar o título mestre</a:t>
            </a:r>
            <a:endParaRPr lang="pt-BR"/>
          </a:p>
        </p:txBody>
      </p:sp>
      <p:sp>
        <p:nvSpPr>
          <p:cNvPr id="3" name="Espaço Reservado para Texto 2"/>
          <p:cNvSpPr>
            <a:spLocks noGrp="1"/>
          </p:cNvSpPr>
          <p:nvPr>
            <p:ph type="body" sz="half" idx="1"/>
          </p:nvPr>
        </p:nvSpPr>
        <p:spPr>
          <a:xfrm>
            <a:off x="908050" y="2362200"/>
            <a:ext cx="4090988" cy="372427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51438" y="2362200"/>
            <a:ext cx="4090987" cy="372427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2641600" y="6248400"/>
            <a:ext cx="2308225" cy="474663"/>
          </a:xfrm>
          <a:prstGeom prst="rect">
            <a:avLst/>
          </a:prstGeom>
        </p:spPr>
        <p:txBody>
          <a:bodyPr/>
          <a:lstStyle>
            <a:lvl1pPr>
              <a:defRPr/>
            </a:lvl1pPr>
          </a:lstStyle>
          <a:p>
            <a:fld id="{EAFBAB00-43A1-46FF-B165-DD099DE0EB6C}" type="datetime8">
              <a:rPr lang="pt-BR" altLang="pt-BR"/>
              <a:pPr/>
              <a:t>04/06/2019 18:05</a:t>
            </a:fld>
            <a:endParaRPr lang="pt-BR" altLang="pt-BR"/>
          </a:p>
        </p:txBody>
      </p:sp>
      <p:sp>
        <p:nvSpPr>
          <p:cNvPr id="6" name="Espaço Reservado para Rodapé 5"/>
          <p:cNvSpPr>
            <a:spLocks noGrp="1"/>
          </p:cNvSpPr>
          <p:nvPr>
            <p:ph type="ftr" sz="quarter" idx="11"/>
          </p:nvPr>
        </p:nvSpPr>
        <p:spPr>
          <a:xfrm>
            <a:off x="6273800" y="6248400"/>
            <a:ext cx="3138488" cy="474663"/>
          </a:xfrm>
          <a:prstGeom prst="rect">
            <a:avLst/>
          </a:prstGeom>
        </p:spPr>
        <p:txBody>
          <a:bodyPr/>
          <a:lstStyle>
            <a:lvl1pPr>
              <a:defRPr/>
            </a:lvl1pPr>
          </a:lstStyle>
          <a:p>
            <a:endParaRPr lang="pt-BR" altLang="pt-BR"/>
          </a:p>
        </p:txBody>
      </p:sp>
      <p:sp>
        <p:nvSpPr>
          <p:cNvPr id="7" name="Espaço Reservado para Número de Slide 6"/>
          <p:cNvSpPr>
            <a:spLocks noGrp="1"/>
          </p:cNvSpPr>
          <p:nvPr>
            <p:ph type="sldNum" sz="quarter" idx="12"/>
          </p:nvPr>
        </p:nvSpPr>
        <p:spPr>
          <a:xfrm>
            <a:off x="90488" y="6242050"/>
            <a:ext cx="636587" cy="488950"/>
          </a:xfrm>
          <a:prstGeom prst="rect">
            <a:avLst/>
          </a:prstGeom>
        </p:spPr>
        <p:txBody>
          <a:bodyPr/>
          <a:lstStyle>
            <a:lvl1pPr>
              <a:defRPr/>
            </a:lvl1pPr>
          </a:lstStyle>
          <a:p>
            <a:fld id="{97319B21-BBBA-4763-9816-B2122D6378E9}" type="slidenum">
              <a:rPr lang="pt-BR" altLang="pt-BR"/>
              <a:pPr/>
              <a:t>‹nº›</a:t>
            </a:fld>
            <a:endParaRPr lang="pt-BR" altLang="pt-BR"/>
          </a:p>
        </p:txBody>
      </p:sp>
    </p:spTree>
    <p:extLst>
      <p:ext uri="{BB962C8B-B14F-4D97-AF65-F5344CB8AC3E}">
        <p14:creationId xmlns:p14="http://schemas.microsoft.com/office/powerpoint/2010/main" val="1570514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sar para slides com Código de Software">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93"/>
            <a:ext cx="9080500" cy="664797"/>
          </a:xfrm>
        </p:spPr>
        <p:txBody>
          <a:bodyPr/>
          <a:lstStyle/>
          <a:p>
            <a:r>
              <a:rPr lang="pt-BR" noProof="0" smtClean="0"/>
              <a:t>Clique para editar o título mestre</a:t>
            </a:r>
            <a:endParaRPr lang="pt-BR" noProof="0"/>
          </a:p>
        </p:txBody>
      </p:sp>
      <p:sp>
        <p:nvSpPr>
          <p:cNvPr id="6" name="Espaço Reservado para Texto 5"/>
          <p:cNvSpPr>
            <a:spLocks noGrp="1"/>
          </p:cNvSpPr>
          <p:nvPr>
            <p:ph type="body" sz="quarter" idx="10"/>
          </p:nvPr>
        </p:nvSpPr>
        <p:spPr>
          <a:xfrm>
            <a:off x="782507" y="1905005"/>
            <a:ext cx="871074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s &quot;especiais&quot; 1_Demo, Vídeo etc.">
    <p:spTree>
      <p:nvGrpSpPr>
        <p:cNvPr id="1" name=""/>
        <p:cNvGrpSpPr/>
        <p:nvPr/>
      </p:nvGrpSpPr>
      <p:grpSpPr>
        <a:xfrm>
          <a:off x="0" y="0"/>
          <a:ext cx="0" cy="0"/>
          <a:chOff x="0" y="0"/>
          <a:chExt cx="0" cy="0"/>
        </a:xfrm>
      </p:grpSpPr>
      <p:sp>
        <p:nvSpPr>
          <p:cNvPr id="2" name="Título 1"/>
          <p:cNvSpPr>
            <a:spLocks noGrp="1"/>
          </p:cNvSpPr>
          <p:nvPr>
            <p:ph type="ctrTitle"/>
          </p:nvPr>
        </p:nvSpPr>
        <p:spPr>
          <a:xfrm>
            <a:off x="1483321" y="649805"/>
            <a:ext cx="7630142" cy="1523494"/>
          </a:xfrm>
        </p:spPr>
        <p:txBody>
          <a:bodyPr anchor="ctr" anchorCtr="0">
            <a:noAutofit/>
          </a:bodyPr>
          <a:lstStyle>
            <a:lvl1pPr>
              <a:lnSpc>
                <a:spcPct val="90000"/>
              </a:lnSpc>
              <a:defRPr sz="5400"/>
            </a:lvl1pPr>
          </a:lstStyle>
          <a:p>
            <a:r>
              <a:rPr lang="pt-BR" noProof="0" smtClean="0"/>
              <a:t>Clique para editar o título mestre</a:t>
            </a:r>
            <a:endParaRPr lang="pt-BR" noProof="0"/>
          </a:p>
        </p:txBody>
      </p:sp>
      <p:sp>
        <p:nvSpPr>
          <p:cNvPr id="3" name="Subtítulo 2"/>
          <p:cNvSpPr>
            <a:spLocks noGrp="1"/>
          </p:cNvSpPr>
          <p:nvPr>
            <p:ph type="subTitle" idx="1"/>
          </p:nvPr>
        </p:nvSpPr>
        <p:spPr>
          <a:xfrm>
            <a:off x="1483035" y="4695528"/>
            <a:ext cx="7630142"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pt-BR" noProof="0" smtClean="0"/>
              <a:t>Clique para editar o estilo do subtítulo mestre</a:t>
            </a:r>
            <a:endParaRPr lang="pt-BR" noProof="0" dirty="0"/>
          </a:p>
        </p:txBody>
      </p:sp>
      <p:sp>
        <p:nvSpPr>
          <p:cNvPr id="7" name="Espaço Reservado para Texto 6"/>
          <p:cNvSpPr>
            <a:spLocks noGrp="1"/>
          </p:cNvSpPr>
          <p:nvPr>
            <p:ph type="body" sz="quarter" idx="10" hasCustomPrompt="1"/>
          </p:nvPr>
        </p:nvSpPr>
        <p:spPr>
          <a:xfrm>
            <a:off x="782220" y="2355850"/>
            <a:ext cx="8330957" cy="2153270"/>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88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pt-BR" noProof="0" dirty="0" smtClean="0"/>
              <a:t>clique para…</a:t>
            </a:r>
          </a:p>
        </p:txBody>
      </p:sp>
    </p:spTree>
  </p:cSld>
  <p:clrMapOvr>
    <a:masterClrMapping/>
  </p:clrMapOvr>
  <p:transition>
    <p:fade/>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p>
            <a:r>
              <a:rPr lang="pt-BR" noProof="0" smtClean="0"/>
              <a:t>Clique para editar o título mestre</a:t>
            </a:r>
            <a:endParaRPr lang="pt-BR" noProof="0" dirty="0"/>
          </a:p>
        </p:txBody>
      </p:sp>
      <p:sp>
        <p:nvSpPr>
          <p:cNvPr id="6" name="Espaço Reservado para Texto 5"/>
          <p:cNvSpPr>
            <a:spLocks noGrp="1"/>
          </p:cNvSpPr>
          <p:nvPr>
            <p:ph type="body" sz="quarter" idx="10"/>
          </p:nvPr>
        </p:nvSpPr>
        <p:spPr>
          <a:xfrm>
            <a:off x="412750" y="1411552"/>
            <a:ext cx="90805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p>
            <a:r>
              <a:rPr lang="pt-BR" noProof="0" smtClean="0"/>
              <a:t>Clique para editar o título mestre</a:t>
            </a:r>
            <a:endParaRPr lang="pt-BR" noProof="0"/>
          </a:p>
        </p:txBody>
      </p:sp>
      <p:sp>
        <p:nvSpPr>
          <p:cNvPr id="3" name="Espaço Reservado para Conteúdo 2"/>
          <p:cNvSpPr>
            <a:spLocks noGrp="1"/>
          </p:cNvSpPr>
          <p:nvPr>
            <p:ph idx="1"/>
          </p:nvPr>
        </p:nvSpPr>
        <p:spPr>
          <a:xfrm>
            <a:off x="412750" y="1412875"/>
            <a:ext cx="90805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p>
            <a:r>
              <a:rPr lang="pt-BR" noProof="0" smtClean="0"/>
              <a:t>Clique para editar o título mestre</a:t>
            </a:r>
            <a:endParaRPr lang="pt-BR" noProof="0"/>
          </a:p>
        </p:txBody>
      </p:sp>
      <p:sp>
        <p:nvSpPr>
          <p:cNvPr id="3" name="Espaço Reservado para Conteúdo 2"/>
          <p:cNvSpPr>
            <a:spLocks noGrp="1"/>
          </p:cNvSpPr>
          <p:nvPr>
            <p:ph sz="half" idx="1"/>
          </p:nvPr>
        </p:nvSpPr>
        <p:spPr>
          <a:xfrm>
            <a:off x="412750" y="1411553"/>
            <a:ext cx="44577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4" name="Espaço Reservado para Conteúdo 3"/>
          <p:cNvSpPr>
            <a:spLocks noGrp="1"/>
          </p:cNvSpPr>
          <p:nvPr>
            <p:ph sz="half" idx="2"/>
          </p:nvPr>
        </p:nvSpPr>
        <p:spPr>
          <a:xfrm>
            <a:off x="5035550" y="1411553"/>
            <a:ext cx="44577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lvl1pPr>
              <a:defRPr/>
            </a:lvl1pPr>
          </a:lstStyle>
          <a:p>
            <a:r>
              <a:rPr lang="pt-BR" noProof="0" smtClean="0"/>
              <a:t>Clique para editar o título mestre</a:t>
            </a:r>
            <a:endParaRPr lang="pt-BR" noProof="0"/>
          </a:p>
        </p:txBody>
      </p:sp>
      <p:sp>
        <p:nvSpPr>
          <p:cNvPr id="3" name="Espaço Reservado para Texto 2"/>
          <p:cNvSpPr>
            <a:spLocks noGrp="1"/>
          </p:cNvSpPr>
          <p:nvPr>
            <p:ph type="body" idx="1"/>
          </p:nvPr>
        </p:nvSpPr>
        <p:spPr>
          <a:xfrm>
            <a:off x="412750" y="1757802"/>
            <a:ext cx="44577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4" name="Espaço Reservado para Conteúdo 3"/>
          <p:cNvSpPr>
            <a:spLocks noGrp="1"/>
          </p:cNvSpPr>
          <p:nvPr>
            <p:ph sz="half" idx="2"/>
          </p:nvPr>
        </p:nvSpPr>
        <p:spPr>
          <a:xfrm>
            <a:off x="412749" y="2174876"/>
            <a:ext cx="44577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5" name="Espaço Reservado para Texto 4"/>
          <p:cNvSpPr>
            <a:spLocks noGrp="1"/>
          </p:cNvSpPr>
          <p:nvPr>
            <p:ph type="body" sz="quarter" idx="3"/>
          </p:nvPr>
        </p:nvSpPr>
        <p:spPr>
          <a:xfrm>
            <a:off x="5033147" y="1757802"/>
            <a:ext cx="4460104"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pt-BR" noProof="0" smtClean="0"/>
              <a:t>Clique para editar o texto mestre</a:t>
            </a:r>
          </a:p>
        </p:txBody>
      </p:sp>
      <p:sp>
        <p:nvSpPr>
          <p:cNvPr id="6" name="Espaço Reservado para Conteúdo 5"/>
          <p:cNvSpPr>
            <a:spLocks noGrp="1"/>
          </p:cNvSpPr>
          <p:nvPr>
            <p:ph sz="quarter" idx="4"/>
          </p:nvPr>
        </p:nvSpPr>
        <p:spPr>
          <a:xfrm>
            <a:off x="5032111" y="2174876"/>
            <a:ext cx="4461139"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p>
            <a:r>
              <a:rPr lang="pt-BR" noProof="0" smtClean="0"/>
              <a:t>Clique para editar o título mestre</a:t>
            </a:r>
            <a:endParaRPr lang="pt-BR" noProof="0"/>
          </a:p>
        </p:txBody>
      </p:sp>
    </p:spTree>
  </p:cSld>
  <p:clrMapOvr>
    <a:masterClrMapping/>
  </p:clrMapOvr>
  <p:transition>
    <p:fade/>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transition>
    <p:fade/>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mprime em ESCALA DE CINZA">
    <p:spTree>
      <p:nvGrpSpPr>
        <p:cNvPr id="1" name=""/>
        <p:cNvGrpSpPr/>
        <p:nvPr/>
      </p:nvGrpSpPr>
      <p:grpSpPr>
        <a:xfrm>
          <a:off x="0" y="0"/>
          <a:ext cx="0" cy="0"/>
          <a:chOff x="0" y="0"/>
          <a:chExt cx="0" cy="0"/>
        </a:xfrm>
      </p:grpSpPr>
    </p:spTree>
  </p:cSld>
  <p:clrMapOvr>
    <a:masterClrMapping/>
  </p:clrMapOvr>
  <p:transition>
    <p:fad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4.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12750" y="230189"/>
            <a:ext cx="9080500" cy="1329595"/>
          </a:xfrm>
          <a:prstGeom prst="rect">
            <a:avLst/>
          </a:prstGeom>
        </p:spPr>
        <p:txBody>
          <a:bodyPr vert="horz" wrap="square" lIns="0" tIns="0" rIns="0" bIns="0" rtlCol="0" anchor="t">
            <a:spAutoFit/>
          </a:bodyPr>
          <a:lstStyle/>
          <a:p>
            <a:r>
              <a:rPr lang="pt-BR" noProof="0" dirty="0" smtClean="0"/>
              <a:t>Clique para editar o estilo do título Mestre</a:t>
            </a:r>
            <a:endParaRPr lang="pt-BR" noProof="0" dirty="0"/>
          </a:p>
        </p:txBody>
      </p:sp>
      <p:sp>
        <p:nvSpPr>
          <p:cNvPr id="3" name="Espaço Reservado para Texto 2"/>
          <p:cNvSpPr>
            <a:spLocks noGrp="1"/>
          </p:cNvSpPr>
          <p:nvPr>
            <p:ph type="body" idx="1"/>
          </p:nvPr>
        </p:nvSpPr>
        <p:spPr>
          <a:xfrm>
            <a:off x="412750" y="1412876"/>
            <a:ext cx="9080500" cy="2135969"/>
          </a:xfrm>
          <a:prstGeom prst="rect">
            <a:avLst/>
          </a:prstGeom>
        </p:spPr>
        <p:txBody>
          <a:bodyPr vert="horz" lIns="0" tIns="0" rIns="0" bIns="0" rtlCol="0">
            <a:spAutoFit/>
          </a:bodyPr>
          <a:lstStyle/>
          <a:p>
            <a:pPr lvl="0"/>
            <a:r>
              <a:rPr lang="pt-BR" noProof="0" dirty="0" smtClean="0"/>
              <a:t>Clique para editar os estilos do texto Mestre</a:t>
            </a:r>
          </a:p>
          <a:p>
            <a:pPr lvl="1"/>
            <a:r>
              <a:rPr lang="pt-BR" noProof="0" dirty="0" smtClean="0"/>
              <a:t>Segundo nível</a:t>
            </a:r>
          </a:p>
          <a:p>
            <a:pPr lvl="2"/>
            <a:r>
              <a:rPr lang="pt-BR" noProof="0" dirty="0" smtClean="0"/>
              <a:t>Terceiro nível</a:t>
            </a:r>
          </a:p>
          <a:p>
            <a:pPr lvl="3"/>
            <a:r>
              <a:rPr lang="pt-BR" noProof="0" dirty="0" smtClean="0"/>
              <a:t>Quarto nível</a:t>
            </a:r>
          </a:p>
          <a:p>
            <a:pPr lvl="4"/>
            <a:r>
              <a:rPr lang="pt-BR" noProof="0" dirty="0" smtClean="0"/>
              <a:t>Quinto nível</a:t>
            </a:r>
            <a:endParaRPr lang="pt-BR" noProof="0" dirty="0"/>
          </a:p>
        </p:txBody>
      </p:sp>
      <p:pic>
        <p:nvPicPr>
          <p:cNvPr id="4" name="Imagem 3" descr="footer_graphic.png"/>
          <p:cNvPicPr>
            <a:picLocks noChangeAspect="1"/>
          </p:cNvPicPr>
          <p:nvPr/>
        </p:nvPicPr>
        <p:blipFill>
          <a:blip r:embed="rId16"/>
          <a:stretch>
            <a:fillRect/>
          </a:stretch>
        </p:blipFill>
        <p:spPr>
          <a:xfrm>
            <a:off x="0" y="5435827"/>
            <a:ext cx="9906000" cy="1420586"/>
          </a:xfrm>
          <a:prstGeom prst="rect">
            <a:avLst/>
          </a:prstGeom>
        </p:spPr>
      </p:pic>
      <p:pic>
        <p:nvPicPr>
          <p:cNvPr id="6" name="Picture 4" descr="banner_prof"/>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775425" y="6093297"/>
            <a:ext cx="1090348" cy="804863"/>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ransition>
    <p:fade/>
  </p:transition>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8"/>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9"/>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Imagem 3" descr="white rectangle.png"/>
          <p:cNvPicPr>
            <a:picLocks noChangeAspect="1"/>
          </p:cNvPicPr>
          <p:nvPr/>
        </p:nvPicPr>
        <p:blipFill>
          <a:blip r:embed="rId4"/>
          <a:srcRect b="10453"/>
          <a:stretch>
            <a:fillRect/>
          </a:stretch>
        </p:blipFill>
        <p:spPr>
          <a:xfrm>
            <a:off x="0" y="1299706"/>
            <a:ext cx="9906000" cy="5558294"/>
          </a:xfrm>
          <a:prstGeom prst="rect">
            <a:avLst/>
          </a:prstGeom>
        </p:spPr>
      </p:pic>
      <p:sp>
        <p:nvSpPr>
          <p:cNvPr id="2" name="Espaço Reservado para Título 1"/>
          <p:cNvSpPr>
            <a:spLocks noGrp="1"/>
          </p:cNvSpPr>
          <p:nvPr>
            <p:ph type="title"/>
          </p:nvPr>
        </p:nvSpPr>
        <p:spPr>
          <a:xfrm>
            <a:off x="412750" y="230191"/>
            <a:ext cx="9080500" cy="1329595"/>
          </a:xfrm>
          <a:prstGeom prst="rect">
            <a:avLst/>
          </a:prstGeom>
        </p:spPr>
        <p:txBody>
          <a:bodyPr vert="horz" wrap="square" lIns="0" tIns="0" rIns="0" bIns="0" rtlCol="0" anchor="t">
            <a:spAutoFit/>
          </a:bodyPr>
          <a:lstStyle/>
          <a:p>
            <a:r>
              <a:rPr lang="pt-BR" noProof="0" smtClean="0"/>
              <a:t>Clique para editar o estilo do título Mestre</a:t>
            </a:r>
            <a:endParaRPr lang="pt-BR" noProof="0"/>
          </a:p>
        </p:txBody>
      </p:sp>
      <p:sp>
        <p:nvSpPr>
          <p:cNvPr id="3" name="Espaço Reservado para Texto 2"/>
          <p:cNvSpPr>
            <a:spLocks noGrp="1"/>
          </p:cNvSpPr>
          <p:nvPr>
            <p:ph type="body" idx="1"/>
          </p:nvPr>
        </p:nvSpPr>
        <p:spPr>
          <a:xfrm>
            <a:off x="782506" y="1905003"/>
            <a:ext cx="8710745" cy="2533001"/>
          </a:xfrm>
          <a:prstGeom prst="rect">
            <a:avLst/>
          </a:prstGeom>
        </p:spPr>
        <p:txBody>
          <a:bodyPr vert="horz" wrap="square" lIns="0" tIns="0" rIns="0" bIns="0" rtlCol="0">
            <a:sp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Tree>
  </p:cSld>
  <p:clrMap bg1="lt1" tx1="dk1" bg2="lt2" tx2="dk2" accent1="accent1" accent2="accent2" accent3="accent3" accent4="accent4" accent5="accent5" accent6="accent6" hlink="hlink" folHlink="folHlink"/>
  <p:sldLayoutIdLst>
    <p:sldLayoutId id="2147483677"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defTabSz="914400">
              <a:lnSpc>
                <a:spcPct val="90000"/>
              </a:lnSpc>
              <a:spcBef>
                <a:spcPts val="0"/>
              </a:spcBef>
              <a:buNone/>
            </a:pPr>
            <a:r>
              <a:rPr lang="pt-BR" dirty="0" smtClean="0">
                <a:effectLst>
                  <a:outerShdw blurRad="50800" dist="38100" dir="2700000" algn="tl">
                    <a:prstClr val="black">
                      <a:alpha val="40000"/>
                    </a:prstClr>
                  </a:outerShdw>
                </a:effectLst>
                <a:latin typeface="Calibri"/>
                <a:cs typeface="Arial"/>
              </a:rPr>
              <a:t>SISTEMAS DISTRIBUIDOS</a:t>
            </a:r>
            <a:endParaRPr lang="pt-BR" sz="5400" b="0" i="0" spc="-150" dirty="0">
              <a:effectLst>
                <a:outerShdw blurRad="50800" dist="38100" dir="2700000" algn="tl">
                  <a:prstClr val="black">
                    <a:alpha val="40000"/>
                  </a:prstClr>
                </a:outerShdw>
              </a:effectLst>
              <a:latin typeface="Calibri"/>
              <a:ea typeface="+mn-ea"/>
              <a:cs typeface="Arial"/>
            </a:endParaRPr>
          </a:p>
        </p:txBody>
      </p:sp>
      <p:sp>
        <p:nvSpPr>
          <p:cNvPr id="3" name="Subtítulo 2"/>
          <p:cNvSpPr>
            <a:spLocks noGrp="1"/>
          </p:cNvSpPr>
          <p:nvPr>
            <p:ph type="subTitle" idx="1"/>
          </p:nvPr>
        </p:nvSpPr>
        <p:spPr>
          <a:xfrm>
            <a:off x="791104" y="4344988"/>
            <a:ext cx="8322072" cy="1748308"/>
          </a:xfrm>
        </p:spPr>
        <p:txBody>
          <a:bodyPr>
            <a:normAutofit/>
          </a:bodyPr>
          <a:lstStyle/>
          <a:p>
            <a:pPr marL="0" indent="0" algn="l">
              <a:lnSpc>
                <a:spcPct val="90000"/>
              </a:lnSpc>
              <a:spcBef>
                <a:spcPts val="0"/>
              </a:spcBef>
              <a:buNone/>
            </a:pPr>
            <a:r>
              <a:rPr lang="pt-BR" sz="4000" b="0" dirty="0" smtClean="0">
                <a:solidFill>
                  <a:srgbClr val="FFFFFF">
                    <a:tint val="75000"/>
                  </a:srgbClr>
                </a:solidFill>
              </a:rPr>
              <a:t>Aula: </a:t>
            </a:r>
            <a:r>
              <a:rPr lang="pt-BR" sz="4000" dirty="0" smtClean="0">
                <a:solidFill>
                  <a:srgbClr val="FFFFFF">
                    <a:tint val="75000"/>
                  </a:srgbClr>
                </a:solidFill>
              </a:rPr>
              <a:t>15</a:t>
            </a:r>
            <a:endParaRPr lang="pt-BR" sz="4000" b="0" dirty="0" smtClean="0">
              <a:solidFill>
                <a:srgbClr val="FFFFFF">
                  <a:tint val="75000"/>
                </a:srgbClr>
              </a:solidFill>
            </a:endParaRPr>
          </a:p>
          <a:p>
            <a:pPr marL="0" indent="0" algn="l">
              <a:lnSpc>
                <a:spcPct val="90000"/>
              </a:lnSpc>
              <a:spcBef>
                <a:spcPts val="0"/>
              </a:spcBef>
              <a:buNone/>
            </a:pPr>
            <a:r>
              <a:rPr lang="pt-BR" b="0" i="0" dirty="0" smtClean="0">
                <a:solidFill>
                  <a:srgbClr val="FFFFFF">
                    <a:tint val="75000"/>
                  </a:srgbClr>
                </a:solidFill>
              </a:rPr>
              <a:t>Prof.: Fabrício </a:t>
            </a:r>
            <a:r>
              <a:rPr lang="pt-BR" b="0" i="0" dirty="0" err="1" smtClean="0">
                <a:solidFill>
                  <a:srgbClr val="FFFFFF">
                    <a:tint val="75000"/>
                  </a:srgbClr>
                </a:solidFill>
              </a:rPr>
              <a:t>Varajão</a:t>
            </a:r>
            <a:endParaRPr lang="pt-BR" b="0" i="0" dirty="0" smtClean="0">
              <a:solidFill>
                <a:srgbClr val="FFFFFF">
                  <a:tint val="75000"/>
                </a:srgbClr>
              </a:solidFill>
            </a:endParaRPr>
          </a:p>
        </p:txBody>
      </p:sp>
    </p:spTree>
    <p:extLst>
      <p:ext uri="{BB962C8B-B14F-4D97-AF65-F5344CB8AC3E}">
        <p14:creationId xmlns:p14="http://schemas.microsoft.com/office/powerpoint/2010/main" val="99873013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8" name="AutoShape 6"/>
          <p:cNvSpPr>
            <a:spLocks noGrp="1" noChangeArrowheads="1"/>
          </p:cNvSpPr>
          <p:nvPr>
            <p:ph type="title"/>
          </p:nvPr>
        </p:nvSpPr>
        <p:spPr>
          <a:xfrm>
            <a:off x="412750" y="230189"/>
            <a:ext cx="9080500" cy="664797"/>
          </a:xfrm>
        </p:spPr>
        <p:txBody>
          <a:bodyPr/>
          <a:lstStyle/>
          <a:p>
            <a:r>
              <a:rPr lang="pt-BR" altLang="pt-BR" dirty="0" err="1"/>
              <a:t>QoS</a:t>
            </a:r>
            <a:endParaRPr lang="pt-BR" altLang="pt-BR" dirty="0"/>
          </a:p>
        </p:txBody>
      </p:sp>
      <p:pic>
        <p:nvPicPr>
          <p:cNvPr id="75264" name="Picture 5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5667" y="3212976"/>
            <a:ext cx="6484655" cy="317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Espaço Reservado para Conteúdo 1"/>
          <p:cNvSpPr>
            <a:spLocks noGrp="1"/>
          </p:cNvSpPr>
          <p:nvPr>
            <p:ph idx="1"/>
          </p:nvPr>
        </p:nvSpPr>
        <p:spPr>
          <a:xfrm>
            <a:off x="412750" y="1412875"/>
            <a:ext cx="8932738" cy="1661993"/>
          </a:xfrm>
        </p:spPr>
        <p:txBody>
          <a:bodyPr/>
          <a:lstStyle/>
          <a:p>
            <a:r>
              <a:rPr lang="pt-BR" altLang="pt-BR" sz="3000" dirty="0"/>
              <a:t>Um Sistema de Gerenciamento de </a:t>
            </a:r>
            <a:r>
              <a:rPr lang="pt-BR" altLang="pt-BR" sz="3000" dirty="0" err="1"/>
              <a:t>QoS</a:t>
            </a:r>
            <a:r>
              <a:rPr lang="pt-BR" altLang="pt-BR" sz="3000" dirty="0"/>
              <a:t> deve ser capaz de atender todas essas necessidades, gerenciando a disponibilidade de recursos dinamicamente e variando a demanda de acordo as prioridades dos usuários.</a:t>
            </a:r>
            <a:endParaRPr lang="pt-BR" sz="3000"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8" name="AutoShape 2052"/>
          <p:cNvSpPr>
            <a:spLocks noGrp="1" noChangeArrowheads="1"/>
          </p:cNvSpPr>
          <p:nvPr>
            <p:ph type="title"/>
          </p:nvPr>
        </p:nvSpPr>
        <p:spPr/>
        <p:txBody>
          <a:bodyPr/>
          <a:lstStyle/>
          <a:p>
            <a:r>
              <a:rPr lang="pt-BR" altLang="pt-BR" dirty="0" err="1"/>
              <a:t>QoS</a:t>
            </a:r>
            <a:endParaRPr lang="pt-BR" altLang="pt-BR" dirty="0"/>
          </a:p>
        </p:txBody>
      </p:sp>
      <p:sp>
        <p:nvSpPr>
          <p:cNvPr id="2" name="Espaço Reservado para Texto 1"/>
          <p:cNvSpPr>
            <a:spLocks noGrp="1"/>
          </p:cNvSpPr>
          <p:nvPr>
            <p:ph type="body" sz="quarter" idx="10"/>
          </p:nvPr>
        </p:nvSpPr>
        <p:spPr>
          <a:xfrm>
            <a:off x="412750" y="1411552"/>
            <a:ext cx="9080500" cy="4001095"/>
          </a:xfrm>
        </p:spPr>
        <p:txBody>
          <a:bodyPr/>
          <a:lstStyle/>
          <a:p>
            <a:pPr>
              <a:lnSpc>
                <a:spcPct val="80000"/>
              </a:lnSpc>
            </a:pPr>
            <a:r>
              <a:rPr lang="pt-BR" altLang="pt-BR" dirty="0"/>
              <a:t>Um Sistema de Gerenciamento de </a:t>
            </a:r>
            <a:r>
              <a:rPr lang="pt-BR" altLang="pt-BR" dirty="0" err="1"/>
              <a:t>QoS</a:t>
            </a:r>
            <a:r>
              <a:rPr lang="pt-BR" altLang="pt-BR" dirty="0"/>
              <a:t> deve ser capaz de atender todas essas necessidades, gerenciando a disponibilidade de recursos dinamicamente e variando a demanda de acordo as prioridades dos usuários</a:t>
            </a:r>
            <a:r>
              <a:rPr lang="pt-BR" altLang="pt-BR" dirty="0" smtClean="0"/>
              <a:t>.</a:t>
            </a:r>
            <a:endParaRPr lang="pt-BR" altLang="pt-BR" dirty="0"/>
          </a:p>
          <a:p>
            <a:pPr>
              <a:lnSpc>
                <a:spcPct val="80000"/>
              </a:lnSpc>
            </a:pPr>
            <a:r>
              <a:rPr lang="pt-BR" altLang="pt-BR" dirty="0"/>
              <a:t>Os recursos que o </a:t>
            </a:r>
            <a:r>
              <a:rPr lang="pt-BR" altLang="pt-BR" dirty="0" err="1"/>
              <a:t>QoS</a:t>
            </a:r>
            <a:r>
              <a:rPr lang="pt-BR" altLang="pt-BR" dirty="0"/>
              <a:t> normalmente gerencia são:</a:t>
            </a:r>
          </a:p>
          <a:p>
            <a:pPr lvl="1">
              <a:lnSpc>
                <a:spcPct val="80000"/>
              </a:lnSpc>
            </a:pPr>
            <a:r>
              <a:rPr lang="pt-BR" altLang="pt-BR" sz="2400" dirty="0"/>
              <a:t>Largura de banda da rede;</a:t>
            </a:r>
          </a:p>
          <a:p>
            <a:pPr lvl="1">
              <a:lnSpc>
                <a:spcPct val="80000"/>
              </a:lnSpc>
            </a:pPr>
            <a:r>
              <a:rPr lang="pt-BR" altLang="pt-BR" sz="2400" dirty="0"/>
              <a:t>Processador;</a:t>
            </a:r>
          </a:p>
          <a:p>
            <a:pPr lvl="1">
              <a:lnSpc>
                <a:spcPct val="80000"/>
              </a:lnSpc>
            </a:pPr>
            <a:r>
              <a:rPr lang="pt-BR" altLang="pt-BR" sz="2400" dirty="0"/>
              <a:t>Memória;</a:t>
            </a:r>
          </a:p>
          <a:p>
            <a:pPr lvl="1">
              <a:lnSpc>
                <a:spcPct val="80000"/>
              </a:lnSpc>
            </a:pPr>
            <a:r>
              <a:rPr lang="pt-BR" altLang="pt-BR" sz="2400" dirty="0"/>
              <a:t>Largura de banda de Disco</a:t>
            </a:r>
            <a:r>
              <a:rPr lang="pt-BR" altLang="pt-BR" sz="2400" dirty="0" smtClean="0"/>
              <a:t>.</a:t>
            </a:r>
            <a:endParaRPr lang="pt-BR" altLang="pt-BR" sz="24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2"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dirty="0"/>
          </a:p>
        </p:txBody>
      </p:sp>
      <p:sp>
        <p:nvSpPr>
          <p:cNvPr id="2" name="Espaço Reservado para Conteúdo 1"/>
          <p:cNvSpPr>
            <a:spLocks noGrp="1"/>
          </p:cNvSpPr>
          <p:nvPr>
            <p:ph idx="1"/>
          </p:nvPr>
        </p:nvSpPr>
        <p:spPr>
          <a:xfrm>
            <a:off x="412750" y="1412875"/>
            <a:ext cx="9220770" cy="4739759"/>
          </a:xfrm>
        </p:spPr>
        <p:txBody>
          <a:bodyPr/>
          <a:lstStyle/>
          <a:p>
            <a:pPr>
              <a:lnSpc>
                <a:spcPct val="80000"/>
              </a:lnSpc>
            </a:pPr>
            <a:r>
              <a:rPr lang="pt-BR" altLang="pt-BR" sz="2800" dirty="0" smtClean="0"/>
              <a:t>Gerenciamento </a:t>
            </a:r>
            <a:r>
              <a:rPr lang="pt-BR" altLang="pt-BR" sz="2800" dirty="0"/>
              <a:t>de </a:t>
            </a:r>
            <a:r>
              <a:rPr lang="pt-BR" altLang="pt-BR" sz="2800" dirty="0" err="1"/>
              <a:t>QoS</a:t>
            </a:r>
            <a:r>
              <a:rPr lang="pt-BR" altLang="pt-BR" sz="2800" dirty="0"/>
              <a:t> está preocupado em garantir que as aplicações tenham os seus recursos mínimos necessários, mesmo competindo ou compartilhando com </a:t>
            </a:r>
            <a:r>
              <a:rPr lang="pt-BR" altLang="pt-BR" sz="2800" dirty="0" smtClean="0"/>
              <a:t>aplicações </a:t>
            </a:r>
            <a:r>
              <a:rPr lang="pt-BR" altLang="pt-BR" sz="2800" dirty="0"/>
              <a:t>os mesmos recursos como, largura de banda, memória e CPU</a:t>
            </a:r>
            <a:r>
              <a:rPr lang="pt-BR" altLang="pt-BR" sz="2800" dirty="0" smtClean="0"/>
              <a:t>.</a:t>
            </a:r>
            <a:endParaRPr lang="pt-BR" altLang="pt-BR" sz="2800" dirty="0"/>
          </a:p>
          <a:p>
            <a:pPr>
              <a:lnSpc>
                <a:spcPct val="80000"/>
              </a:lnSpc>
            </a:pPr>
            <a:r>
              <a:rPr lang="pt-BR" altLang="pt-BR" sz="2800" dirty="0"/>
              <a:t>Muitos serviços de hoje são baseados na lei do melhor esforço:</a:t>
            </a:r>
          </a:p>
          <a:p>
            <a:pPr lvl="1">
              <a:lnSpc>
                <a:spcPct val="80000"/>
              </a:lnSpc>
            </a:pPr>
            <a:r>
              <a:rPr lang="pt-BR" altLang="pt-BR" sz="2400" dirty="0"/>
              <a:t>Serviços Web de Multimídia. </a:t>
            </a:r>
            <a:r>
              <a:rPr lang="pt-BR" altLang="pt-BR" sz="2400" dirty="0" err="1"/>
              <a:t>Ex</a:t>
            </a:r>
            <a:r>
              <a:rPr lang="pt-BR" altLang="pt-BR" sz="2400" dirty="0"/>
              <a:t>: </a:t>
            </a:r>
            <a:r>
              <a:rPr lang="pt-BR" altLang="pt-BR" sz="2400" i="1" dirty="0" err="1"/>
              <a:t>stream</a:t>
            </a:r>
            <a:r>
              <a:rPr lang="pt-BR" altLang="pt-BR" sz="2400" dirty="0"/>
              <a:t> de dados de vídeo e </a:t>
            </a:r>
            <a:r>
              <a:rPr lang="pt-BR" altLang="pt-BR" sz="2400" dirty="0" smtClean="0"/>
              <a:t>áudio. Precisam de um </a:t>
            </a:r>
            <a:r>
              <a:rPr lang="pt-BR" altLang="pt-BR" sz="2400" dirty="0"/>
              <a:t>esquema </a:t>
            </a:r>
            <a:r>
              <a:rPr lang="pt-BR" altLang="pt-BR" sz="2400" dirty="0" smtClean="0"/>
              <a:t>buffer para sincronizar a apresentação; </a:t>
            </a:r>
            <a:endParaRPr lang="pt-BR" altLang="pt-BR" sz="2400" dirty="0"/>
          </a:p>
          <a:p>
            <a:pPr lvl="1">
              <a:lnSpc>
                <a:spcPct val="80000"/>
              </a:lnSpc>
            </a:pPr>
            <a:r>
              <a:rPr lang="pt-BR" altLang="pt-BR" sz="2400" dirty="0"/>
              <a:t>Conferência de </a:t>
            </a:r>
            <a:r>
              <a:rPr lang="pt-BR" altLang="pt-BR" sz="2400" dirty="0" smtClean="0"/>
              <a:t>áudio </a:t>
            </a:r>
            <a:r>
              <a:rPr lang="pt-BR" altLang="pt-BR" sz="2400" dirty="0"/>
              <a:t>ou network telefone. São aplicações que requerem pouca largura de banda e utilizam algoritmos de compressão de dados muito eficientes. Mesmo assim atraso muito grandes podem afetar </a:t>
            </a:r>
            <a:r>
              <a:rPr lang="pt-BR" altLang="pt-BR" sz="2400" dirty="0" smtClean="0"/>
              <a:t>seu uso;</a:t>
            </a:r>
            <a:endParaRPr lang="pt-BR" altLang="pt-BR" sz="2400" dirty="0"/>
          </a:p>
          <a:p>
            <a:pPr lvl="1">
              <a:lnSpc>
                <a:spcPct val="80000"/>
              </a:lnSpc>
            </a:pPr>
            <a:r>
              <a:rPr lang="pt-BR" altLang="pt-BR" sz="2400" dirty="0"/>
              <a:t>Serviços de vídeo sob demanda, requerem grandes larguras de banda, servidores, clientes e redes </a:t>
            </a:r>
            <a:r>
              <a:rPr lang="pt-BR" altLang="pt-BR" sz="2400" dirty="0" smtClean="0"/>
              <a:t>dedicadas.</a:t>
            </a:r>
            <a:endParaRPr lang="pt-BR" altLang="pt-BR" sz="2400"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6" name="AutoShape 4"/>
          <p:cNvSpPr>
            <a:spLocks noGrp="1" noChangeArrowheads="1"/>
          </p:cNvSpPr>
          <p:nvPr>
            <p:ph type="title"/>
          </p:nvPr>
        </p:nvSpPr>
        <p:spPr/>
        <p:txBody>
          <a:bodyPr/>
          <a:lstStyle/>
          <a:p>
            <a:r>
              <a:rPr lang="pt-BR" altLang="pt-BR" dirty="0" err="1"/>
              <a:t>QoS</a:t>
            </a:r>
            <a:endParaRPr lang="pt-BR" altLang="pt-BR" dirty="0"/>
          </a:p>
        </p:txBody>
      </p:sp>
      <p:sp>
        <p:nvSpPr>
          <p:cNvPr id="2" name="Espaço Reservado para Texto 1"/>
          <p:cNvSpPr>
            <a:spLocks noGrp="1"/>
          </p:cNvSpPr>
          <p:nvPr>
            <p:ph type="body" sz="quarter" idx="10"/>
          </p:nvPr>
        </p:nvSpPr>
        <p:spPr>
          <a:xfrm>
            <a:off x="412750" y="1411552"/>
            <a:ext cx="9080500" cy="1304973"/>
          </a:xfrm>
        </p:spPr>
        <p:txBody>
          <a:bodyPr/>
          <a:lstStyle/>
          <a:p>
            <a:pPr>
              <a:lnSpc>
                <a:spcPct val="80000"/>
              </a:lnSpc>
            </a:pPr>
            <a:r>
              <a:rPr lang="pt-BR" altLang="pt-BR" sz="2800" dirty="0"/>
              <a:t>Aplicações interativas</a:t>
            </a:r>
          </a:p>
          <a:p>
            <a:pPr lvl="1">
              <a:lnSpc>
                <a:spcPct val="80000"/>
              </a:lnSpc>
            </a:pPr>
            <a:r>
              <a:rPr lang="pt-BR" altLang="pt-BR" sz="2400" dirty="0"/>
              <a:t>As aplicações interativas são consideradas muito problemáticas. </a:t>
            </a:r>
            <a:r>
              <a:rPr lang="pt-BR" altLang="pt-BR" sz="2400" dirty="0" err="1"/>
              <a:t>Ex</a:t>
            </a:r>
            <a:r>
              <a:rPr lang="pt-BR" altLang="pt-BR" sz="2400" dirty="0"/>
              <a:t>: uma simples videoconferência exige um aumento de largura de banda para cada usuário adicional</a:t>
            </a:r>
            <a:r>
              <a:rPr lang="pt-BR" altLang="pt-BR" sz="2400" dirty="0" smtClean="0"/>
              <a:t>.</a:t>
            </a:r>
            <a:endParaRPr lang="pt-BR" altLang="pt-BR" sz="2400" dirty="0"/>
          </a:p>
        </p:txBody>
      </p:sp>
      <p:grpSp>
        <p:nvGrpSpPr>
          <p:cNvPr id="4" name="Grupo 3"/>
          <p:cNvGrpSpPr/>
          <p:nvPr/>
        </p:nvGrpSpPr>
        <p:grpSpPr>
          <a:xfrm>
            <a:off x="3144416" y="2718747"/>
            <a:ext cx="5476800" cy="3940786"/>
            <a:chOff x="3148608" y="2851382"/>
            <a:chExt cx="5476800" cy="3940786"/>
          </a:xfrm>
        </p:grpSpPr>
        <p:sp>
          <p:nvSpPr>
            <p:cNvPr id="3" name="Retângulo 2"/>
            <p:cNvSpPr/>
            <p:nvPr/>
          </p:nvSpPr>
          <p:spPr bwMode="auto">
            <a:xfrm>
              <a:off x="4160912" y="2852936"/>
              <a:ext cx="4464496" cy="3672408"/>
            </a:xfrm>
            <a:prstGeom prst="rect">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pt-BR" sz="23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3358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8608" y="2851382"/>
              <a:ext cx="5472608" cy="3940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90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6898" name="Rectangle 2"/>
          <p:cNvSpPr>
            <a:spLocks noGrp="1" noChangeArrowheads="1"/>
          </p:cNvSpPr>
          <p:nvPr>
            <p:ph idx="1"/>
          </p:nvPr>
        </p:nvSpPr>
        <p:spPr>
          <a:xfrm>
            <a:off x="412750" y="1412875"/>
            <a:ext cx="9080500" cy="1822037"/>
          </a:xfrm>
        </p:spPr>
        <p:txBody>
          <a:bodyPr/>
          <a:lstStyle/>
          <a:p>
            <a:pPr>
              <a:lnSpc>
                <a:spcPct val="80000"/>
              </a:lnSpc>
            </a:pPr>
            <a:r>
              <a:rPr lang="pt-BR" altLang="pt-BR" sz="2800" dirty="0" smtClean="0"/>
              <a:t>Aplicações </a:t>
            </a:r>
            <a:r>
              <a:rPr lang="pt-BR" altLang="pt-BR" sz="2800" dirty="0"/>
              <a:t>interativas normalmente requerem:</a:t>
            </a:r>
          </a:p>
          <a:p>
            <a:pPr lvl="1">
              <a:lnSpc>
                <a:spcPct val="80000"/>
              </a:lnSpc>
            </a:pPr>
            <a:r>
              <a:rPr lang="pt-BR" altLang="pt-BR" sz="2400" b="1" dirty="0"/>
              <a:t>Baixa latência de </a:t>
            </a:r>
            <a:r>
              <a:rPr lang="pt-BR" altLang="pt-BR" sz="2400" b="1" dirty="0" smtClean="0"/>
              <a:t>comunicação</a:t>
            </a:r>
          </a:p>
          <a:p>
            <a:pPr lvl="1">
              <a:lnSpc>
                <a:spcPct val="80000"/>
              </a:lnSpc>
            </a:pPr>
            <a:r>
              <a:rPr lang="pt-BR" altLang="pt-BR" sz="2400" b="1" dirty="0" smtClean="0"/>
              <a:t>Estado </a:t>
            </a:r>
            <a:r>
              <a:rPr lang="pt-BR" altLang="pt-BR" sz="2400" b="1" dirty="0"/>
              <a:t>de distribuição </a:t>
            </a:r>
            <a:r>
              <a:rPr lang="pt-BR" altLang="pt-BR" sz="2400" b="1" dirty="0" smtClean="0"/>
              <a:t>síncrona</a:t>
            </a:r>
          </a:p>
          <a:p>
            <a:pPr lvl="1">
              <a:lnSpc>
                <a:spcPct val="80000"/>
              </a:lnSpc>
            </a:pPr>
            <a:r>
              <a:rPr lang="pt-BR" altLang="pt-BR" sz="2400" b="1" dirty="0" smtClean="0"/>
              <a:t>Sincronização </a:t>
            </a:r>
            <a:r>
              <a:rPr lang="pt-BR" altLang="pt-BR" sz="2400" b="1" dirty="0"/>
              <a:t>da </a:t>
            </a:r>
            <a:r>
              <a:rPr lang="pt-BR" altLang="pt-BR" sz="2400" b="1" dirty="0" smtClean="0"/>
              <a:t>Mídia</a:t>
            </a:r>
            <a:endParaRPr lang="pt-BR" altLang="pt-BR" sz="2400" dirty="0" smtClean="0"/>
          </a:p>
          <a:p>
            <a:pPr lvl="1">
              <a:lnSpc>
                <a:spcPct val="80000"/>
              </a:lnSpc>
            </a:pPr>
            <a:r>
              <a:rPr lang="pt-BR" altLang="pt-BR" sz="2400" b="1" dirty="0" smtClean="0"/>
              <a:t>Sincronização externa</a:t>
            </a:r>
            <a:endParaRPr lang="pt-BR" altLang="pt-BR" sz="24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90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6898" name="Rectangle 2"/>
          <p:cNvSpPr>
            <a:spLocks noGrp="1" noChangeArrowheads="1"/>
          </p:cNvSpPr>
          <p:nvPr>
            <p:ph idx="1"/>
          </p:nvPr>
        </p:nvSpPr>
        <p:spPr>
          <a:xfrm>
            <a:off x="412750" y="1412875"/>
            <a:ext cx="9080500" cy="1822037"/>
          </a:xfrm>
        </p:spPr>
        <p:txBody>
          <a:bodyPr/>
          <a:lstStyle/>
          <a:p>
            <a:pPr>
              <a:lnSpc>
                <a:spcPct val="80000"/>
              </a:lnSpc>
            </a:pPr>
            <a:r>
              <a:rPr lang="pt-BR" altLang="pt-BR" sz="2800" dirty="0" smtClean="0"/>
              <a:t>Aplicações </a:t>
            </a:r>
            <a:r>
              <a:rPr lang="pt-BR" altLang="pt-BR" sz="2800" dirty="0"/>
              <a:t>interativas normalmente requerem:</a:t>
            </a:r>
          </a:p>
          <a:p>
            <a:pPr lvl="1">
              <a:lnSpc>
                <a:spcPct val="80000"/>
              </a:lnSpc>
            </a:pPr>
            <a:r>
              <a:rPr lang="pt-BR" altLang="pt-BR" sz="2400" b="1" dirty="0">
                <a:solidFill>
                  <a:srgbClr val="FFFF00"/>
                </a:solidFill>
              </a:rPr>
              <a:t>Baixa latência de </a:t>
            </a:r>
            <a:r>
              <a:rPr lang="pt-BR" altLang="pt-BR" sz="2400" b="1" dirty="0" smtClean="0">
                <a:solidFill>
                  <a:srgbClr val="FFFF00"/>
                </a:solidFill>
              </a:rPr>
              <a:t>comunicação</a:t>
            </a:r>
          </a:p>
          <a:p>
            <a:pPr lvl="1">
              <a:lnSpc>
                <a:spcPct val="80000"/>
              </a:lnSpc>
            </a:pPr>
            <a:r>
              <a:rPr lang="pt-BR" altLang="pt-BR" sz="2400" b="1" dirty="0" smtClean="0"/>
              <a:t>Estado </a:t>
            </a:r>
            <a:r>
              <a:rPr lang="pt-BR" altLang="pt-BR" sz="2400" b="1" dirty="0"/>
              <a:t>de distribuição </a:t>
            </a:r>
            <a:r>
              <a:rPr lang="pt-BR" altLang="pt-BR" sz="2400" b="1" dirty="0" smtClean="0"/>
              <a:t>síncrona</a:t>
            </a:r>
          </a:p>
          <a:p>
            <a:pPr lvl="1">
              <a:lnSpc>
                <a:spcPct val="80000"/>
              </a:lnSpc>
            </a:pPr>
            <a:r>
              <a:rPr lang="pt-BR" altLang="pt-BR" sz="2400" b="1" dirty="0" smtClean="0"/>
              <a:t>Sincronização </a:t>
            </a:r>
            <a:r>
              <a:rPr lang="pt-BR" altLang="pt-BR" sz="2400" b="1" dirty="0"/>
              <a:t>da </a:t>
            </a:r>
            <a:r>
              <a:rPr lang="pt-BR" altLang="pt-BR" sz="2400" b="1" dirty="0" smtClean="0"/>
              <a:t>Mídia</a:t>
            </a:r>
            <a:endParaRPr lang="pt-BR" altLang="pt-BR" sz="2400" dirty="0" smtClean="0"/>
          </a:p>
          <a:p>
            <a:pPr lvl="1">
              <a:lnSpc>
                <a:spcPct val="80000"/>
              </a:lnSpc>
            </a:pPr>
            <a:r>
              <a:rPr lang="pt-BR" altLang="pt-BR" sz="2400" b="1" dirty="0" smtClean="0"/>
              <a:t>Sincronização externa</a:t>
            </a:r>
            <a:endParaRPr lang="pt-BR" altLang="pt-BR" sz="2400" dirty="0"/>
          </a:p>
        </p:txBody>
      </p:sp>
      <p:sp>
        <p:nvSpPr>
          <p:cNvPr id="5" name="Texto explicativo retangular com cantos arredondados 4"/>
          <p:cNvSpPr/>
          <p:nvPr/>
        </p:nvSpPr>
        <p:spPr bwMode="auto">
          <a:xfrm>
            <a:off x="1208584" y="3861048"/>
            <a:ext cx="8360816" cy="2463136"/>
          </a:xfrm>
          <a:prstGeom prst="wedgeRoundRectCallout">
            <a:avLst>
              <a:gd name="adj1" fmla="val -43056"/>
              <a:gd name="adj2" fmla="val -119749"/>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pt-BR" altLang="pt-BR" sz="2400" dirty="0"/>
              <a:t>Em torno de valores &lt; 100ms e as interações com os usuários deve ser no modo </a:t>
            </a:r>
            <a:r>
              <a:rPr lang="pt-BR" altLang="pt-BR" sz="2400" dirty="0" smtClean="0"/>
              <a:t>síncronos.</a:t>
            </a:r>
            <a:endParaRPr lang="pt-BR" sz="2400" dirty="0"/>
          </a:p>
        </p:txBody>
      </p:sp>
    </p:spTree>
    <p:extLst>
      <p:ext uri="{BB962C8B-B14F-4D97-AF65-F5344CB8AC3E}">
        <p14:creationId xmlns:p14="http://schemas.microsoft.com/office/powerpoint/2010/main" val="210860162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90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6898" name="Rectangle 2"/>
          <p:cNvSpPr>
            <a:spLocks noGrp="1" noChangeArrowheads="1"/>
          </p:cNvSpPr>
          <p:nvPr>
            <p:ph idx="1"/>
          </p:nvPr>
        </p:nvSpPr>
        <p:spPr>
          <a:xfrm>
            <a:off x="412750" y="1412875"/>
            <a:ext cx="9080500" cy="1822037"/>
          </a:xfrm>
        </p:spPr>
        <p:txBody>
          <a:bodyPr/>
          <a:lstStyle/>
          <a:p>
            <a:pPr>
              <a:lnSpc>
                <a:spcPct val="80000"/>
              </a:lnSpc>
            </a:pPr>
            <a:r>
              <a:rPr lang="pt-BR" altLang="pt-BR" sz="2800" dirty="0" smtClean="0"/>
              <a:t>Aplicações </a:t>
            </a:r>
            <a:r>
              <a:rPr lang="pt-BR" altLang="pt-BR" sz="2800" dirty="0"/>
              <a:t>interativas normalmente requerem:</a:t>
            </a:r>
          </a:p>
          <a:p>
            <a:pPr lvl="1">
              <a:lnSpc>
                <a:spcPct val="80000"/>
              </a:lnSpc>
            </a:pPr>
            <a:r>
              <a:rPr lang="pt-BR" altLang="pt-BR" sz="2400" b="1" dirty="0"/>
              <a:t>Baixa latência de </a:t>
            </a:r>
            <a:r>
              <a:rPr lang="pt-BR" altLang="pt-BR" sz="2400" b="1" dirty="0" smtClean="0"/>
              <a:t>comunicação</a:t>
            </a:r>
          </a:p>
          <a:p>
            <a:pPr lvl="1">
              <a:lnSpc>
                <a:spcPct val="80000"/>
              </a:lnSpc>
            </a:pPr>
            <a:r>
              <a:rPr lang="pt-BR" altLang="pt-BR" sz="2400" b="1" dirty="0" smtClean="0">
                <a:solidFill>
                  <a:srgbClr val="FFFF00"/>
                </a:solidFill>
              </a:rPr>
              <a:t>Estado </a:t>
            </a:r>
            <a:r>
              <a:rPr lang="pt-BR" altLang="pt-BR" sz="2400" b="1" dirty="0">
                <a:solidFill>
                  <a:srgbClr val="FFFF00"/>
                </a:solidFill>
              </a:rPr>
              <a:t>de distribuição </a:t>
            </a:r>
            <a:r>
              <a:rPr lang="pt-BR" altLang="pt-BR" sz="2400" b="1" dirty="0" smtClean="0">
                <a:solidFill>
                  <a:srgbClr val="FFFF00"/>
                </a:solidFill>
              </a:rPr>
              <a:t>síncrona</a:t>
            </a:r>
          </a:p>
          <a:p>
            <a:pPr lvl="1">
              <a:lnSpc>
                <a:spcPct val="80000"/>
              </a:lnSpc>
            </a:pPr>
            <a:r>
              <a:rPr lang="pt-BR" altLang="pt-BR" sz="2400" b="1" dirty="0" smtClean="0"/>
              <a:t>Sincronização </a:t>
            </a:r>
            <a:r>
              <a:rPr lang="pt-BR" altLang="pt-BR" sz="2400" b="1" dirty="0"/>
              <a:t>da </a:t>
            </a:r>
            <a:r>
              <a:rPr lang="pt-BR" altLang="pt-BR" sz="2400" b="1" dirty="0" smtClean="0"/>
              <a:t>Mídia</a:t>
            </a:r>
            <a:endParaRPr lang="pt-BR" altLang="pt-BR" sz="2400" dirty="0" smtClean="0"/>
          </a:p>
          <a:p>
            <a:pPr lvl="1">
              <a:lnSpc>
                <a:spcPct val="80000"/>
              </a:lnSpc>
            </a:pPr>
            <a:r>
              <a:rPr lang="pt-BR" altLang="pt-BR" sz="2400" b="1" dirty="0" smtClean="0"/>
              <a:t>Sincronização externa</a:t>
            </a:r>
            <a:endParaRPr lang="pt-BR" altLang="pt-BR" sz="2400" dirty="0"/>
          </a:p>
        </p:txBody>
      </p:sp>
      <p:sp>
        <p:nvSpPr>
          <p:cNvPr id="5" name="Texto explicativo retangular com cantos arredondados 4"/>
          <p:cNvSpPr/>
          <p:nvPr/>
        </p:nvSpPr>
        <p:spPr bwMode="auto">
          <a:xfrm>
            <a:off x="1208584" y="3861048"/>
            <a:ext cx="8360816" cy="2463136"/>
          </a:xfrm>
          <a:prstGeom prst="wedgeRoundRectCallout">
            <a:avLst>
              <a:gd name="adj1" fmla="val -42600"/>
              <a:gd name="adj2" fmla="val -106343"/>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pt-BR" altLang="pt-BR" sz="2400" dirty="0" smtClean="0"/>
              <a:t>Se </a:t>
            </a:r>
            <a:r>
              <a:rPr lang="pt-BR" altLang="pt-BR" sz="2400" dirty="0"/>
              <a:t>um dos usuários parar o vídeo em dado frame, os outros usuário poderão ver essa parada no mesmo frame</a:t>
            </a:r>
            <a:r>
              <a:rPr lang="pt-BR" altLang="pt-BR" sz="2400" dirty="0" smtClean="0"/>
              <a:t>.</a:t>
            </a:r>
            <a:endParaRPr lang="pt-BR" sz="2400" dirty="0"/>
          </a:p>
        </p:txBody>
      </p:sp>
    </p:spTree>
    <p:extLst>
      <p:ext uri="{BB962C8B-B14F-4D97-AF65-F5344CB8AC3E}">
        <p14:creationId xmlns:p14="http://schemas.microsoft.com/office/powerpoint/2010/main" val="263071425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90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6898" name="Rectangle 2"/>
          <p:cNvSpPr>
            <a:spLocks noGrp="1" noChangeArrowheads="1"/>
          </p:cNvSpPr>
          <p:nvPr>
            <p:ph idx="1"/>
          </p:nvPr>
        </p:nvSpPr>
        <p:spPr>
          <a:xfrm>
            <a:off x="412750" y="1412875"/>
            <a:ext cx="9080500" cy="1822037"/>
          </a:xfrm>
        </p:spPr>
        <p:txBody>
          <a:bodyPr/>
          <a:lstStyle/>
          <a:p>
            <a:pPr>
              <a:lnSpc>
                <a:spcPct val="80000"/>
              </a:lnSpc>
            </a:pPr>
            <a:r>
              <a:rPr lang="pt-BR" altLang="pt-BR" sz="2800" dirty="0" smtClean="0"/>
              <a:t>Aplicações </a:t>
            </a:r>
            <a:r>
              <a:rPr lang="pt-BR" altLang="pt-BR" sz="2800" dirty="0"/>
              <a:t>interativas normalmente requerem:</a:t>
            </a:r>
          </a:p>
          <a:p>
            <a:pPr lvl="1">
              <a:lnSpc>
                <a:spcPct val="80000"/>
              </a:lnSpc>
            </a:pPr>
            <a:r>
              <a:rPr lang="pt-BR" altLang="pt-BR" sz="2400" b="1" dirty="0"/>
              <a:t>Baixa latência de </a:t>
            </a:r>
            <a:r>
              <a:rPr lang="pt-BR" altLang="pt-BR" sz="2400" b="1" dirty="0" smtClean="0"/>
              <a:t>comunicação</a:t>
            </a:r>
          </a:p>
          <a:p>
            <a:pPr lvl="1">
              <a:lnSpc>
                <a:spcPct val="80000"/>
              </a:lnSpc>
            </a:pPr>
            <a:r>
              <a:rPr lang="pt-BR" altLang="pt-BR" sz="2400" b="1" dirty="0" smtClean="0"/>
              <a:t>Estado </a:t>
            </a:r>
            <a:r>
              <a:rPr lang="pt-BR" altLang="pt-BR" sz="2400" b="1" dirty="0"/>
              <a:t>de distribuição </a:t>
            </a:r>
            <a:r>
              <a:rPr lang="pt-BR" altLang="pt-BR" sz="2400" b="1" dirty="0" smtClean="0"/>
              <a:t>síncrona</a:t>
            </a:r>
          </a:p>
          <a:p>
            <a:pPr lvl="1">
              <a:lnSpc>
                <a:spcPct val="80000"/>
              </a:lnSpc>
            </a:pPr>
            <a:r>
              <a:rPr lang="pt-BR" altLang="pt-BR" sz="2400" b="1" dirty="0" smtClean="0">
                <a:solidFill>
                  <a:srgbClr val="FFFF00"/>
                </a:solidFill>
              </a:rPr>
              <a:t>Sincronização </a:t>
            </a:r>
            <a:r>
              <a:rPr lang="pt-BR" altLang="pt-BR" sz="2400" b="1" dirty="0">
                <a:solidFill>
                  <a:srgbClr val="FFFF00"/>
                </a:solidFill>
              </a:rPr>
              <a:t>da </a:t>
            </a:r>
            <a:r>
              <a:rPr lang="pt-BR" altLang="pt-BR" sz="2400" b="1" dirty="0" smtClean="0">
                <a:solidFill>
                  <a:srgbClr val="FFFF00"/>
                </a:solidFill>
              </a:rPr>
              <a:t>Mídia</a:t>
            </a:r>
            <a:endParaRPr lang="pt-BR" altLang="pt-BR" sz="2400" dirty="0" smtClean="0">
              <a:solidFill>
                <a:srgbClr val="FFFF00"/>
              </a:solidFill>
            </a:endParaRPr>
          </a:p>
          <a:p>
            <a:pPr lvl="1">
              <a:lnSpc>
                <a:spcPct val="80000"/>
              </a:lnSpc>
            </a:pPr>
            <a:r>
              <a:rPr lang="pt-BR" altLang="pt-BR" sz="2400" b="1" dirty="0" smtClean="0"/>
              <a:t>Sincronização externa</a:t>
            </a:r>
            <a:endParaRPr lang="pt-BR" altLang="pt-BR" sz="2400" dirty="0"/>
          </a:p>
        </p:txBody>
      </p:sp>
      <p:sp>
        <p:nvSpPr>
          <p:cNvPr id="5" name="Texto explicativo retangular com cantos arredondados 4"/>
          <p:cNvSpPr/>
          <p:nvPr/>
        </p:nvSpPr>
        <p:spPr bwMode="auto">
          <a:xfrm>
            <a:off x="1208584" y="3861048"/>
            <a:ext cx="8360816" cy="2463136"/>
          </a:xfrm>
          <a:prstGeom prst="wedgeRoundRectCallout">
            <a:avLst>
              <a:gd name="adj1" fmla="val -41841"/>
              <a:gd name="adj2" fmla="val -91391"/>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pt-BR" altLang="pt-BR" sz="2400" dirty="0" smtClean="0"/>
              <a:t>Todos os </a:t>
            </a:r>
            <a:r>
              <a:rPr lang="pt-BR" altLang="pt-BR" sz="2400" dirty="0"/>
              <a:t>usuário deverão por exemplo serem capazes de ouvir a mesma música ao mesmo tempo. De acordo com </a:t>
            </a:r>
            <a:r>
              <a:rPr lang="pt-BR" altLang="pt-BR" sz="2400" dirty="0" err="1"/>
              <a:t>Konstantas</a:t>
            </a:r>
            <a:r>
              <a:rPr lang="pt-BR" altLang="pt-BR" sz="2400" dirty="0"/>
              <a:t> et al. 1997 dentro de uma faixa tolerável de 50ms. Deverão ter faixas separadas de som e imagem para permitir inserção de comentários ou para exibição em </a:t>
            </a:r>
            <a:r>
              <a:rPr lang="pt-BR" altLang="pt-BR" sz="2400" dirty="0" err="1"/>
              <a:t>karaoke</a:t>
            </a:r>
            <a:r>
              <a:rPr lang="pt-BR" altLang="pt-BR" sz="2400" dirty="0" smtClean="0"/>
              <a:t>.</a:t>
            </a:r>
            <a:endParaRPr lang="pt-BR" sz="2400" dirty="0"/>
          </a:p>
        </p:txBody>
      </p:sp>
    </p:spTree>
    <p:extLst>
      <p:ext uri="{BB962C8B-B14F-4D97-AF65-F5344CB8AC3E}">
        <p14:creationId xmlns:p14="http://schemas.microsoft.com/office/powerpoint/2010/main" val="140338625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90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6898" name="Rectangle 2"/>
          <p:cNvSpPr>
            <a:spLocks noGrp="1" noChangeArrowheads="1"/>
          </p:cNvSpPr>
          <p:nvPr>
            <p:ph idx="1"/>
          </p:nvPr>
        </p:nvSpPr>
        <p:spPr>
          <a:xfrm>
            <a:off x="412750" y="1412875"/>
            <a:ext cx="9080500" cy="1822037"/>
          </a:xfrm>
        </p:spPr>
        <p:txBody>
          <a:bodyPr/>
          <a:lstStyle/>
          <a:p>
            <a:pPr>
              <a:lnSpc>
                <a:spcPct val="80000"/>
              </a:lnSpc>
            </a:pPr>
            <a:r>
              <a:rPr lang="pt-BR" altLang="pt-BR" sz="2800" dirty="0" smtClean="0"/>
              <a:t>Aplicações </a:t>
            </a:r>
            <a:r>
              <a:rPr lang="pt-BR" altLang="pt-BR" sz="2800" dirty="0"/>
              <a:t>interativas normalmente requerem:</a:t>
            </a:r>
          </a:p>
          <a:p>
            <a:pPr lvl="1">
              <a:lnSpc>
                <a:spcPct val="80000"/>
              </a:lnSpc>
            </a:pPr>
            <a:r>
              <a:rPr lang="pt-BR" altLang="pt-BR" sz="2400" b="1" dirty="0"/>
              <a:t>Baixa latência de </a:t>
            </a:r>
            <a:r>
              <a:rPr lang="pt-BR" altLang="pt-BR" sz="2400" b="1" dirty="0" smtClean="0"/>
              <a:t>comunicação</a:t>
            </a:r>
          </a:p>
          <a:p>
            <a:pPr lvl="1">
              <a:lnSpc>
                <a:spcPct val="80000"/>
              </a:lnSpc>
            </a:pPr>
            <a:r>
              <a:rPr lang="pt-BR" altLang="pt-BR" sz="2400" b="1" dirty="0" smtClean="0"/>
              <a:t>Estado </a:t>
            </a:r>
            <a:r>
              <a:rPr lang="pt-BR" altLang="pt-BR" sz="2400" b="1" dirty="0"/>
              <a:t>de distribuição </a:t>
            </a:r>
            <a:r>
              <a:rPr lang="pt-BR" altLang="pt-BR" sz="2400" b="1" dirty="0" smtClean="0"/>
              <a:t>síncrona</a:t>
            </a:r>
          </a:p>
          <a:p>
            <a:pPr lvl="1">
              <a:lnSpc>
                <a:spcPct val="80000"/>
              </a:lnSpc>
            </a:pPr>
            <a:r>
              <a:rPr lang="pt-BR" altLang="pt-BR" sz="2400" b="1" dirty="0" smtClean="0"/>
              <a:t>Sincronização </a:t>
            </a:r>
            <a:r>
              <a:rPr lang="pt-BR" altLang="pt-BR" sz="2400" b="1" dirty="0"/>
              <a:t>da </a:t>
            </a:r>
            <a:r>
              <a:rPr lang="pt-BR" altLang="pt-BR" sz="2400" b="1" dirty="0" smtClean="0"/>
              <a:t>Mídia</a:t>
            </a:r>
            <a:endParaRPr lang="pt-BR" altLang="pt-BR" sz="2400" dirty="0" smtClean="0"/>
          </a:p>
          <a:p>
            <a:pPr lvl="1">
              <a:lnSpc>
                <a:spcPct val="80000"/>
              </a:lnSpc>
            </a:pPr>
            <a:r>
              <a:rPr lang="pt-BR" altLang="pt-BR" sz="2400" b="1" dirty="0" smtClean="0">
                <a:solidFill>
                  <a:srgbClr val="FFFF00"/>
                </a:solidFill>
              </a:rPr>
              <a:t>Sincronização externa</a:t>
            </a:r>
            <a:endParaRPr lang="pt-BR" altLang="pt-BR" sz="2400" dirty="0">
              <a:solidFill>
                <a:srgbClr val="FFFF00"/>
              </a:solidFill>
            </a:endParaRPr>
          </a:p>
        </p:txBody>
      </p:sp>
      <p:sp>
        <p:nvSpPr>
          <p:cNvPr id="5" name="Texto explicativo retangular com cantos arredondados 4"/>
          <p:cNvSpPr/>
          <p:nvPr/>
        </p:nvSpPr>
        <p:spPr bwMode="auto">
          <a:xfrm>
            <a:off x="1208584" y="3861048"/>
            <a:ext cx="8360816" cy="2463136"/>
          </a:xfrm>
          <a:prstGeom prst="wedgeRoundRectCallout">
            <a:avLst>
              <a:gd name="adj1" fmla="val -41841"/>
              <a:gd name="adj2" fmla="val -75407"/>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36" tIns="45718" rIns="91436" bIns="45718" numCol="1" rtlCol="0" anchor="ctr" anchorCtr="0" compatLnSpc="1">
            <a:prstTxWarp prst="textNoShape">
              <a:avLst/>
            </a:prstTxWarp>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pt-BR" altLang="pt-BR" sz="2400" dirty="0" smtClean="0"/>
              <a:t>Muitos sistemas </a:t>
            </a:r>
            <a:r>
              <a:rPr lang="pt-BR" altLang="pt-BR" sz="2400" dirty="0"/>
              <a:t>distribuídos trabalham de modo cooperativo, e podem ter dados em outros formatos. Deve se preocupar então de que forma os dados podem ser atualizados entre os processos e os tempos necessários para fazer isso acontecer (sincronização).</a:t>
            </a:r>
            <a:endParaRPr lang="pt-BR" sz="2400" dirty="0"/>
          </a:p>
        </p:txBody>
      </p:sp>
    </p:spTree>
    <p:extLst>
      <p:ext uri="{BB962C8B-B14F-4D97-AF65-F5344CB8AC3E}">
        <p14:creationId xmlns:p14="http://schemas.microsoft.com/office/powerpoint/2010/main" val="177788819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4" name="AutoShape 1028"/>
          <p:cNvSpPr>
            <a:spLocks noGrp="1" noChangeArrowheads="1"/>
          </p:cNvSpPr>
          <p:nvPr>
            <p:ph type="title"/>
          </p:nvPr>
        </p:nvSpPr>
        <p:spPr/>
        <p:txBody>
          <a:bodyPr/>
          <a:lstStyle/>
          <a:p>
            <a:r>
              <a:rPr lang="pt-BR" altLang="pt-BR" dirty="0" err="1"/>
              <a:t>QoS</a:t>
            </a:r>
            <a:endParaRPr lang="pt-BR" altLang="pt-BR" sz="2800" dirty="0"/>
          </a:p>
        </p:txBody>
      </p:sp>
      <p:sp>
        <p:nvSpPr>
          <p:cNvPr id="2" name="Espaço Reservado para Texto 1"/>
          <p:cNvSpPr>
            <a:spLocks noGrp="1"/>
          </p:cNvSpPr>
          <p:nvPr>
            <p:ph type="body" sz="quarter" idx="10"/>
          </p:nvPr>
        </p:nvSpPr>
        <p:spPr>
          <a:xfrm>
            <a:off x="412750" y="1411552"/>
            <a:ext cx="9080500" cy="2560701"/>
          </a:xfrm>
        </p:spPr>
        <p:txBody>
          <a:bodyPr/>
          <a:lstStyle/>
          <a:p>
            <a:pPr>
              <a:lnSpc>
                <a:spcPct val="80000"/>
              </a:lnSpc>
            </a:pPr>
            <a:r>
              <a:rPr lang="pt-BR" altLang="pt-BR" sz="2800" dirty="0"/>
              <a:t>A Janela de </a:t>
            </a:r>
            <a:r>
              <a:rPr lang="pt-BR" altLang="pt-BR" sz="2800" dirty="0" err="1"/>
              <a:t>scarcity</a:t>
            </a:r>
            <a:endParaRPr lang="pt-BR" altLang="pt-BR" sz="2800" dirty="0"/>
          </a:p>
          <a:p>
            <a:pPr lvl="1">
              <a:lnSpc>
                <a:spcPct val="80000"/>
              </a:lnSpc>
            </a:pPr>
            <a:r>
              <a:rPr lang="pt-BR" altLang="pt-BR" sz="2400" dirty="0"/>
              <a:t>A janela de </a:t>
            </a:r>
            <a:r>
              <a:rPr lang="pt-BR" altLang="pt-BR" sz="2400" dirty="0" err="1"/>
              <a:t>scarcity</a:t>
            </a:r>
            <a:r>
              <a:rPr lang="pt-BR" altLang="pt-BR" sz="2400" dirty="0"/>
              <a:t> é o termo utilizado para descrever a falta constante de recursos para as aplicações, trazendo restrições quanto a quantidade e qualidade de dados que podem ser suportados pelo sistema. </a:t>
            </a:r>
          </a:p>
          <a:p>
            <a:pPr lvl="1">
              <a:lnSpc>
                <a:spcPct val="80000"/>
              </a:lnSpc>
            </a:pPr>
            <a:r>
              <a:rPr lang="pt-BR" altLang="pt-BR" sz="2400" dirty="0"/>
              <a:t>No início muitas aplicações multimídias pertenciam a janela de </a:t>
            </a:r>
            <a:r>
              <a:rPr lang="pt-BR" altLang="pt-BR" sz="2400" dirty="0" err="1"/>
              <a:t>scarcity</a:t>
            </a:r>
            <a:r>
              <a:rPr lang="pt-BR" altLang="pt-BR" sz="2400" dirty="0"/>
              <a:t>, pois tinha dificuldades em executar os serviços de forma desejados. Isso era verdade até o meado de 1980.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2750" y="230189"/>
            <a:ext cx="9080500" cy="664797"/>
          </a:xfrm>
        </p:spPr>
        <p:txBody>
          <a:bodyPr/>
          <a:lstStyle/>
          <a:p>
            <a:pPr algn="l" defTabSz="914400">
              <a:lnSpc>
                <a:spcPct val="90000"/>
              </a:lnSpc>
              <a:spcBef>
                <a:spcPts val="0"/>
              </a:spcBef>
              <a:buNone/>
            </a:pPr>
            <a:r>
              <a:rPr lang="pt-BR" sz="4800" b="0" i="0" spc="-150" dirty="0" smtClean="0">
                <a:effectLst>
                  <a:outerShdw blurRad="50800" dist="38100" dir="2700000" algn="tl">
                    <a:prstClr val="black">
                      <a:alpha val="40000"/>
                    </a:prstClr>
                  </a:outerShdw>
                </a:effectLst>
                <a:latin typeface="Calibri"/>
                <a:ea typeface="+mn-ea"/>
                <a:cs typeface="Arial"/>
              </a:rPr>
              <a:t>Conteúdo</a:t>
            </a:r>
            <a:endParaRPr lang="pt-BR" sz="4800" b="0" i="0" spc="-150" dirty="0">
              <a:effectLst>
                <a:outerShdw blurRad="50800" dist="38100" dir="2700000" algn="tl">
                  <a:prstClr val="black">
                    <a:alpha val="40000"/>
                  </a:prstClr>
                </a:outerShdw>
              </a:effectLst>
              <a:latin typeface="Calibri"/>
              <a:ea typeface="+mn-ea"/>
              <a:cs typeface="Arial"/>
            </a:endParaRPr>
          </a:p>
        </p:txBody>
      </p:sp>
      <p:sp>
        <p:nvSpPr>
          <p:cNvPr id="3" name="Espaço Reservado para Texto 2"/>
          <p:cNvSpPr>
            <a:spLocks noGrp="1"/>
          </p:cNvSpPr>
          <p:nvPr>
            <p:ph type="body" sz="quarter" idx="10"/>
          </p:nvPr>
        </p:nvSpPr>
        <p:spPr>
          <a:xfrm>
            <a:off x="412750" y="1411553"/>
            <a:ext cx="9080500" cy="443198"/>
          </a:xfrm>
        </p:spPr>
        <p:txBody>
          <a:bodyPr/>
          <a:lstStyle/>
          <a:p>
            <a:pPr marL="393192" indent="-393192" defTabSz="914400">
              <a:spcBef>
                <a:spcPts val="768"/>
              </a:spcBef>
              <a:buClr>
                <a:srgbClr val="FFFFFF"/>
              </a:buClr>
            </a:pPr>
            <a:r>
              <a:rPr lang="pt-BR" dirty="0" smtClean="0">
                <a:solidFill>
                  <a:srgbClr val="FFFFFF"/>
                </a:solidFill>
                <a:latin typeface="Calibri"/>
              </a:rPr>
              <a:t>Sistemas Distribuídos de Multimídia</a:t>
            </a:r>
          </a:p>
        </p:txBody>
      </p:sp>
    </p:spTree>
    <p:extLst>
      <p:ext uri="{BB962C8B-B14F-4D97-AF65-F5344CB8AC3E}">
        <p14:creationId xmlns:p14="http://schemas.microsoft.com/office/powerpoint/2010/main" val="154770334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8"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3600" dirty="0"/>
          </a:p>
        </p:txBody>
      </p:sp>
      <p:sp>
        <p:nvSpPr>
          <p:cNvPr id="338946" name="Rectangle 2"/>
          <p:cNvSpPr>
            <a:spLocks noGrp="1" noChangeArrowheads="1"/>
          </p:cNvSpPr>
          <p:nvPr>
            <p:ph idx="1"/>
          </p:nvPr>
        </p:nvSpPr>
        <p:spPr>
          <a:xfrm>
            <a:off x="412750" y="1412875"/>
            <a:ext cx="9080500" cy="3151632"/>
          </a:xfrm>
        </p:spPr>
        <p:txBody>
          <a:bodyPr/>
          <a:lstStyle/>
          <a:p>
            <a:pPr>
              <a:lnSpc>
                <a:spcPct val="80000"/>
              </a:lnSpc>
            </a:pPr>
            <a:r>
              <a:rPr lang="pt-BR" altLang="pt-BR" sz="2800" dirty="0" smtClean="0"/>
              <a:t>Características </a:t>
            </a:r>
            <a:r>
              <a:rPr lang="pt-BR" altLang="pt-BR" sz="2800" dirty="0"/>
              <a:t>dos dados multimídia</a:t>
            </a:r>
          </a:p>
          <a:p>
            <a:pPr lvl="1">
              <a:lnSpc>
                <a:spcPct val="80000"/>
              </a:lnSpc>
            </a:pPr>
            <a:r>
              <a:rPr lang="pt-BR" altLang="pt-BR" sz="2400" dirty="0" err="1" smtClean="0"/>
              <a:t>Stream</a:t>
            </a:r>
            <a:r>
              <a:rPr lang="pt-BR" altLang="pt-BR" sz="2400" dirty="0" smtClean="0"/>
              <a:t> </a:t>
            </a:r>
            <a:r>
              <a:rPr lang="pt-BR" altLang="pt-BR" sz="2400" dirty="0"/>
              <a:t>de multimídia são ditos “baseados no tempo” ou </a:t>
            </a:r>
            <a:r>
              <a:rPr lang="pt-BR" altLang="pt-BR" sz="2400" dirty="0" err="1"/>
              <a:t>isossincronos</a:t>
            </a:r>
            <a:r>
              <a:rPr lang="pt-BR" altLang="pt-BR" sz="2400" dirty="0"/>
              <a:t>, devido a importância que o elemento tempo tem na apresentação dos dados. O tempo também faz parte da informação. O atrasos na apresentação dos dados pode fazer perder a validade na mesma. </a:t>
            </a:r>
          </a:p>
          <a:p>
            <a:pPr lvl="1">
              <a:lnSpc>
                <a:spcPct val="80000"/>
              </a:lnSpc>
            </a:pPr>
            <a:r>
              <a:rPr lang="pt-BR" altLang="pt-BR" sz="2400" dirty="0" smtClean="0"/>
              <a:t>É </a:t>
            </a:r>
            <a:r>
              <a:rPr lang="pt-BR" altLang="pt-BR" sz="2400" dirty="0"/>
              <a:t>fundamental que um sistema distribuído se preocupe com o tempo em que os dados são apresentados para o usuário. Os dados devem ser apresentados de forma contínua, sem atrasos significativos de preferência</a:t>
            </a:r>
            <a:r>
              <a:rPr lang="pt-BR" altLang="pt-BR" sz="2400" dirty="0" smtClean="0"/>
              <a:t>.</a:t>
            </a:r>
            <a:endParaRPr lang="pt-BR" altLang="pt-BR" sz="2400"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39970" name="Rectangle 2"/>
          <p:cNvSpPr>
            <a:spLocks noGrp="1" noChangeArrowheads="1"/>
          </p:cNvSpPr>
          <p:nvPr>
            <p:ph idx="1"/>
          </p:nvPr>
        </p:nvSpPr>
        <p:spPr>
          <a:xfrm>
            <a:off x="412750" y="1412875"/>
            <a:ext cx="9080500" cy="714042"/>
          </a:xfrm>
        </p:spPr>
        <p:txBody>
          <a:bodyPr/>
          <a:lstStyle/>
          <a:p>
            <a:pPr>
              <a:lnSpc>
                <a:spcPct val="80000"/>
              </a:lnSpc>
            </a:pPr>
            <a:r>
              <a:rPr lang="pt-BR" altLang="pt-BR" sz="2800" dirty="0"/>
              <a:t>Características dos dados multimídia</a:t>
            </a:r>
          </a:p>
          <a:p>
            <a:pPr lvl="1">
              <a:lnSpc>
                <a:spcPct val="80000"/>
              </a:lnSpc>
            </a:pPr>
            <a:endParaRPr lang="pt-BR" altLang="pt-BR" sz="2400" i="1" dirty="0"/>
          </a:p>
        </p:txBody>
      </p:sp>
      <p:grpSp>
        <p:nvGrpSpPr>
          <p:cNvPr id="339975" name="Group 7"/>
          <p:cNvGrpSpPr>
            <a:grpSpLocks/>
          </p:cNvGrpSpPr>
          <p:nvPr/>
        </p:nvGrpSpPr>
        <p:grpSpPr bwMode="auto">
          <a:xfrm>
            <a:off x="811212" y="2079625"/>
            <a:ext cx="8302625" cy="3849688"/>
            <a:chOff x="515" y="1244"/>
            <a:chExt cx="5230" cy="2425"/>
          </a:xfrm>
        </p:grpSpPr>
        <p:sp>
          <p:nvSpPr>
            <p:cNvPr id="339976" name="Rectangle 8"/>
            <p:cNvSpPr>
              <a:spLocks noChangeArrowheads="1"/>
            </p:cNvSpPr>
            <p:nvPr/>
          </p:nvSpPr>
          <p:spPr bwMode="auto">
            <a:xfrm>
              <a:off x="2529" y="1285"/>
              <a:ext cx="64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dirty="0">
                  <a:solidFill>
                    <a:srgbClr val="FFFF00"/>
                  </a:solidFill>
                  <a:latin typeface="Times New Roman" charset="0"/>
                </a:rPr>
                <a:t>Data rate</a:t>
              </a:r>
              <a:endParaRPr lang="en-GB" altLang="pt-BR" sz="2400" dirty="0">
                <a:solidFill>
                  <a:srgbClr val="FFFF00"/>
                </a:solidFill>
                <a:latin typeface="Times New Roman" charset="0"/>
              </a:endParaRPr>
            </a:p>
          </p:txBody>
        </p:sp>
        <p:sp>
          <p:nvSpPr>
            <p:cNvPr id="339977" name="Rectangle 9"/>
            <p:cNvSpPr>
              <a:spLocks noChangeArrowheads="1"/>
            </p:cNvSpPr>
            <p:nvPr/>
          </p:nvSpPr>
          <p:spPr bwMode="auto">
            <a:xfrm>
              <a:off x="2402" y="1462"/>
              <a:ext cx="96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solidFill>
                    <a:srgbClr val="FFFF00"/>
                  </a:solidFill>
                  <a:latin typeface="Times New Roman" charset="0"/>
                </a:rPr>
                <a:t>(approximate)</a:t>
              </a:r>
              <a:endParaRPr lang="en-GB" altLang="pt-BR" sz="2400">
                <a:solidFill>
                  <a:srgbClr val="FFFF00"/>
                </a:solidFill>
                <a:latin typeface="Times New Roman" charset="0"/>
              </a:endParaRPr>
            </a:p>
          </p:txBody>
        </p:sp>
        <p:sp>
          <p:nvSpPr>
            <p:cNvPr id="339978" name="Rectangle 10"/>
            <p:cNvSpPr>
              <a:spLocks noChangeArrowheads="1"/>
            </p:cNvSpPr>
            <p:nvPr/>
          </p:nvSpPr>
          <p:spPr bwMode="auto">
            <a:xfrm>
              <a:off x="4123" y="1285"/>
              <a:ext cx="112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solidFill>
                    <a:srgbClr val="FFFF00"/>
                  </a:solidFill>
                  <a:latin typeface="Times New Roman" charset="0"/>
                </a:rPr>
                <a:t>Sample or frame</a:t>
              </a:r>
              <a:endParaRPr lang="en-GB" altLang="pt-BR" sz="2400">
                <a:solidFill>
                  <a:srgbClr val="FFFF00"/>
                </a:solidFill>
                <a:latin typeface="Times New Roman" charset="0"/>
              </a:endParaRPr>
            </a:p>
          </p:txBody>
        </p:sp>
        <p:sp>
          <p:nvSpPr>
            <p:cNvPr id="339979" name="Rectangle 11"/>
            <p:cNvSpPr>
              <a:spLocks noChangeArrowheads="1"/>
            </p:cNvSpPr>
            <p:nvPr/>
          </p:nvSpPr>
          <p:spPr bwMode="auto">
            <a:xfrm>
              <a:off x="4481" y="1285"/>
              <a:ext cx="4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latin typeface="Times New Roman" charset="0"/>
                </a:rPr>
                <a:t> </a:t>
              </a:r>
              <a:endParaRPr lang="en-GB" altLang="pt-BR" sz="2400">
                <a:latin typeface="Times New Roman" charset="0"/>
              </a:endParaRPr>
            </a:p>
          </p:txBody>
        </p:sp>
        <p:sp>
          <p:nvSpPr>
            <p:cNvPr id="339980" name="Rectangle 12"/>
            <p:cNvSpPr>
              <a:spLocks noChangeArrowheads="1"/>
            </p:cNvSpPr>
            <p:nvPr/>
          </p:nvSpPr>
          <p:spPr bwMode="auto">
            <a:xfrm>
              <a:off x="4529" y="1285"/>
              <a:ext cx="4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 </a:t>
              </a:r>
              <a:endParaRPr lang="en-GB" altLang="pt-BR" sz="2400">
                <a:latin typeface="Times New Roman" charset="0"/>
              </a:endParaRPr>
            </a:p>
          </p:txBody>
        </p:sp>
        <p:sp>
          <p:nvSpPr>
            <p:cNvPr id="339981" name="Rectangle 13"/>
            <p:cNvSpPr>
              <a:spLocks noChangeArrowheads="1"/>
            </p:cNvSpPr>
            <p:nvPr/>
          </p:nvSpPr>
          <p:spPr bwMode="auto">
            <a:xfrm>
              <a:off x="5144" y="1462"/>
              <a:ext cx="25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solidFill>
                    <a:srgbClr val="FFFF00"/>
                  </a:solidFill>
                  <a:latin typeface="Times New Roman" charset="0"/>
                </a:rPr>
                <a:t>size</a:t>
              </a:r>
              <a:endParaRPr lang="en-GB" altLang="pt-BR" sz="2400">
                <a:solidFill>
                  <a:srgbClr val="FFFF00"/>
                </a:solidFill>
                <a:latin typeface="Times New Roman" charset="0"/>
              </a:endParaRPr>
            </a:p>
          </p:txBody>
        </p:sp>
        <p:sp>
          <p:nvSpPr>
            <p:cNvPr id="339982" name="Rectangle 14"/>
            <p:cNvSpPr>
              <a:spLocks noChangeArrowheads="1"/>
            </p:cNvSpPr>
            <p:nvPr/>
          </p:nvSpPr>
          <p:spPr bwMode="auto">
            <a:xfrm>
              <a:off x="4529" y="1462"/>
              <a:ext cx="4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latin typeface="Times New Roman" charset="0"/>
                </a:rPr>
                <a:t> </a:t>
              </a:r>
              <a:endParaRPr lang="en-GB" altLang="pt-BR" sz="2400">
                <a:latin typeface="Times New Roman" charset="0"/>
              </a:endParaRPr>
            </a:p>
          </p:txBody>
        </p:sp>
        <p:sp>
          <p:nvSpPr>
            <p:cNvPr id="339983" name="Rectangle 15"/>
            <p:cNvSpPr>
              <a:spLocks noChangeArrowheads="1"/>
            </p:cNvSpPr>
            <p:nvPr/>
          </p:nvSpPr>
          <p:spPr bwMode="auto">
            <a:xfrm>
              <a:off x="4577" y="1462"/>
              <a:ext cx="45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500" i="1">
                  <a:latin typeface="Times New Roman" charset="0"/>
                </a:rPr>
                <a:t>         </a:t>
              </a:r>
              <a:endParaRPr lang="en-GB" altLang="pt-BR" sz="2400">
                <a:latin typeface="Times New Roman" charset="0"/>
              </a:endParaRPr>
            </a:p>
          </p:txBody>
        </p:sp>
        <p:sp>
          <p:nvSpPr>
            <p:cNvPr id="339984" name="Rectangle 16"/>
            <p:cNvSpPr>
              <a:spLocks noChangeArrowheads="1"/>
            </p:cNvSpPr>
            <p:nvPr/>
          </p:nvSpPr>
          <p:spPr bwMode="auto">
            <a:xfrm>
              <a:off x="4004" y="1465"/>
              <a:ext cx="66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i="1">
                  <a:solidFill>
                    <a:srgbClr val="FFFF00"/>
                  </a:solidFill>
                  <a:latin typeface="Times New Roman" charset="0"/>
                </a:rPr>
                <a:t>frequency</a:t>
              </a:r>
              <a:endParaRPr lang="en-GB" altLang="pt-BR" sz="2400">
                <a:solidFill>
                  <a:srgbClr val="FFFF00"/>
                </a:solidFill>
                <a:latin typeface="Times New Roman" charset="0"/>
              </a:endParaRPr>
            </a:p>
          </p:txBody>
        </p:sp>
        <p:sp>
          <p:nvSpPr>
            <p:cNvPr id="339985" name="Rectangle 17"/>
            <p:cNvSpPr>
              <a:spLocks noChangeArrowheads="1"/>
            </p:cNvSpPr>
            <p:nvPr/>
          </p:nvSpPr>
          <p:spPr bwMode="auto">
            <a:xfrm>
              <a:off x="553" y="1832"/>
              <a:ext cx="121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Telephone speech</a:t>
              </a:r>
              <a:endParaRPr lang="en-GB" altLang="pt-BR" sz="2400">
                <a:latin typeface="Times New Roman" charset="0"/>
              </a:endParaRPr>
            </a:p>
          </p:txBody>
        </p:sp>
        <p:sp>
          <p:nvSpPr>
            <p:cNvPr id="339986" name="Rectangle 18"/>
            <p:cNvSpPr>
              <a:spLocks noChangeArrowheads="1"/>
            </p:cNvSpPr>
            <p:nvPr/>
          </p:nvSpPr>
          <p:spPr bwMode="auto">
            <a:xfrm>
              <a:off x="2839" y="1832"/>
              <a:ext cx="5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64  kbps</a:t>
              </a:r>
              <a:endParaRPr lang="en-GB" altLang="pt-BR" sz="2400">
                <a:latin typeface="Times New Roman" charset="0"/>
              </a:endParaRPr>
            </a:p>
          </p:txBody>
        </p:sp>
        <p:sp>
          <p:nvSpPr>
            <p:cNvPr id="339987" name="Rectangle 19"/>
            <p:cNvSpPr>
              <a:spLocks noChangeArrowheads="1"/>
            </p:cNvSpPr>
            <p:nvPr/>
          </p:nvSpPr>
          <p:spPr bwMode="auto">
            <a:xfrm>
              <a:off x="4384" y="1832"/>
              <a:ext cx="36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8 bits</a:t>
              </a:r>
              <a:endParaRPr lang="en-GB" altLang="pt-BR" sz="2400">
                <a:latin typeface="Times New Roman" charset="0"/>
              </a:endParaRPr>
            </a:p>
          </p:txBody>
        </p:sp>
        <p:sp>
          <p:nvSpPr>
            <p:cNvPr id="339988" name="Rectangle 20"/>
            <p:cNvSpPr>
              <a:spLocks noChangeArrowheads="1"/>
            </p:cNvSpPr>
            <p:nvPr/>
          </p:nvSpPr>
          <p:spPr bwMode="auto">
            <a:xfrm>
              <a:off x="5028" y="1832"/>
              <a:ext cx="5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8000/sec</a:t>
              </a:r>
              <a:endParaRPr lang="en-GB" altLang="pt-BR" sz="2400">
                <a:latin typeface="Times New Roman" charset="0"/>
              </a:endParaRPr>
            </a:p>
          </p:txBody>
        </p:sp>
        <p:sp>
          <p:nvSpPr>
            <p:cNvPr id="339989" name="Rectangle 21"/>
            <p:cNvSpPr>
              <a:spLocks noChangeArrowheads="1"/>
            </p:cNvSpPr>
            <p:nvPr/>
          </p:nvSpPr>
          <p:spPr bwMode="auto">
            <a:xfrm>
              <a:off x="553" y="2009"/>
              <a:ext cx="120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dirty="0">
                  <a:solidFill>
                    <a:srgbClr val="FFFF00"/>
                  </a:solidFill>
                  <a:latin typeface="Times New Roman" charset="0"/>
                </a:rPr>
                <a:t>CD-quality sound</a:t>
              </a:r>
              <a:endParaRPr lang="en-GB" altLang="pt-BR" sz="2400" dirty="0">
                <a:solidFill>
                  <a:srgbClr val="FFFF00"/>
                </a:solidFill>
                <a:latin typeface="Times New Roman" charset="0"/>
              </a:endParaRPr>
            </a:p>
          </p:txBody>
        </p:sp>
        <p:sp>
          <p:nvSpPr>
            <p:cNvPr id="339990" name="Rectangle 22"/>
            <p:cNvSpPr>
              <a:spLocks noChangeArrowheads="1"/>
            </p:cNvSpPr>
            <p:nvPr/>
          </p:nvSpPr>
          <p:spPr bwMode="auto">
            <a:xfrm>
              <a:off x="2775" y="2009"/>
              <a:ext cx="63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1.4 Mbps</a:t>
              </a:r>
              <a:endParaRPr lang="en-GB" altLang="pt-BR" sz="2400">
                <a:solidFill>
                  <a:srgbClr val="FFFF00"/>
                </a:solidFill>
                <a:latin typeface="Times New Roman" charset="0"/>
              </a:endParaRPr>
            </a:p>
          </p:txBody>
        </p:sp>
        <p:sp>
          <p:nvSpPr>
            <p:cNvPr id="339991" name="Rectangle 23"/>
            <p:cNvSpPr>
              <a:spLocks noChangeArrowheads="1"/>
            </p:cNvSpPr>
            <p:nvPr/>
          </p:nvSpPr>
          <p:spPr bwMode="auto">
            <a:xfrm>
              <a:off x="4304" y="2009"/>
              <a:ext cx="45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16 bits</a:t>
              </a:r>
              <a:endParaRPr lang="en-GB" altLang="pt-BR" sz="2400">
                <a:solidFill>
                  <a:srgbClr val="FFFF00"/>
                </a:solidFill>
                <a:latin typeface="Times New Roman" charset="0"/>
              </a:endParaRPr>
            </a:p>
          </p:txBody>
        </p:sp>
        <p:sp>
          <p:nvSpPr>
            <p:cNvPr id="339992" name="Rectangle 24"/>
            <p:cNvSpPr>
              <a:spLocks noChangeArrowheads="1"/>
            </p:cNvSpPr>
            <p:nvPr/>
          </p:nvSpPr>
          <p:spPr bwMode="auto">
            <a:xfrm>
              <a:off x="4899" y="2009"/>
              <a:ext cx="72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44,000/sec</a:t>
              </a:r>
              <a:endParaRPr lang="en-GB" altLang="pt-BR" sz="2400">
                <a:solidFill>
                  <a:srgbClr val="FFFF00"/>
                </a:solidFill>
                <a:latin typeface="Times New Roman" charset="0"/>
              </a:endParaRPr>
            </a:p>
          </p:txBody>
        </p:sp>
        <p:sp>
          <p:nvSpPr>
            <p:cNvPr id="339993" name="Rectangle 25"/>
            <p:cNvSpPr>
              <a:spLocks noChangeArrowheads="1"/>
            </p:cNvSpPr>
            <p:nvPr/>
          </p:nvSpPr>
          <p:spPr bwMode="auto">
            <a:xfrm>
              <a:off x="553" y="2186"/>
              <a:ext cx="12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Standard TV video</a:t>
              </a:r>
              <a:endParaRPr lang="en-GB" altLang="pt-BR" sz="2400">
                <a:latin typeface="Times New Roman" charset="0"/>
              </a:endParaRPr>
            </a:p>
          </p:txBody>
        </p:sp>
        <p:sp>
          <p:nvSpPr>
            <p:cNvPr id="339994" name="Rectangle 26"/>
            <p:cNvSpPr>
              <a:spLocks noChangeArrowheads="1"/>
            </p:cNvSpPr>
            <p:nvPr/>
          </p:nvSpPr>
          <p:spPr bwMode="auto">
            <a:xfrm>
              <a:off x="553" y="2363"/>
              <a:ext cx="107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dirty="0">
                  <a:latin typeface="Times New Roman" charset="0"/>
                </a:rPr>
                <a:t>(uncompressed)</a:t>
              </a:r>
              <a:endParaRPr lang="en-GB" altLang="pt-BR" sz="2400" dirty="0">
                <a:latin typeface="Times New Roman" charset="0"/>
              </a:endParaRPr>
            </a:p>
          </p:txBody>
        </p:sp>
        <p:sp>
          <p:nvSpPr>
            <p:cNvPr id="339995" name="Rectangle 27"/>
            <p:cNvSpPr>
              <a:spLocks noChangeArrowheads="1"/>
            </p:cNvSpPr>
            <p:nvPr/>
          </p:nvSpPr>
          <p:spPr bwMode="auto">
            <a:xfrm>
              <a:off x="2742" y="2186"/>
              <a:ext cx="67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120 Mbps</a:t>
              </a:r>
              <a:endParaRPr lang="en-GB" altLang="pt-BR" sz="2400">
                <a:latin typeface="Times New Roman" charset="0"/>
              </a:endParaRPr>
            </a:p>
          </p:txBody>
        </p:sp>
        <p:sp>
          <p:nvSpPr>
            <p:cNvPr id="339996" name="Rectangle 28"/>
            <p:cNvSpPr>
              <a:spLocks noChangeArrowheads="1"/>
            </p:cNvSpPr>
            <p:nvPr/>
          </p:nvSpPr>
          <p:spPr bwMode="auto">
            <a:xfrm>
              <a:off x="3708" y="2186"/>
              <a:ext cx="6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up to 640 </a:t>
              </a:r>
              <a:endParaRPr lang="en-GB" altLang="pt-BR" sz="2400">
                <a:latin typeface="Times New Roman" charset="0"/>
              </a:endParaRPr>
            </a:p>
          </p:txBody>
        </p:sp>
        <p:sp>
          <p:nvSpPr>
            <p:cNvPr id="339997" name="Rectangle 29"/>
            <p:cNvSpPr>
              <a:spLocks noChangeArrowheads="1"/>
            </p:cNvSpPr>
            <p:nvPr/>
          </p:nvSpPr>
          <p:spPr bwMode="auto">
            <a:xfrm>
              <a:off x="4384" y="2186"/>
              <a:ext cx="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x</a:t>
              </a:r>
              <a:endParaRPr lang="en-GB" altLang="pt-BR" sz="2400">
                <a:latin typeface="Times New Roman" charset="0"/>
              </a:endParaRPr>
            </a:p>
          </p:txBody>
        </p:sp>
        <p:sp>
          <p:nvSpPr>
            <p:cNvPr id="339998" name="Rectangle 30"/>
            <p:cNvSpPr>
              <a:spLocks noChangeArrowheads="1"/>
            </p:cNvSpPr>
            <p:nvPr/>
          </p:nvSpPr>
          <p:spPr bwMode="auto">
            <a:xfrm>
              <a:off x="4465" y="2186"/>
              <a:ext cx="29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 480</a:t>
              </a:r>
              <a:endParaRPr lang="en-GB" altLang="pt-BR" sz="2400">
                <a:latin typeface="Times New Roman" charset="0"/>
              </a:endParaRPr>
            </a:p>
          </p:txBody>
        </p:sp>
        <p:sp>
          <p:nvSpPr>
            <p:cNvPr id="339999" name="Rectangle 31"/>
            <p:cNvSpPr>
              <a:spLocks noChangeArrowheads="1"/>
            </p:cNvSpPr>
            <p:nvPr/>
          </p:nvSpPr>
          <p:spPr bwMode="auto">
            <a:xfrm>
              <a:off x="3740" y="2363"/>
              <a:ext cx="44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pixels </a:t>
              </a:r>
              <a:endParaRPr lang="en-GB" altLang="pt-BR" sz="2400">
                <a:latin typeface="Times New Roman" charset="0"/>
              </a:endParaRPr>
            </a:p>
          </p:txBody>
        </p:sp>
        <p:sp>
          <p:nvSpPr>
            <p:cNvPr id="340000" name="Rectangle 32"/>
            <p:cNvSpPr>
              <a:spLocks noChangeArrowheads="1"/>
            </p:cNvSpPr>
            <p:nvPr/>
          </p:nvSpPr>
          <p:spPr bwMode="auto">
            <a:xfrm>
              <a:off x="4175" y="2363"/>
              <a:ext cx="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x</a:t>
              </a:r>
              <a:endParaRPr lang="en-GB" altLang="pt-BR" sz="2400">
                <a:latin typeface="Times New Roman" charset="0"/>
              </a:endParaRPr>
            </a:p>
          </p:txBody>
        </p:sp>
        <p:sp>
          <p:nvSpPr>
            <p:cNvPr id="340001" name="Rectangle 33"/>
            <p:cNvSpPr>
              <a:spLocks noChangeArrowheads="1"/>
            </p:cNvSpPr>
            <p:nvPr/>
          </p:nvSpPr>
          <p:spPr bwMode="auto">
            <a:xfrm>
              <a:off x="4255" y="2363"/>
              <a:ext cx="49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 16 bits</a:t>
              </a:r>
              <a:endParaRPr lang="en-GB" altLang="pt-BR" sz="2400">
                <a:latin typeface="Times New Roman" charset="0"/>
              </a:endParaRPr>
            </a:p>
          </p:txBody>
        </p:sp>
        <p:sp>
          <p:nvSpPr>
            <p:cNvPr id="340002" name="Rectangle 34"/>
            <p:cNvSpPr>
              <a:spLocks noChangeArrowheads="1"/>
            </p:cNvSpPr>
            <p:nvPr/>
          </p:nvSpPr>
          <p:spPr bwMode="auto">
            <a:xfrm>
              <a:off x="5189" y="2186"/>
              <a:ext cx="4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24/sec</a:t>
              </a:r>
              <a:endParaRPr lang="en-GB" altLang="pt-BR" sz="2400">
                <a:latin typeface="Times New Roman" charset="0"/>
              </a:endParaRPr>
            </a:p>
          </p:txBody>
        </p:sp>
        <p:sp>
          <p:nvSpPr>
            <p:cNvPr id="340003" name="Rectangle 35"/>
            <p:cNvSpPr>
              <a:spLocks noChangeArrowheads="1"/>
            </p:cNvSpPr>
            <p:nvPr/>
          </p:nvSpPr>
          <p:spPr bwMode="auto">
            <a:xfrm>
              <a:off x="553" y="2540"/>
              <a:ext cx="12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dirty="0">
                  <a:solidFill>
                    <a:srgbClr val="FFFF00"/>
                  </a:solidFill>
                  <a:latin typeface="Times New Roman" charset="0"/>
                </a:rPr>
                <a:t>Standard TV video</a:t>
              </a:r>
              <a:endParaRPr lang="en-GB" altLang="pt-BR" sz="2400" dirty="0">
                <a:solidFill>
                  <a:srgbClr val="FFFF00"/>
                </a:solidFill>
                <a:latin typeface="Times New Roman" charset="0"/>
              </a:endParaRPr>
            </a:p>
          </p:txBody>
        </p:sp>
        <p:sp>
          <p:nvSpPr>
            <p:cNvPr id="340004" name="Rectangle 36"/>
            <p:cNvSpPr>
              <a:spLocks noChangeArrowheads="1"/>
            </p:cNvSpPr>
            <p:nvPr/>
          </p:nvSpPr>
          <p:spPr bwMode="auto">
            <a:xfrm>
              <a:off x="553" y="2717"/>
              <a:ext cx="159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 (MPEG-1 compressed)</a:t>
              </a:r>
              <a:endParaRPr lang="en-GB" altLang="pt-BR" sz="2400">
                <a:solidFill>
                  <a:srgbClr val="FFFF00"/>
                </a:solidFill>
                <a:latin typeface="Times New Roman" charset="0"/>
              </a:endParaRPr>
            </a:p>
          </p:txBody>
        </p:sp>
        <p:sp>
          <p:nvSpPr>
            <p:cNvPr id="340005" name="Rectangle 37"/>
            <p:cNvSpPr>
              <a:spLocks noChangeArrowheads="1"/>
            </p:cNvSpPr>
            <p:nvPr/>
          </p:nvSpPr>
          <p:spPr bwMode="auto">
            <a:xfrm>
              <a:off x="2775" y="2540"/>
              <a:ext cx="63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1.5 Mbps</a:t>
              </a:r>
              <a:endParaRPr lang="en-GB" altLang="pt-BR" sz="2400">
                <a:solidFill>
                  <a:srgbClr val="FFFF00"/>
                </a:solidFill>
                <a:latin typeface="Times New Roman" charset="0"/>
              </a:endParaRPr>
            </a:p>
          </p:txBody>
        </p:sp>
        <p:sp>
          <p:nvSpPr>
            <p:cNvPr id="340006" name="Rectangle 38"/>
            <p:cNvSpPr>
              <a:spLocks noChangeArrowheads="1"/>
            </p:cNvSpPr>
            <p:nvPr/>
          </p:nvSpPr>
          <p:spPr bwMode="auto">
            <a:xfrm>
              <a:off x="4255" y="2540"/>
              <a:ext cx="54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variable</a:t>
              </a:r>
              <a:endParaRPr lang="en-GB" altLang="pt-BR" sz="2400">
                <a:solidFill>
                  <a:srgbClr val="FFFF00"/>
                </a:solidFill>
                <a:latin typeface="Times New Roman" charset="0"/>
              </a:endParaRPr>
            </a:p>
          </p:txBody>
        </p:sp>
        <p:sp>
          <p:nvSpPr>
            <p:cNvPr id="340007" name="Rectangle 39"/>
            <p:cNvSpPr>
              <a:spLocks noChangeArrowheads="1"/>
            </p:cNvSpPr>
            <p:nvPr/>
          </p:nvSpPr>
          <p:spPr bwMode="auto">
            <a:xfrm>
              <a:off x="5189" y="2540"/>
              <a:ext cx="43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24/sec</a:t>
              </a:r>
              <a:endParaRPr lang="en-GB" altLang="pt-BR" sz="2400">
                <a:solidFill>
                  <a:srgbClr val="FFFF00"/>
                </a:solidFill>
                <a:latin typeface="Times New Roman" charset="0"/>
              </a:endParaRPr>
            </a:p>
          </p:txBody>
        </p:sp>
        <p:sp>
          <p:nvSpPr>
            <p:cNvPr id="340008" name="Rectangle 40"/>
            <p:cNvSpPr>
              <a:spLocks noChangeArrowheads="1"/>
            </p:cNvSpPr>
            <p:nvPr/>
          </p:nvSpPr>
          <p:spPr bwMode="auto">
            <a:xfrm>
              <a:off x="553" y="2894"/>
              <a:ext cx="8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HDTV video</a:t>
              </a:r>
              <a:endParaRPr lang="en-GB" altLang="pt-BR" sz="2400">
                <a:latin typeface="Times New Roman" charset="0"/>
              </a:endParaRPr>
            </a:p>
          </p:txBody>
        </p:sp>
        <p:sp>
          <p:nvSpPr>
            <p:cNvPr id="340009" name="Rectangle 41"/>
            <p:cNvSpPr>
              <a:spLocks noChangeArrowheads="1"/>
            </p:cNvSpPr>
            <p:nvPr/>
          </p:nvSpPr>
          <p:spPr bwMode="auto">
            <a:xfrm>
              <a:off x="553" y="3071"/>
              <a:ext cx="107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(uncompressed)</a:t>
              </a:r>
              <a:endParaRPr lang="en-GB" altLang="pt-BR" sz="2400">
                <a:latin typeface="Times New Roman" charset="0"/>
              </a:endParaRPr>
            </a:p>
          </p:txBody>
        </p:sp>
        <p:sp>
          <p:nvSpPr>
            <p:cNvPr id="340010" name="Rectangle 42"/>
            <p:cNvSpPr>
              <a:spLocks noChangeArrowheads="1"/>
            </p:cNvSpPr>
            <p:nvPr/>
          </p:nvSpPr>
          <p:spPr bwMode="auto">
            <a:xfrm>
              <a:off x="2260" y="2894"/>
              <a:ext cx="118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1000–3000 Mbps</a:t>
              </a:r>
              <a:endParaRPr lang="en-GB" altLang="pt-BR" sz="2400">
                <a:latin typeface="Times New Roman" charset="0"/>
              </a:endParaRPr>
            </a:p>
          </p:txBody>
        </p:sp>
        <p:sp>
          <p:nvSpPr>
            <p:cNvPr id="340011" name="Rectangle 43"/>
            <p:cNvSpPr>
              <a:spLocks noChangeArrowheads="1"/>
            </p:cNvSpPr>
            <p:nvPr/>
          </p:nvSpPr>
          <p:spPr bwMode="auto">
            <a:xfrm>
              <a:off x="3547" y="2894"/>
              <a:ext cx="761"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up to 1920 </a:t>
              </a:r>
              <a:endParaRPr lang="en-GB" altLang="pt-BR" sz="2400">
                <a:latin typeface="Times New Roman" charset="0"/>
              </a:endParaRPr>
            </a:p>
          </p:txBody>
        </p:sp>
        <p:sp>
          <p:nvSpPr>
            <p:cNvPr id="340012" name="Rectangle 44"/>
            <p:cNvSpPr>
              <a:spLocks noChangeArrowheads="1"/>
            </p:cNvSpPr>
            <p:nvPr/>
          </p:nvSpPr>
          <p:spPr bwMode="auto">
            <a:xfrm>
              <a:off x="4304" y="2894"/>
              <a:ext cx="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x</a:t>
              </a:r>
              <a:endParaRPr lang="en-GB" altLang="pt-BR" sz="2400">
                <a:latin typeface="Times New Roman" charset="0"/>
              </a:endParaRPr>
            </a:p>
          </p:txBody>
        </p:sp>
        <p:sp>
          <p:nvSpPr>
            <p:cNvPr id="340013" name="Rectangle 45"/>
            <p:cNvSpPr>
              <a:spLocks noChangeArrowheads="1"/>
            </p:cNvSpPr>
            <p:nvPr/>
          </p:nvSpPr>
          <p:spPr bwMode="auto">
            <a:xfrm>
              <a:off x="4384" y="2894"/>
              <a:ext cx="37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 1080</a:t>
              </a:r>
              <a:endParaRPr lang="en-GB" altLang="pt-BR" sz="2400">
                <a:latin typeface="Times New Roman" charset="0"/>
              </a:endParaRPr>
            </a:p>
          </p:txBody>
        </p:sp>
        <p:sp>
          <p:nvSpPr>
            <p:cNvPr id="340014" name="Rectangle 46"/>
            <p:cNvSpPr>
              <a:spLocks noChangeArrowheads="1"/>
            </p:cNvSpPr>
            <p:nvPr/>
          </p:nvSpPr>
          <p:spPr bwMode="auto">
            <a:xfrm>
              <a:off x="3740" y="3071"/>
              <a:ext cx="44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pixels </a:t>
              </a:r>
              <a:endParaRPr lang="en-GB" altLang="pt-BR" sz="2400">
                <a:latin typeface="Times New Roman" charset="0"/>
              </a:endParaRPr>
            </a:p>
          </p:txBody>
        </p:sp>
        <p:sp>
          <p:nvSpPr>
            <p:cNvPr id="340015" name="Rectangle 47"/>
            <p:cNvSpPr>
              <a:spLocks noChangeArrowheads="1"/>
            </p:cNvSpPr>
            <p:nvPr/>
          </p:nvSpPr>
          <p:spPr bwMode="auto">
            <a:xfrm>
              <a:off x="4175" y="3071"/>
              <a:ext cx="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x</a:t>
              </a:r>
              <a:endParaRPr lang="en-GB" altLang="pt-BR" sz="2400">
                <a:latin typeface="Times New Roman" charset="0"/>
              </a:endParaRPr>
            </a:p>
          </p:txBody>
        </p:sp>
        <p:sp>
          <p:nvSpPr>
            <p:cNvPr id="340016" name="Rectangle 48"/>
            <p:cNvSpPr>
              <a:spLocks noChangeArrowheads="1"/>
            </p:cNvSpPr>
            <p:nvPr/>
          </p:nvSpPr>
          <p:spPr bwMode="auto">
            <a:xfrm>
              <a:off x="4255" y="3071"/>
              <a:ext cx="49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 24 bits</a:t>
              </a:r>
              <a:endParaRPr lang="en-GB" altLang="pt-BR" sz="2400">
                <a:latin typeface="Times New Roman" charset="0"/>
              </a:endParaRPr>
            </a:p>
          </p:txBody>
        </p:sp>
        <p:sp>
          <p:nvSpPr>
            <p:cNvPr id="340017" name="Rectangle 49"/>
            <p:cNvSpPr>
              <a:spLocks noChangeArrowheads="1"/>
            </p:cNvSpPr>
            <p:nvPr/>
          </p:nvSpPr>
          <p:spPr bwMode="auto">
            <a:xfrm>
              <a:off x="4948" y="2894"/>
              <a:ext cx="6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latin typeface="Times New Roman" charset="0"/>
                </a:rPr>
                <a:t>24–60/sec</a:t>
              </a:r>
              <a:endParaRPr lang="en-GB" altLang="pt-BR" sz="2400">
                <a:latin typeface="Times New Roman" charset="0"/>
              </a:endParaRPr>
            </a:p>
          </p:txBody>
        </p:sp>
        <p:sp>
          <p:nvSpPr>
            <p:cNvPr id="340018" name="Rectangle 50"/>
            <p:cNvSpPr>
              <a:spLocks noChangeArrowheads="1"/>
            </p:cNvSpPr>
            <p:nvPr/>
          </p:nvSpPr>
          <p:spPr bwMode="auto">
            <a:xfrm>
              <a:off x="553" y="3248"/>
              <a:ext cx="8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dirty="0">
                  <a:solidFill>
                    <a:srgbClr val="FFFF00"/>
                  </a:solidFill>
                  <a:latin typeface="Times New Roman" charset="0"/>
                </a:rPr>
                <a:t>HDTV video</a:t>
              </a:r>
              <a:endParaRPr lang="en-GB" altLang="pt-BR" sz="2400" dirty="0">
                <a:solidFill>
                  <a:srgbClr val="FFFF00"/>
                </a:solidFill>
                <a:latin typeface="Times New Roman" charset="0"/>
              </a:endParaRPr>
            </a:p>
          </p:txBody>
        </p:sp>
        <p:sp>
          <p:nvSpPr>
            <p:cNvPr id="340019" name="Rectangle 51"/>
            <p:cNvSpPr>
              <a:spLocks noChangeArrowheads="1"/>
            </p:cNvSpPr>
            <p:nvPr/>
          </p:nvSpPr>
          <p:spPr bwMode="auto">
            <a:xfrm>
              <a:off x="602" y="3425"/>
              <a:ext cx="149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MPEG-2 compressed)</a:t>
              </a:r>
              <a:endParaRPr lang="en-GB" altLang="pt-BR" sz="2400">
                <a:solidFill>
                  <a:srgbClr val="FFFF00"/>
                </a:solidFill>
                <a:latin typeface="Times New Roman" charset="0"/>
              </a:endParaRPr>
            </a:p>
          </p:txBody>
        </p:sp>
        <p:sp>
          <p:nvSpPr>
            <p:cNvPr id="340020" name="Rectangle 52"/>
            <p:cNvSpPr>
              <a:spLocks noChangeArrowheads="1"/>
            </p:cNvSpPr>
            <p:nvPr/>
          </p:nvSpPr>
          <p:spPr bwMode="auto">
            <a:xfrm>
              <a:off x="2581" y="3248"/>
              <a:ext cx="84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10–30 Mbps</a:t>
              </a:r>
              <a:endParaRPr lang="en-GB" altLang="pt-BR" sz="2400">
                <a:solidFill>
                  <a:srgbClr val="FFFF00"/>
                </a:solidFill>
                <a:latin typeface="Times New Roman" charset="0"/>
              </a:endParaRPr>
            </a:p>
          </p:txBody>
        </p:sp>
        <p:sp>
          <p:nvSpPr>
            <p:cNvPr id="340021" name="Rectangle 53"/>
            <p:cNvSpPr>
              <a:spLocks noChangeArrowheads="1"/>
            </p:cNvSpPr>
            <p:nvPr/>
          </p:nvSpPr>
          <p:spPr bwMode="auto">
            <a:xfrm>
              <a:off x="4255" y="3248"/>
              <a:ext cx="543"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variable</a:t>
              </a:r>
              <a:endParaRPr lang="en-GB" altLang="pt-BR" sz="2400">
                <a:solidFill>
                  <a:srgbClr val="FFFF00"/>
                </a:solidFill>
                <a:latin typeface="Times New Roman" charset="0"/>
              </a:endParaRPr>
            </a:p>
          </p:txBody>
        </p:sp>
        <p:sp>
          <p:nvSpPr>
            <p:cNvPr id="340022" name="Rectangle 54"/>
            <p:cNvSpPr>
              <a:spLocks noChangeArrowheads="1"/>
            </p:cNvSpPr>
            <p:nvPr/>
          </p:nvSpPr>
          <p:spPr bwMode="auto">
            <a:xfrm>
              <a:off x="4948" y="3248"/>
              <a:ext cx="68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2100">
                  <a:solidFill>
                    <a:srgbClr val="FFFF00"/>
                  </a:solidFill>
                  <a:latin typeface="Times New Roman" charset="0"/>
                </a:rPr>
                <a:t>24–60/sec</a:t>
              </a:r>
              <a:endParaRPr lang="en-GB" altLang="pt-BR" sz="2400">
                <a:solidFill>
                  <a:srgbClr val="FFFF00"/>
                </a:solidFill>
                <a:latin typeface="Times New Roman" charset="0"/>
              </a:endParaRPr>
            </a:p>
          </p:txBody>
        </p:sp>
        <p:sp>
          <p:nvSpPr>
            <p:cNvPr id="340023" name="Rectangle 55"/>
            <p:cNvSpPr>
              <a:spLocks noChangeArrowheads="1"/>
            </p:cNvSpPr>
            <p:nvPr/>
          </p:nvSpPr>
          <p:spPr bwMode="auto">
            <a:xfrm>
              <a:off x="5584" y="3595"/>
              <a:ext cx="161" cy="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0024" name="Line 56"/>
            <p:cNvSpPr>
              <a:spLocks noChangeShapeType="1"/>
            </p:cNvSpPr>
            <p:nvPr/>
          </p:nvSpPr>
          <p:spPr bwMode="auto">
            <a:xfrm>
              <a:off x="515" y="1244"/>
              <a:ext cx="5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340025" name="Line 57"/>
            <p:cNvSpPr>
              <a:spLocks noChangeShapeType="1"/>
            </p:cNvSpPr>
            <p:nvPr/>
          </p:nvSpPr>
          <p:spPr bwMode="auto">
            <a:xfrm>
              <a:off x="516" y="1736"/>
              <a:ext cx="5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340026" name="Line 58"/>
            <p:cNvSpPr>
              <a:spLocks noChangeShapeType="1"/>
            </p:cNvSpPr>
            <p:nvPr/>
          </p:nvSpPr>
          <p:spPr bwMode="auto">
            <a:xfrm>
              <a:off x="533" y="3669"/>
              <a:ext cx="5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6"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0994" name="Rectangle 2"/>
          <p:cNvSpPr>
            <a:spLocks noGrp="1" noChangeArrowheads="1"/>
          </p:cNvSpPr>
          <p:nvPr>
            <p:ph idx="1"/>
          </p:nvPr>
        </p:nvSpPr>
        <p:spPr>
          <a:xfrm>
            <a:off x="412750" y="1412875"/>
            <a:ext cx="9080500" cy="4235006"/>
          </a:xfrm>
        </p:spPr>
        <p:txBody>
          <a:bodyPr/>
          <a:lstStyle/>
          <a:p>
            <a:pPr>
              <a:lnSpc>
                <a:spcPct val="80000"/>
              </a:lnSpc>
            </a:pPr>
            <a:r>
              <a:rPr lang="pt-BR" altLang="pt-BR" sz="2800" dirty="0" smtClean="0"/>
              <a:t>Dados </a:t>
            </a:r>
            <a:r>
              <a:rPr lang="pt-BR" altLang="pt-BR" sz="2800" dirty="0"/>
              <a:t>de multimídia são frequentemente muito grandes e “pesados” , necessitam de grande </a:t>
            </a:r>
            <a:r>
              <a:rPr lang="pt-BR" altLang="pt-BR" sz="2800" i="1" dirty="0" err="1"/>
              <a:t>throughput</a:t>
            </a:r>
            <a:r>
              <a:rPr lang="pt-BR" altLang="pt-BR" sz="2800" dirty="0"/>
              <a:t> em relação aos sistemas normais.</a:t>
            </a:r>
          </a:p>
          <a:p>
            <a:pPr lvl="1">
              <a:lnSpc>
                <a:spcPct val="80000"/>
              </a:lnSpc>
            </a:pPr>
            <a:r>
              <a:rPr lang="pt-BR" altLang="pt-BR" sz="2000" dirty="0"/>
              <a:t>Alguns padrões, como o padrão de TV comum demandam mais de 120Mbs, o que é maior do que o padrão Ethernet pode suportar;</a:t>
            </a:r>
          </a:p>
          <a:p>
            <a:pPr lvl="1">
              <a:lnSpc>
                <a:spcPct val="80000"/>
              </a:lnSpc>
            </a:pPr>
            <a:r>
              <a:rPr lang="pt-BR" altLang="pt-BR" sz="2000" dirty="0"/>
              <a:t>As </a:t>
            </a:r>
            <a:r>
              <a:rPr lang="pt-BR" altLang="pt-BR" sz="2000" dirty="0" smtClean="0"/>
              <a:t>CPUS também </a:t>
            </a:r>
            <a:r>
              <a:rPr lang="pt-BR" altLang="pt-BR" sz="2000" dirty="0"/>
              <a:t>podem apresentar restrições, dependendo do poder de processamento da máquina, o consumo poderá alcançar até 10% ou mais da máquina;</a:t>
            </a:r>
          </a:p>
          <a:p>
            <a:pPr lvl="1">
              <a:lnSpc>
                <a:spcPct val="80000"/>
              </a:lnSpc>
            </a:pPr>
            <a:r>
              <a:rPr lang="pt-BR" altLang="pt-BR" sz="2000" dirty="0"/>
              <a:t>O uso de compressão de dados reduz as restrições de </a:t>
            </a:r>
            <a:r>
              <a:rPr lang="pt-BR" altLang="pt-BR" sz="2000" i="1" dirty="0" err="1"/>
              <a:t>throughput</a:t>
            </a:r>
            <a:r>
              <a:rPr lang="pt-BR" altLang="pt-BR" sz="2000" dirty="0"/>
              <a:t> apresentados normalmente pelas redes, mas não resolve ainda os problemas de sincronização de tempo na apresentação dos dados. Alguns esforços são realizados para a definição de padrões mundiais para a apresentação de imagens de vídeos como são vistos em MPEG1, MPEG2 e MPEG4.</a:t>
            </a:r>
          </a:p>
          <a:p>
            <a:pPr lvl="1">
              <a:lnSpc>
                <a:spcPct val="80000"/>
              </a:lnSpc>
            </a:pPr>
            <a:r>
              <a:rPr lang="pt-BR" altLang="pt-BR" sz="2000" dirty="0"/>
              <a:t>Em contrapartida, o uso de compressão de dados aumenta a necessidade de processamento tanto nos processos servidores como nos </a:t>
            </a:r>
            <a:r>
              <a:rPr lang="pt-BR" altLang="pt-BR" sz="2000" dirty="0" smtClean="0"/>
              <a:t>clientes</a:t>
            </a:r>
            <a:r>
              <a:rPr lang="pt-BR" altLang="pt-BR" sz="2000" dirty="0"/>
              <a:t>.</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20"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2018" name="Rectangle 2"/>
          <p:cNvSpPr>
            <a:spLocks noGrp="1" noChangeArrowheads="1"/>
          </p:cNvSpPr>
          <p:nvPr>
            <p:ph idx="1"/>
          </p:nvPr>
        </p:nvSpPr>
        <p:spPr>
          <a:xfrm>
            <a:off x="412750" y="1412875"/>
            <a:ext cx="9080500" cy="3877985"/>
          </a:xfrm>
        </p:spPr>
        <p:txBody>
          <a:bodyPr/>
          <a:lstStyle/>
          <a:p>
            <a:pPr>
              <a:lnSpc>
                <a:spcPct val="80000"/>
              </a:lnSpc>
            </a:pPr>
            <a:r>
              <a:rPr lang="pt-BR" altLang="pt-BR" sz="2800" dirty="0" smtClean="0"/>
              <a:t>No </a:t>
            </a:r>
            <a:r>
              <a:rPr lang="pt-BR" altLang="pt-BR" sz="2800" dirty="0"/>
              <a:t>sentido de contornar esse problema de sobrecarga das </a:t>
            </a:r>
            <a:r>
              <a:rPr lang="pt-BR" altLang="pt-BR" sz="2800" dirty="0" err="1"/>
              <a:t>CPUs</a:t>
            </a:r>
            <a:r>
              <a:rPr lang="pt-BR" altLang="pt-BR" sz="2800" dirty="0"/>
              <a:t>, hardwares especiais eram usados para cuidarem especialmente da parte da descompressão e apresentação na tela do computador.</a:t>
            </a:r>
          </a:p>
          <a:p>
            <a:pPr>
              <a:lnSpc>
                <a:spcPct val="80000"/>
              </a:lnSpc>
            </a:pPr>
            <a:r>
              <a:rPr lang="pt-BR" altLang="pt-BR" sz="2800" dirty="0" smtClean="0"/>
              <a:t>Com </a:t>
            </a:r>
            <a:r>
              <a:rPr lang="pt-BR" altLang="pt-BR" sz="2800" dirty="0"/>
              <a:t>o melhoramento do poder de processamento dos computadores, tornou-se mais interessante o uso de software para realizar a descompressão de dados, devido a flexibilidade de usar </a:t>
            </a:r>
            <a:r>
              <a:rPr lang="pt-BR" altLang="pt-BR" sz="2800" i="1" dirty="0"/>
              <a:t>codec/</a:t>
            </a:r>
            <a:r>
              <a:rPr lang="pt-BR" altLang="pt-BR" sz="2800" i="1" dirty="0" err="1"/>
              <a:t>decoders</a:t>
            </a:r>
            <a:r>
              <a:rPr lang="pt-BR" altLang="pt-BR" sz="2800" dirty="0"/>
              <a:t> de áudio e vídeo. Tem a vantagens de apresentar um suporte melhor na atualização e aquisição de novos formatos para um sistema multimídia</a:t>
            </a:r>
            <a:r>
              <a:rPr lang="pt-BR" altLang="pt-BR" sz="2800" dirty="0" smtClean="0"/>
              <a:t>.</a:t>
            </a:r>
            <a:endParaRPr lang="pt-BR" altLang="pt-BR" sz="2800"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3042" name="Rectangle 2"/>
          <p:cNvSpPr>
            <a:spLocks noGrp="1" noChangeArrowheads="1"/>
          </p:cNvSpPr>
          <p:nvPr>
            <p:ph idx="1"/>
          </p:nvPr>
        </p:nvSpPr>
        <p:spPr>
          <a:xfrm>
            <a:off x="412750" y="1412875"/>
            <a:ext cx="9080500" cy="2782300"/>
          </a:xfrm>
        </p:spPr>
        <p:txBody>
          <a:bodyPr/>
          <a:lstStyle/>
          <a:p>
            <a:pPr>
              <a:lnSpc>
                <a:spcPct val="80000"/>
              </a:lnSpc>
            </a:pPr>
            <a:r>
              <a:rPr lang="pt-BR" altLang="pt-BR" sz="2800" dirty="0" smtClean="0"/>
              <a:t>MPEG</a:t>
            </a:r>
            <a:endParaRPr lang="pt-BR" altLang="pt-BR" sz="2800" dirty="0"/>
          </a:p>
          <a:p>
            <a:pPr lvl="1">
              <a:lnSpc>
                <a:spcPct val="80000"/>
              </a:lnSpc>
            </a:pPr>
            <a:r>
              <a:rPr lang="pt-BR" altLang="pt-BR" sz="2400" dirty="0"/>
              <a:t>O padrão </a:t>
            </a:r>
            <a:r>
              <a:rPr lang="pt-BR" altLang="pt-BR" sz="2400" i="1" dirty="0" err="1"/>
              <a:t>mpeg</a:t>
            </a:r>
            <a:r>
              <a:rPr lang="pt-BR" altLang="pt-BR" sz="2400" dirty="0"/>
              <a:t> define formatos amplamente usados para a transmissão de dados multimídia. Usa um complexo método de compressão de dados baseados em um método assimétrico. Normalmente requer alto poder de processamento para efetuar uma compressão de vídeo. São usados equipamentos de hardware para isso. Sua descompressão, no entanto é realizados por softwares com a ajuda de </a:t>
            </a:r>
            <a:r>
              <a:rPr lang="pt-BR" altLang="pt-BR" sz="2400" i="1" dirty="0" err="1"/>
              <a:t>decoders</a:t>
            </a:r>
            <a:r>
              <a:rPr lang="pt-BR" altLang="pt-BR" sz="2400" dirty="0"/>
              <a:t> que devem ser instalados adequadamente no </a:t>
            </a:r>
            <a:r>
              <a:rPr lang="pt-BR" altLang="pt-BR" sz="2400" dirty="0" smtClean="0"/>
              <a:t>SO.</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8"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4066" name="Rectangle 2"/>
          <p:cNvSpPr>
            <a:spLocks noGrp="1" noChangeArrowheads="1"/>
          </p:cNvSpPr>
          <p:nvPr>
            <p:ph idx="1"/>
          </p:nvPr>
        </p:nvSpPr>
        <p:spPr>
          <a:xfrm>
            <a:off x="412750" y="1412875"/>
            <a:ext cx="9080500" cy="2856167"/>
          </a:xfrm>
        </p:spPr>
        <p:txBody>
          <a:bodyPr/>
          <a:lstStyle/>
          <a:p>
            <a:pPr>
              <a:lnSpc>
                <a:spcPct val="80000"/>
              </a:lnSpc>
            </a:pPr>
            <a:r>
              <a:rPr lang="pt-BR" altLang="pt-BR" sz="2800" dirty="0" smtClean="0"/>
              <a:t>Gerenciamento </a:t>
            </a:r>
            <a:r>
              <a:rPr lang="pt-BR" altLang="pt-BR" sz="2800" dirty="0"/>
              <a:t>de Qualidade de Serviço</a:t>
            </a:r>
          </a:p>
          <a:p>
            <a:pPr lvl="1">
              <a:lnSpc>
                <a:spcPct val="80000"/>
              </a:lnSpc>
            </a:pPr>
            <a:r>
              <a:rPr lang="pt-BR" altLang="pt-BR" sz="2400" dirty="0"/>
              <a:t>Quando uma aplicação multimídia de rede está trabalhando em uma máquina de desktop pessoal, ocorre uma competição por recursos tanto pela máquina (processador, memória, capacidade de buffer)  como pelos recursos da rede (link de físico de transmissão, switches e Gateways).</a:t>
            </a:r>
          </a:p>
          <a:p>
            <a:pPr lvl="1">
              <a:lnSpc>
                <a:spcPct val="80000"/>
              </a:lnSpc>
            </a:pPr>
            <a:r>
              <a:rPr lang="pt-BR" altLang="pt-BR" sz="2400" dirty="0"/>
              <a:t>A competição pode ser entre os aplicativos multimídia e outros aplicativos. A competição pode ocorrer entre outros aplicativos multimídia</a:t>
            </a:r>
            <a:r>
              <a:rPr lang="pt-BR" altLang="pt-BR" sz="2400" dirty="0" smtClean="0"/>
              <a:t>.</a:t>
            </a:r>
            <a:endParaRPr lang="pt-BR" altLang="pt-BR" sz="2400"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8"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4066" name="Rectangle 2"/>
          <p:cNvSpPr>
            <a:spLocks noGrp="1" noChangeArrowheads="1"/>
          </p:cNvSpPr>
          <p:nvPr>
            <p:ph idx="1"/>
          </p:nvPr>
        </p:nvSpPr>
        <p:spPr>
          <a:xfrm>
            <a:off x="412750" y="1412875"/>
            <a:ext cx="9080500" cy="3110980"/>
          </a:xfrm>
        </p:spPr>
        <p:txBody>
          <a:bodyPr/>
          <a:lstStyle/>
          <a:p>
            <a:pPr>
              <a:lnSpc>
                <a:spcPct val="80000"/>
              </a:lnSpc>
            </a:pPr>
            <a:r>
              <a:rPr lang="pt-BR" altLang="pt-BR" sz="2800" dirty="0" smtClean="0"/>
              <a:t>Atualmente </a:t>
            </a:r>
            <a:r>
              <a:rPr lang="pt-BR" altLang="pt-BR" sz="2800" dirty="0"/>
              <a:t>os recursos de hardwares e de redes são baseados em serviços que oferecem a lei do melhor esforço. Os computadores atuais são munidos de SO capazes de compartilhar o processamento para várias tarefas na mesma máquina (Best </a:t>
            </a:r>
            <a:r>
              <a:rPr lang="pt-BR" altLang="pt-BR" sz="2800" dirty="0" err="1"/>
              <a:t>efforts</a:t>
            </a:r>
            <a:r>
              <a:rPr lang="pt-BR" altLang="pt-BR" sz="2800" dirty="0"/>
              <a:t>). As redes também usam um esquema que permitem o compartilhamento do canal para que várias comunicações possam ocorrer simultaneamente. Tudo isso ajuda na degradação dos recursos disponíveis a medida que a demanda aumenta.  </a:t>
            </a:r>
            <a:endParaRPr lang="pt-BR" altLang="pt-BR" dirty="0"/>
          </a:p>
        </p:txBody>
      </p:sp>
    </p:spTree>
    <p:extLst>
      <p:ext uri="{BB962C8B-B14F-4D97-AF65-F5344CB8AC3E}">
        <p14:creationId xmlns:p14="http://schemas.microsoft.com/office/powerpoint/2010/main" val="164735799"/>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2" name="AutoShape 4"/>
          <p:cNvSpPr>
            <a:spLocks noGrp="1" noChangeArrowheads="1"/>
          </p:cNvSpPr>
          <p:nvPr>
            <p:ph type="title"/>
          </p:nvPr>
        </p:nvSpPr>
        <p:spPr>
          <a:xfrm>
            <a:off x="412750" y="230189"/>
            <a:ext cx="9080500" cy="664797"/>
          </a:xfrm>
        </p:spPr>
        <p:txBody>
          <a:bodyPr/>
          <a:lstStyle/>
          <a:p>
            <a:r>
              <a:rPr lang="pt-BR" altLang="pt-BR" dirty="0" err="1"/>
              <a:t>QoS</a:t>
            </a:r>
            <a:endParaRPr lang="pt-BR" altLang="pt-BR" sz="2800" dirty="0"/>
          </a:p>
        </p:txBody>
      </p:sp>
      <p:sp>
        <p:nvSpPr>
          <p:cNvPr id="345090" name="Rectangle 2"/>
          <p:cNvSpPr>
            <a:spLocks noGrp="1" noChangeArrowheads="1"/>
          </p:cNvSpPr>
          <p:nvPr>
            <p:ph idx="1"/>
          </p:nvPr>
        </p:nvSpPr>
        <p:spPr>
          <a:xfrm>
            <a:off x="412750" y="1412875"/>
            <a:ext cx="9080500" cy="3853363"/>
          </a:xfrm>
        </p:spPr>
        <p:txBody>
          <a:bodyPr/>
          <a:lstStyle/>
          <a:p>
            <a:pPr>
              <a:lnSpc>
                <a:spcPct val="80000"/>
              </a:lnSpc>
            </a:pPr>
            <a:r>
              <a:rPr lang="pt-BR" altLang="pt-BR" sz="2800" dirty="0" smtClean="0"/>
              <a:t>Estes </a:t>
            </a:r>
            <a:r>
              <a:rPr lang="pt-BR" altLang="pt-BR" sz="2800" dirty="0"/>
              <a:t>esquemas garantem o compartilhamento de recursos, porém a medida que aumenta a demanda por recursos este mesmo esquema torna-se inadequada para atender as necessidades de aplicações multimídia. A lei do melhor esforço utilizada pelos esquemas atuais não garante manter por exemplo o nível de processamento dedicado para rodar um vídeo ou manter a taxa de </a:t>
            </a:r>
            <a:r>
              <a:rPr lang="pt-BR" altLang="pt-BR" sz="2800" i="1" dirty="0" err="1"/>
              <a:t>throughput</a:t>
            </a:r>
            <a:r>
              <a:rPr lang="pt-BR" altLang="pt-BR" sz="2800" dirty="0"/>
              <a:t> necessária para apresentação do vídeo sem perdas de quadros</a:t>
            </a:r>
            <a:r>
              <a:rPr lang="pt-BR" altLang="pt-BR" sz="2800" dirty="0" smtClean="0"/>
              <a:t>.</a:t>
            </a:r>
            <a:endParaRPr lang="pt-BR" altLang="pt-BR" sz="2800" dirty="0"/>
          </a:p>
          <a:p>
            <a:pPr>
              <a:lnSpc>
                <a:spcPct val="80000"/>
              </a:lnSpc>
            </a:pPr>
            <a:r>
              <a:rPr lang="pt-BR" altLang="pt-BR" sz="2800" dirty="0"/>
              <a:t>O Gerenciamento de Qualidade de Serviço </a:t>
            </a:r>
          </a:p>
          <a:p>
            <a:pPr lvl="1">
              <a:lnSpc>
                <a:spcPct val="80000"/>
              </a:lnSpc>
              <a:buFontTx/>
              <a:buChar char="-"/>
            </a:pPr>
            <a:r>
              <a:rPr lang="pt-BR" altLang="pt-BR" sz="2400" dirty="0"/>
              <a:t>É o gerenciamento realizado para garantir a alocação de recursos necessários para as aplicações</a:t>
            </a:r>
            <a:r>
              <a:rPr lang="pt-BR" altLang="pt-BR" sz="2400" dirty="0" smtClean="0"/>
              <a:t>.</a:t>
            </a:r>
            <a:endParaRPr lang="pt-BR" altLang="pt-BR" sz="2400" i="1"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893771"/>
          </a:xfrm>
        </p:spPr>
        <p:txBody>
          <a:bodyPr/>
          <a:lstStyle/>
          <a:p>
            <a:pPr>
              <a:lnSpc>
                <a:spcPct val="80000"/>
              </a:lnSpc>
            </a:pPr>
            <a:r>
              <a:rPr lang="pt-BR" altLang="pt-BR" sz="2400" dirty="0"/>
              <a:t>A figura apresenta uma infra estrutura com os componentes para uma videoconferência. Podemos notar os componentes de software que podem afetar a qualidade da apresentação</a:t>
            </a:r>
            <a:r>
              <a:rPr lang="pt-BR" altLang="pt-BR" sz="2400" dirty="0" smtClean="0"/>
              <a:t>.</a:t>
            </a:r>
            <a:endParaRPr lang="pt-BR" altLang="pt-BR" sz="2400" dirty="0"/>
          </a:p>
        </p:txBody>
      </p:sp>
      <p:pic>
        <p:nvPicPr>
          <p:cNvPr id="346118" name="Picture 6"/>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1693187" y="2276872"/>
            <a:ext cx="7064307" cy="4320480"/>
          </a:xfrm>
          <a:noFill/>
          <a:ln/>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67" name="Group 7"/>
          <p:cNvGrpSpPr>
            <a:grpSpLocks/>
          </p:cNvGrpSpPr>
          <p:nvPr/>
        </p:nvGrpSpPr>
        <p:grpSpPr bwMode="auto">
          <a:xfrm>
            <a:off x="773113" y="2295525"/>
            <a:ext cx="8589962" cy="3370262"/>
            <a:chOff x="445" y="1196"/>
            <a:chExt cx="5411" cy="2123"/>
          </a:xfrm>
        </p:grpSpPr>
        <p:sp>
          <p:nvSpPr>
            <p:cNvPr id="348168" name="Rectangle 8"/>
            <p:cNvSpPr>
              <a:spLocks noChangeArrowheads="1"/>
            </p:cNvSpPr>
            <p:nvPr/>
          </p:nvSpPr>
          <p:spPr bwMode="auto">
            <a:xfrm>
              <a:off x="472" y="1213"/>
              <a:ext cx="59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i="1" dirty="0">
                  <a:solidFill>
                    <a:srgbClr val="FFFF00"/>
                  </a:solidFill>
                  <a:latin typeface="Times" charset="0"/>
                </a:rPr>
                <a:t>Component</a:t>
              </a:r>
              <a:endParaRPr lang="en-GB" altLang="pt-BR" sz="2400" dirty="0">
                <a:solidFill>
                  <a:srgbClr val="FFFF00"/>
                </a:solidFill>
                <a:latin typeface="Times" charset="0"/>
              </a:endParaRPr>
            </a:p>
          </p:txBody>
        </p:sp>
        <p:sp>
          <p:nvSpPr>
            <p:cNvPr id="348169" name="Rectangle 9"/>
            <p:cNvSpPr>
              <a:spLocks noChangeArrowheads="1"/>
            </p:cNvSpPr>
            <p:nvPr/>
          </p:nvSpPr>
          <p:spPr bwMode="auto">
            <a:xfrm>
              <a:off x="1351" y="1213"/>
              <a:ext cx="56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i="1" dirty="0">
                  <a:solidFill>
                    <a:srgbClr val="FFFF00"/>
                  </a:solidFill>
                  <a:latin typeface="Times" charset="0"/>
                </a:rPr>
                <a:t>Bandwidth</a:t>
              </a:r>
              <a:endParaRPr lang="en-GB" altLang="pt-BR" sz="2400" dirty="0">
                <a:solidFill>
                  <a:srgbClr val="FFFF00"/>
                </a:solidFill>
                <a:latin typeface="Times" charset="0"/>
              </a:endParaRPr>
            </a:p>
          </p:txBody>
        </p:sp>
        <p:sp>
          <p:nvSpPr>
            <p:cNvPr id="348170" name="Rectangle 10"/>
            <p:cNvSpPr>
              <a:spLocks noChangeArrowheads="1"/>
            </p:cNvSpPr>
            <p:nvPr/>
          </p:nvSpPr>
          <p:spPr bwMode="auto">
            <a:xfrm>
              <a:off x="3206" y="1213"/>
              <a:ext cx="40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i="1">
                  <a:solidFill>
                    <a:srgbClr val="FFFF00"/>
                  </a:solidFill>
                  <a:latin typeface="Times" charset="0"/>
                </a:rPr>
                <a:t>Latency</a:t>
              </a:r>
              <a:endParaRPr lang="en-GB" altLang="pt-BR" sz="2400">
                <a:solidFill>
                  <a:srgbClr val="FFFF00"/>
                </a:solidFill>
                <a:latin typeface="Times" charset="0"/>
              </a:endParaRPr>
            </a:p>
          </p:txBody>
        </p:sp>
        <p:sp>
          <p:nvSpPr>
            <p:cNvPr id="348171" name="Rectangle 11"/>
            <p:cNvSpPr>
              <a:spLocks noChangeArrowheads="1"/>
            </p:cNvSpPr>
            <p:nvPr/>
          </p:nvSpPr>
          <p:spPr bwMode="auto">
            <a:xfrm>
              <a:off x="3861" y="1213"/>
              <a:ext cx="47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i="1">
                  <a:solidFill>
                    <a:srgbClr val="FFFF00"/>
                  </a:solidFill>
                  <a:latin typeface="Times" charset="0"/>
                </a:rPr>
                <a:t>Loss rate</a:t>
              </a:r>
              <a:endParaRPr lang="en-GB" altLang="pt-BR" sz="2400">
                <a:solidFill>
                  <a:srgbClr val="FFFF00"/>
                </a:solidFill>
                <a:latin typeface="Times" charset="0"/>
              </a:endParaRPr>
            </a:p>
          </p:txBody>
        </p:sp>
        <p:sp>
          <p:nvSpPr>
            <p:cNvPr id="348172" name="Rectangle 12"/>
            <p:cNvSpPr>
              <a:spLocks noChangeArrowheads="1"/>
            </p:cNvSpPr>
            <p:nvPr/>
          </p:nvSpPr>
          <p:spPr bwMode="auto">
            <a:xfrm>
              <a:off x="4475" y="1213"/>
              <a:ext cx="100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i="1">
                  <a:solidFill>
                    <a:srgbClr val="FFFF00"/>
                  </a:solidFill>
                  <a:latin typeface="Times" charset="0"/>
                </a:rPr>
                <a:t>Resources required</a:t>
              </a:r>
              <a:endParaRPr lang="en-GB" altLang="pt-BR" sz="2400">
                <a:solidFill>
                  <a:srgbClr val="FFFF00"/>
                </a:solidFill>
                <a:latin typeface="Times" charset="0"/>
              </a:endParaRPr>
            </a:p>
          </p:txBody>
        </p:sp>
        <p:sp>
          <p:nvSpPr>
            <p:cNvPr id="348173" name="Rectangle 13"/>
            <p:cNvSpPr>
              <a:spLocks noChangeArrowheads="1"/>
            </p:cNvSpPr>
            <p:nvPr/>
          </p:nvSpPr>
          <p:spPr bwMode="auto">
            <a:xfrm>
              <a:off x="452" y="1207"/>
              <a:ext cx="14" cy="1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174" name="Rectangle 14"/>
            <p:cNvSpPr>
              <a:spLocks noChangeArrowheads="1"/>
            </p:cNvSpPr>
            <p:nvPr/>
          </p:nvSpPr>
          <p:spPr bwMode="auto">
            <a:xfrm>
              <a:off x="682" y="1426"/>
              <a:ext cx="39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Camera</a:t>
              </a:r>
              <a:endParaRPr lang="en-GB" altLang="pt-BR" sz="2400">
                <a:latin typeface="Times" charset="0"/>
              </a:endParaRPr>
            </a:p>
          </p:txBody>
        </p:sp>
        <p:sp>
          <p:nvSpPr>
            <p:cNvPr id="348175" name="Rectangle 15"/>
            <p:cNvSpPr>
              <a:spLocks noChangeArrowheads="1"/>
            </p:cNvSpPr>
            <p:nvPr/>
          </p:nvSpPr>
          <p:spPr bwMode="auto">
            <a:xfrm>
              <a:off x="1351" y="1398"/>
              <a:ext cx="2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Out:</a:t>
              </a:r>
              <a:endParaRPr lang="en-GB" altLang="pt-BR" sz="2400">
                <a:latin typeface="Times" charset="0"/>
              </a:endParaRPr>
            </a:p>
          </p:txBody>
        </p:sp>
        <p:sp>
          <p:nvSpPr>
            <p:cNvPr id="348176" name="Rectangle 16"/>
            <p:cNvSpPr>
              <a:spLocks noChangeArrowheads="1"/>
            </p:cNvSpPr>
            <p:nvPr/>
          </p:nvSpPr>
          <p:spPr bwMode="auto">
            <a:xfrm>
              <a:off x="1825" y="1398"/>
              <a:ext cx="12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10 frames/sec, raw video</a:t>
              </a:r>
              <a:endParaRPr lang="en-GB" altLang="pt-BR" sz="2400">
                <a:latin typeface="Times" charset="0"/>
              </a:endParaRPr>
            </a:p>
          </p:txBody>
        </p:sp>
        <p:sp>
          <p:nvSpPr>
            <p:cNvPr id="348177" name="Rectangle 17"/>
            <p:cNvSpPr>
              <a:spLocks noChangeArrowheads="1"/>
            </p:cNvSpPr>
            <p:nvPr/>
          </p:nvSpPr>
          <p:spPr bwMode="auto">
            <a:xfrm>
              <a:off x="1825" y="1537"/>
              <a:ext cx="85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640x480x16 bits</a:t>
              </a:r>
              <a:endParaRPr lang="en-GB" altLang="pt-BR" sz="2400">
                <a:latin typeface="Times" charset="0"/>
              </a:endParaRPr>
            </a:p>
          </p:txBody>
        </p:sp>
        <p:sp>
          <p:nvSpPr>
            <p:cNvPr id="348178" name="Rectangle 18"/>
            <p:cNvSpPr>
              <a:spLocks noChangeArrowheads="1"/>
            </p:cNvSpPr>
            <p:nvPr/>
          </p:nvSpPr>
          <p:spPr bwMode="auto">
            <a:xfrm>
              <a:off x="3861" y="1398"/>
              <a:ext cx="24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Zero</a:t>
              </a:r>
              <a:endParaRPr lang="en-GB" altLang="pt-BR" sz="2400">
                <a:latin typeface="Times" charset="0"/>
              </a:endParaRPr>
            </a:p>
          </p:txBody>
        </p:sp>
        <p:sp>
          <p:nvSpPr>
            <p:cNvPr id="348179" name="Rectangle 19"/>
            <p:cNvSpPr>
              <a:spLocks noChangeArrowheads="1"/>
            </p:cNvSpPr>
            <p:nvPr/>
          </p:nvSpPr>
          <p:spPr bwMode="auto">
            <a:xfrm>
              <a:off x="452" y="1392"/>
              <a:ext cx="14" cy="3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180" name="Rectangle 20"/>
            <p:cNvSpPr>
              <a:spLocks noChangeArrowheads="1"/>
            </p:cNvSpPr>
            <p:nvPr/>
          </p:nvSpPr>
          <p:spPr bwMode="auto">
            <a:xfrm>
              <a:off x="661" y="1392"/>
              <a:ext cx="14" cy="3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181" name="Rectangle 21"/>
            <p:cNvSpPr>
              <a:spLocks noChangeArrowheads="1"/>
            </p:cNvSpPr>
            <p:nvPr/>
          </p:nvSpPr>
          <p:spPr bwMode="auto">
            <a:xfrm>
              <a:off x="472" y="1705"/>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A</a:t>
              </a:r>
              <a:endParaRPr lang="en-GB" altLang="pt-BR" sz="2400">
                <a:latin typeface="Times" charset="0"/>
              </a:endParaRPr>
            </a:p>
          </p:txBody>
        </p:sp>
        <p:sp>
          <p:nvSpPr>
            <p:cNvPr id="348182" name="Rectangle 22"/>
            <p:cNvSpPr>
              <a:spLocks noChangeArrowheads="1"/>
            </p:cNvSpPr>
            <p:nvPr/>
          </p:nvSpPr>
          <p:spPr bwMode="auto">
            <a:xfrm>
              <a:off x="682" y="1705"/>
              <a:ext cx="32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dirty="0">
                  <a:solidFill>
                    <a:srgbClr val="000000"/>
                  </a:solidFill>
                  <a:latin typeface="Times" charset="0"/>
                </a:rPr>
                <a:t>Codec</a:t>
              </a:r>
              <a:endParaRPr lang="en-GB" altLang="pt-BR" sz="2400" dirty="0">
                <a:latin typeface="Times" charset="0"/>
              </a:endParaRPr>
            </a:p>
          </p:txBody>
        </p:sp>
        <p:sp>
          <p:nvSpPr>
            <p:cNvPr id="348183" name="Rectangle 23"/>
            <p:cNvSpPr>
              <a:spLocks noChangeArrowheads="1"/>
            </p:cNvSpPr>
            <p:nvPr/>
          </p:nvSpPr>
          <p:spPr bwMode="auto">
            <a:xfrm>
              <a:off x="1351" y="1705"/>
              <a:ext cx="1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a:t>
              </a:r>
              <a:endParaRPr lang="en-GB" altLang="pt-BR" sz="2400">
                <a:latin typeface="Times" charset="0"/>
              </a:endParaRPr>
            </a:p>
          </p:txBody>
        </p:sp>
        <p:sp>
          <p:nvSpPr>
            <p:cNvPr id="348184" name="Rectangle 24"/>
            <p:cNvSpPr>
              <a:spLocks noChangeArrowheads="1"/>
            </p:cNvSpPr>
            <p:nvPr/>
          </p:nvSpPr>
          <p:spPr bwMode="auto">
            <a:xfrm>
              <a:off x="1351" y="1872"/>
              <a:ext cx="2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Out:</a:t>
              </a:r>
              <a:endParaRPr lang="en-GB" altLang="pt-BR" sz="2400">
                <a:latin typeface="Times" charset="0"/>
              </a:endParaRPr>
            </a:p>
          </p:txBody>
        </p:sp>
        <p:sp>
          <p:nvSpPr>
            <p:cNvPr id="348185" name="Rectangle 25"/>
            <p:cNvSpPr>
              <a:spLocks noChangeArrowheads="1"/>
            </p:cNvSpPr>
            <p:nvPr/>
          </p:nvSpPr>
          <p:spPr bwMode="auto">
            <a:xfrm>
              <a:off x="1825" y="1705"/>
              <a:ext cx="12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10 frames/sec, raw video</a:t>
              </a:r>
              <a:endParaRPr lang="en-GB" altLang="pt-BR" sz="2400">
                <a:latin typeface="Times" charset="0"/>
              </a:endParaRPr>
            </a:p>
          </p:txBody>
        </p:sp>
        <p:sp>
          <p:nvSpPr>
            <p:cNvPr id="348186" name="Rectangle 26"/>
            <p:cNvSpPr>
              <a:spLocks noChangeArrowheads="1"/>
            </p:cNvSpPr>
            <p:nvPr/>
          </p:nvSpPr>
          <p:spPr bwMode="auto">
            <a:xfrm>
              <a:off x="1825" y="1872"/>
              <a:ext cx="83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MPEG-1 stream</a:t>
              </a:r>
              <a:endParaRPr lang="en-GB" altLang="pt-BR" sz="2400">
                <a:latin typeface="Times" charset="0"/>
              </a:endParaRPr>
            </a:p>
          </p:txBody>
        </p:sp>
        <p:sp>
          <p:nvSpPr>
            <p:cNvPr id="348187" name="Rectangle 27"/>
            <p:cNvSpPr>
              <a:spLocks noChangeArrowheads="1"/>
            </p:cNvSpPr>
            <p:nvPr/>
          </p:nvSpPr>
          <p:spPr bwMode="auto">
            <a:xfrm>
              <a:off x="3206" y="1705"/>
              <a:ext cx="5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Interactive</a:t>
              </a:r>
              <a:endParaRPr lang="en-GB" altLang="pt-BR" sz="2400">
                <a:latin typeface="Times" charset="0"/>
              </a:endParaRPr>
            </a:p>
          </p:txBody>
        </p:sp>
        <p:sp>
          <p:nvSpPr>
            <p:cNvPr id="348188" name="Rectangle 28"/>
            <p:cNvSpPr>
              <a:spLocks noChangeArrowheads="1"/>
            </p:cNvSpPr>
            <p:nvPr/>
          </p:nvSpPr>
          <p:spPr bwMode="auto">
            <a:xfrm>
              <a:off x="3861" y="1705"/>
              <a:ext cx="2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Low</a:t>
              </a:r>
              <a:endParaRPr lang="en-GB" altLang="pt-BR" sz="2400">
                <a:latin typeface="Times" charset="0"/>
              </a:endParaRPr>
            </a:p>
          </p:txBody>
        </p:sp>
        <p:sp>
          <p:nvSpPr>
            <p:cNvPr id="348189" name="Rectangle 29"/>
            <p:cNvSpPr>
              <a:spLocks noChangeArrowheads="1"/>
            </p:cNvSpPr>
            <p:nvPr/>
          </p:nvSpPr>
          <p:spPr bwMode="auto">
            <a:xfrm>
              <a:off x="4475" y="1705"/>
              <a:ext cx="129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10 ms CPU each 100 ms;</a:t>
              </a:r>
              <a:endParaRPr lang="en-GB" altLang="pt-BR" sz="2400">
                <a:latin typeface="Times" charset="0"/>
              </a:endParaRPr>
            </a:p>
          </p:txBody>
        </p:sp>
        <p:sp>
          <p:nvSpPr>
            <p:cNvPr id="348190" name="Rectangle 30"/>
            <p:cNvSpPr>
              <a:spLocks noChangeArrowheads="1"/>
            </p:cNvSpPr>
            <p:nvPr/>
          </p:nvSpPr>
          <p:spPr bwMode="auto">
            <a:xfrm>
              <a:off x="4475" y="1872"/>
              <a:ext cx="86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10 Mbytes RAM</a:t>
              </a:r>
              <a:endParaRPr lang="en-GB" altLang="pt-BR" sz="2400">
                <a:latin typeface="Times" charset="0"/>
              </a:endParaRPr>
            </a:p>
          </p:txBody>
        </p:sp>
        <p:sp>
          <p:nvSpPr>
            <p:cNvPr id="348191" name="Rectangle 31"/>
            <p:cNvSpPr>
              <a:spLocks noChangeArrowheads="1"/>
            </p:cNvSpPr>
            <p:nvPr/>
          </p:nvSpPr>
          <p:spPr bwMode="auto">
            <a:xfrm>
              <a:off x="452" y="1699"/>
              <a:ext cx="14" cy="3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192" name="Rectangle 32"/>
            <p:cNvSpPr>
              <a:spLocks noChangeArrowheads="1"/>
            </p:cNvSpPr>
            <p:nvPr/>
          </p:nvSpPr>
          <p:spPr bwMode="auto">
            <a:xfrm>
              <a:off x="661" y="1699"/>
              <a:ext cx="14" cy="3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193" name="Rectangle 33"/>
            <p:cNvSpPr>
              <a:spLocks noChangeArrowheads="1"/>
            </p:cNvSpPr>
            <p:nvPr/>
          </p:nvSpPr>
          <p:spPr bwMode="auto">
            <a:xfrm>
              <a:off x="472" y="2039"/>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B</a:t>
              </a:r>
              <a:endParaRPr lang="en-GB" altLang="pt-BR" sz="2400">
                <a:latin typeface="Times" charset="0"/>
              </a:endParaRPr>
            </a:p>
          </p:txBody>
        </p:sp>
        <p:sp>
          <p:nvSpPr>
            <p:cNvPr id="348194" name="Rectangle 34"/>
            <p:cNvSpPr>
              <a:spLocks noChangeArrowheads="1"/>
            </p:cNvSpPr>
            <p:nvPr/>
          </p:nvSpPr>
          <p:spPr bwMode="auto">
            <a:xfrm>
              <a:off x="682" y="2039"/>
              <a:ext cx="31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Mixer</a:t>
              </a:r>
              <a:endParaRPr lang="en-GB" altLang="pt-BR" sz="2400">
                <a:latin typeface="Times" charset="0"/>
              </a:endParaRPr>
            </a:p>
          </p:txBody>
        </p:sp>
        <p:sp>
          <p:nvSpPr>
            <p:cNvPr id="348195" name="Rectangle 35"/>
            <p:cNvSpPr>
              <a:spLocks noChangeArrowheads="1"/>
            </p:cNvSpPr>
            <p:nvPr/>
          </p:nvSpPr>
          <p:spPr bwMode="auto">
            <a:xfrm>
              <a:off x="1351" y="2039"/>
              <a:ext cx="1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a:t>
              </a:r>
              <a:endParaRPr lang="en-GB" altLang="pt-BR" sz="2400">
                <a:latin typeface="Times" charset="0"/>
              </a:endParaRPr>
            </a:p>
          </p:txBody>
        </p:sp>
        <p:sp>
          <p:nvSpPr>
            <p:cNvPr id="348196" name="Rectangle 36"/>
            <p:cNvSpPr>
              <a:spLocks noChangeArrowheads="1"/>
            </p:cNvSpPr>
            <p:nvPr/>
          </p:nvSpPr>
          <p:spPr bwMode="auto">
            <a:xfrm>
              <a:off x="1351" y="2207"/>
              <a:ext cx="2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Out:</a:t>
              </a:r>
              <a:endParaRPr lang="en-GB" altLang="pt-BR" sz="2400">
                <a:latin typeface="Times" charset="0"/>
              </a:endParaRPr>
            </a:p>
          </p:txBody>
        </p:sp>
        <p:sp>
          <p:nvSpPr>
            <p:cNvPr id="348197" name="Rectangle 37"/>
            <p:cNvSpPr>
              <a:spLocks noChangeArrowheads="1"/>
            </p:cNvSpPr>
            <p:nvPr/>
          </p:nvSpPr>
          <p:spPr bwMode="auto">
            <a:xfrm>
              <a:off x="1825" y="2039"/>
              <a:ext cx="84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2  44 kbps audio</a:t>
              </a:r>
              <a:endParaRPr lang="en-GB" altLang="pt-BR" sz="2400">
                <a:latin typeface="Times" charset="0"/>
              </a:endParaRPr>
            </a:p>
          </p:txBody>
        </p:sp>
        <p:sp>
          <p:nvSpPr>
            <p:cNvPr id="348198" name="Rectangle 38"/>
            <p:cNvSpPr>
              <a:spLocks noChangeArrowheads="1"/>
            </p:cNvSpPr>
            <p:nvPr/>
          </p:nvSpPr>
          <p:spPr bwMode="auto">
            <a:xfrm>
              <a:off x="1825" y="2207"/>
              <a:ext cx="84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  44 kbps audio</a:t>
              </a:r>
              <a:endParaRPr lang="en-GB" altLang="pt-BR" sz="2400">
                <a:latin typeface="Times" charset="0"/>
              </a:endParaRPr>
            </a:p>
          </p:txBody>
        </p:sp>
        <p:sp>
          <p:nvSpPr>
            <p:cNvPr id="348199" name="Rectangle 39"/>
            <p:cNvSpPr>
              <a:spLocks noChangeArrowheads="1"/>
            </p:cNvSpPr>
            <p:nvPr/>
          </p:nvSpPr>
          <p:spPr bwMode="auto">
            <a:xfrm>
              <a:off x="3206" y="2039"/>
              <a:ext cx="5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Interactive</a:t>
              </a:r>
              <a:endParaRPr lang="en-GB" altLang="pt-BR" sz="2400">
                <a:latin typeface="Times" charset="0"/>
              </a:endParaRPr>
            </a:p>
          </p:txBody>
        </p:sp>
        <p:sp>
          <p:nvSpPr>
            <p:cNvPr id="348200" name="Rectangle 40"/>
            <p:cNvSpPr>
              <a:spLocks noChangeArrowheads="1"/>
            </p:cNvSpPr>
            <p:nvPr/>
          </p:nvSpPr>
          <p:spPr bwMode="auto">
            <a:xfrm>
              <a:off x="3861" y="2039"/>
              <a:ext cx="48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Very low</a:t>
              </a:r>
              <a:endParaRPr lang="en-GB" altLang="pt-BR" sz="2400">
                <a:latin typeface="Times" charset="0"/>
              </a:endParaRPr>
            </a:p>
          </p:txBody>
        </p:sp>
        <p:sp>
          <p:nvSpPr>
            <p:cNvPr id="348201" name="Rectangle 41"/>
            <p:cNvSpPr>
              <a:spLocks noChangeArrowheads="1"/>
            </p:cNvSpPr>
            <p:nvPr/>
          </p:nvSpPr>
          <p:spPr bwMode="auto">
            <a:xfrm>
              <a:off x="4475" y="2039"/>
              <a:ext cx="123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 ms CPU each 100 ms;</a:t>
              </a:r>
              <a:endParaRPr lang="en-GB" altLang="pt-BR" sz="2400">
                <a:latin typeface="Times" charset="0"/>
              </a:endParaRPr>
            </a:p>
          </p:txBody>
        </p:sp>
        <p:sp>
          <p:nvSpPr>
            <p:cNvPr id="348202" name="Rectangle 42"/>
            <p:cNvSpPr>
              <a:spLocks noChangeArrowheads="1"/>
            </p:cNvSpPr>
            <p:nvPr/>
          </p:nvSpPr>
          <p:spPr bwMode="auto">
            <a:xfrm>
              <a:off x="4475" y="2207"/>
              <a:ext cx="8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 Mbytes RAM</a:t>
              </a:r>
              <a:endParaRPr lang="en-GB" altLang="pt-BR" sz="2400">
                <a:latin typeface="Times" charset="0"/>
              </a:endParaRPr>
            </a:p>
          </p:txBody>
        </p:sp>
        <p:sp>
          <p:nvSpPr>
            <p:cNvPr id="348203" name="Rectangle 43"/>
            <p:cNvSpPr>
              <a:spLocks noChangeArrowheads="1"/>
            </p:cNvSpPr>
            <p:nvPr/>
          </p:nvSpPr>
          <p:spPr bwMode="auto">
            <a:xfrm>
              <a:off x="452" y="2033"/>
              <a:ext cx="14" cy="3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04" name="Rectangle 44"/>
            <p:cNvSpPr>
              <a:spLocks noChangeArrowheads="1"/>
            </p:cNvSpPr>
            <p:nvPr/>
          </p:nvSpPr>
          <p:spPr bwMode="auto">
            <a:xfrm>
              <a:off x="661" y="2033"/>
              <a:ext cx="14" cy="3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05" name="Rectangle 45"/>
            <p:cNvSpPr>
              <a:spLocks noChangeArrowheads="1"/>
            </p:cNvSpPr>
            <p:nvPr/>
          </p:nvSpPr>
          <p:spPr bwMode="auto">
            <a:xfrm>
              <a:off x="472" y="2374"/>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H</a:t>
              </a:r>
              <a:endParaRPr lang="en-GB" altLang="pt-BR" sz="2400">
                <a:latin typeface="Times" charset="0"/>
              </a:endParaRPr>
            </a:p>
          </p:txBody>
        </p:sp>
        <p:sp>
          <p:nvSpPr>
            <p:cNvPr id="348206" name="Rectangle 46"/>
            <p:cNvSpPr>
              <a:spLocks noChangeArrowheads="1"/>
            </p:cNvSpPr>
            <p:nvPr/>
          </p:nvSpPr>
          <p:spPr bwMode="auto">
            <a:xfrm>
              <a:off x="682" y="2374"/>
              <a:ext cx="44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Window</a:t>
              </a:r>
              <a:endParaRPr lang="en-GB" altLang="pt-BR" sz="2400">
                <a:latin typeface="Times" charset="0"/>
              </a:endParaRPr>
            </a:p>
          </p:txBody>
        </p:sp>
        <p:sp>
          <p:nvSpPr>
            <p:cNvPr id="348207" name="Rectangle 47"/>
            <p:cNvSpPr>
              <a:spLocks noChangeArrowheads="1"/>
            </p:cNvSpPr>
            <p:nvPr/>
          </p:nvSpPr>
          <p:spPr bwMode="auto">
            <a:xfrm>
              <a:off x="682" y="2513"/>
              <a:ext cx="35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system</a:t>
              </a:r>
              <a:endParaRPr lang="en-GB" altLang="pt-BR" sz="2400">
                <a:latin typeface="Times" charset="0"/>
              </a:endParaRPr>
            </a:p>
          </p:txBody>
        </p:sp>
        <p:sp>
          <p:nvSpPr>
            <p:cNvPr id="348208" name="Rectangle 48"/>
            <p:cNvSpPr>
              <a:spLocks noChangeArrowheads="1"/>
            </p:cNvSpPr>
            <p:nvPr/>
          </p:nvSpPr>
          <p:spPr bwMode="auto">
            <a:xfrm>
              <a:off x="1351" y="2374"/>
              <a:ext cx="1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a:t>
              </a:r>
              <a:endParaRPr lang="en-GB" altLang="pt-BR" sz="2400">
                <a:latin typeface="Times" charset="0"/>
              </a:endParaRPr>
            </a:p>
          </p:txBody>
        </p:sp>
        <p:sp>
          <p:nvSpPr>
            <p:cNvPr id="348209" name="Rectangle 49"/>
            <p:cNvSpPr>
              <a:spLocks noChangeArrowheads="1"/>
            </p:cNvSpPr>
            <p:nvPr/>
          </p:nvSpPr>
          <p:spPr bwMode="auto">
            <a:xfrm>
              <a:off x="1351" y="2541"/>
              <a:ext cx="2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Out:</a:t>
              </a:r>
              <a:endParaRPr lang="en-GB" altLang="pt-BR" sz="2400">
                <a:latin typeface="Times" charset="0"/>
              </a:endParaRPr>
            </a:p>
          </p:txBody>
        </p:sp>
        <p:sp>
          <p:nvSpPr>
            <p:cNvPr id="348210" name="Rectangle 50"/>
            <p:cNvSpPr>
              <a:spLocks noChangeArrowheads="1"/>
            </p:cNvSpPr>
            <p:nvPr/>
          </p:nvSpPr>
          <p:spPr bwMode="auto">
            <a:xfrm>
              <a:off x="1825" y="2374"/>
              <a:ext cx="37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various</a:t>
              </a:r>
              <a:endParaRPr lang="en-GB" altLang="pt-BR" sz="2400">
                <a:latin typeface="Times" charset="0"/>
              </a:endParaRPr>
            </a:p>
          </p:txBody>
        </p:sp>
        <p:sp>
          <p:nvSpPr>
            <p:cNvPr id="348211" name="Rectangle 51"/>
            <p:cNvSpPr>
              <a:spLocks noChangeArrowheads="1"/>
            </p:cNvSpPr>
            <p:nvPr/>
          </p:nvSpPr>
          <p:spPr bwMode="auto">
            <a:xfrm>
              <a:off x="1825" y="2541"/>
              <a:ext cx="130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50 frame/sec framebuffer</a:t>
              </a:r>
              <a:endParaRPr lang="en-GB" altLang="pt-BR" sz="2400">
                <a:latin typeface="Times" charset="0"/>
              </a:endParaRPr>
            </a:p>
          </p:txBody>
        </p:sp>
        <p:sp>
          <p:nvSpPr>
            <p:cNvPr id="348212" name="Rectangle 52"/>
            <p:cNvSpPr>
              <a:spLocks noChangeArrowheads="1"/>
            </p:cNvSpPr>
            <p:nvPr/>
          </p:nvSpPr>
          <p:spPr bwMode="auto">
            <a:xfrm>
              <a:off x="3206" y="2374"/>
              <a:ext cx="5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Interactive</a:t>
              </a:r>
              <a:endParaRPr lang="en-GB" altLang="pt-BR" sz="2400">
                <a:latin typeface="Times" charset="0"/>
              </a:endParaRPr>
            </a:p>
          </p:txBody>
        </p:sp>
        <p:sp>
          <p:nvSpPr>
            <p:cNvPr id="348213" name="Rectangle 53"/>
            <p:cNvSpPr>
              <a:spLocks noChangeArrowheads="1"/>
            </p:cNvSpPr>
            <p:nvPr/>
          </p:nvSpPr>
          <p:spPr bwMode="auto">
            <a:xfrm>
              <a:off x="3861" y="2374"/>
              <a:ext cx="2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Low</a:t>
              </a:r>
              <a:endParaRPr lang="en-GB" altLang="pt-BR" sz="2400">
                <a:latin typeface="Times" charset="0"/>
              </a:endParaRPr>
            </a:p>
          </p:txBody>
        </p:sp>
        <p:sp>
          <p:nvSpPr>
            <p:cNvPr id="348214" name="Rectangle 54"/>
            <p:cNvSpPr>
              <a:spLocks noChangeArrowheads="1"/>
            </p:cNvSpPr>
            <p:nvPr/>
          </p:nvSpPr>
          <p:spPr bwMode="auto">
            <a:xfrm>
              <a:off x="4475" y="2374"/>
              <a:ext cx="123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5 ms CPU each 100 ms;</a:t>
              </a:r>
              <a:endParaRPr lang="en-GB" altLang="pt-BR" sz="2400">
                <a:latin typeface="Times" charset="0"/>
              </a:endParaRPr>
            </a:p>
          </p:txBody>
        </p:sp>
        <p:sp>
          <p:nvSpPr>
            <p:cNvPr id="348215" name="Rectangle 55"/>
            <p:cNvSpPr>
              <a:spLocks noChangeArrowheads="1"/>
            </p:cNvSpPr>
            <p:nvPr/>
          </p:nvSpPr>
          <p:spPr bwMode="auto">
            <a:xfrm>
              <a:off x="5716" y="2374"/>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  </a:t>
              </a:r>
              <a:endParaRPr lang="en-GB" altLang="pt-BR" sz="2400">
                <a:latin typeface="Times" charset="0"/>
              </a:endParaRPr>
            </a:p>
          </p:txBody>
        </p:sp>
        <p:sp>
          <p:nvSpPr>
            <p:cNvPr id="348216" name="Rectangle 56"/>
            <p:cNvSpPr>
              <a:spLocks noChangeArrowheads="1"/>
            </p:cNvSpPr>
            <p:nvPr/>
          </p:nvSpPr>
          <p:spPr bwMode="auto">
            <a:xfrm>
              <a:off x="4475" y="2541"/>
              <a:ext cx="80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5 Mbytes RAM</a:t>
              </a:r>
              <a:endParaRPr lang="en-GB" altLang="pt-BR" sz="2400">
                <a:latin typeface="Times" charset="0"/>
              </a:endParaRPr>
            </a:p>
          </p:txBody>
        </p:sp>
        <p:sp>
          <p:nvSpPr>
            <p:cNvPr id="348217" name="Rectangle 57"/>
            <p:cNvSpPr>
              <a:spLocks noChangeArrowheads="1"/>
            </p:cNvSpPr>
            <p:nvPr/>
          </p:nvSpPr>
          <p:spPr bwMode="auto">
            <a:xfrm>
              <a:off x="452" y="2368"/>
              <a:ext cx="14" cy="3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18" name="Rectangle 58"/>
            <p:cNvSpPr>
              <a:spLocks noChangeArrowheads="1"/>
            </p:cNvSpPr>
            <p:nvPr/>
          </p:nvSpPr>
          <p:spPr bwMode="auto">
            <a:xfrm>
              <a:off x="661" y="2368"/>
              <a:ext cx="14" cy="3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19" name="Rectangle 59"/>
            <p:cNvSpPr>
              <a:spLocks noChangeArrowheads="1"/>
            </p:cNvSpPr>
            <p:nvPr/>
          </p:nvSpPr>
          <p:spPr bwMode="auto">
            <a:xfrm>
              <a:off x="472" y="2709"/>
              <a:ext cx="9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K</a:t>
              </a:r>
              <a:endParaRPr lang="en-GB" altLang="pt-BR" sz="2400">
                <a:latin typeface="Times" charset="0"/>
              </a:endParaRPr>
            </a:p>
          </p:txBody>
        </p:sp>
        <p:sp>
          <p:nvSpPr>
            <p:cNvPr id="348220" name="Rectangle 60"/>
            <p:cNvSpPr>
              <a:spLocks noChangeArrowheads="1"/>
            </p:cNvSpPr>
            <p:nvPr/>
          </p:nvSpPr>
          <p:spPr bwMode="auto">
            <a:xfrm>
              <a:off x="682" y="2709"/>
              <a:ext cx="44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Network</a:t>
              </a:r>
              <a:endParaRPr lang="en-GB" altLang="pt-BR" sz="2400">
                <a:latin typeface="Times" charset="0"/>
              </a:endParaRPr>
            </a:p>
          </p:txBody>
        </p:sp>
        <p:sp>
          <p:nvSpPr>
            <p:cNvPr id="348221" name="Rectangle 61"/>
            <p:cNvSpPr>
              <a:spLocks noChangeArrowheads="1"/>
            </p:cNvSpPr>
            <p:nvPr/>
          </p:nvSpPr>
          <p:spPr bwMode="auto">
            <a:xfrm>
              <a:off x="682" y="2848"/>
              <a:ext cx="5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connection</a:t>
              </a:r>
              <a:endParaRPr lang="en-GB" altLang="pt-BR" sz="2400">
                <a:latin typeface="Times" charset="0"/>
              </a:endParaRPr>
            </a:p>
          </p:txBody>
        </p:sp>
        <p:sp>
          <p:nvSpPr>
            <p:cNvPr id="348222" name="Rectangle 62"/>
            <p:cNvSpPr>
              <a:spLocks noChangeArrowheads="1"/>
            </p:cNvSpPr>
            <p:nvPr/>
          </p:nvSpPr>
          <p:spPr bwMode="auto">
            <a:xfrm>
              <a:off x="1351" y="2709"/>
              <a:ext cx="3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In/Out:</a:t>
              </a:r>
              <a:endParaRPr lang="en-GB" altLang="pt-BR" sz="2400">
                <a:latin typeface="Times" charset="0"/>
              </a:endParaRPr>
            </a:p>
          </p:txBody>
        </p:sp>
        <p:sp>
          <p:nvSpPr>
            <p:cNvPr id="348223" name="Rectangle 63"/>
            <p:cNvSpPr>
              <a:spLocks noChangeArrowheads="1"/>
            </p:cNvSpPr>
            <p:nvPr/>
          </p:nvSpPr>
          <p:spPr bwMode="auto">
            <a:xfrm>
              <a:off x="1825" y="2709"/>
              <a:ext cx="128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MPEG-1 stream, approx.</a:t>
              </a:r>
              <a:endParaRPr lang="en-GB" altLang="pt-BR" sz="2400">
                <a:latin typeface="Times" charset="0"/>
              </a:endParaRPr>
            </a:p>
          </p:txBody>
        </p:sp>
        <p:sp>
          <p:nvSpPr>
            <p:cNvPr id="348224" name="Rectangle 64"/>
            <p:cNvSpPr>
              <a:spLocks noChangeArrowheads="1"/>
            </p:cNvSpPr>
            <p:nvPr/>
          </p:nvSpPr>
          <p:spPr bwMode="auto">
            <a:xfrm>
              <a:off x="1825" y="2848"/>
              <a:ext cx="4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1.5 Mbps</a:t>
              </a:r>
              <a:endParaRPr lang="en-GB" altLang="pt-BR" sz="2400">
                <a:latin typeface="Times" charset="0"/>
              </a:endParaRPr>
            </a:p>
          </p:txBody>
        </p:sp>
        <p:sp>
          <p:nvSpPr>
            <p:cNvPr id="348225" name="Rectangle 65"/>
            <p:cNvSpPr>
              <a:spLocks noChangeArrowheads="1"/>
            </p:cNvSpPr>
            <p:nvPr/>
          </p:nvSpPr>
          <p:spPr bwMode="auto">
            <a:xfrm>
              <a:off x="3206" y="2709"/>
              <a:ext cx="5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Interactive</a:t>
              </a:r>
              <a:endParaRPr lang="en-GB" altLang="pt-BR" sz="2400">
                <a:latin typeface="Times" charset="0"/>
              </a:endParaRPr>
            </a:p>
          </p:txBody>
        </p:sp>
        <p:sp>
          <p:nvSpPr>
            <p:cNvPr id="348226" name="Rectangle 66"/>
            <p:cNvSpPr>
              <a:spLocks noChangeArrowheads="1"/>
            </p:cNvSpPr>
            <p:nvPr/>
          </p:nvSpPr>
          <p:spPr bwMode="auto">
            <a:xfrm>
              <a:off x="3861" y="2709"/>
              <a:ext cx="23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Low</a:t>
              </a:r>
              <a:endParaRPr lang="en-GB" altLang="pt-BR" sz="2400">
                <a:latin typeface="Times" charset="0"/>
              </a:endParaRPr>
            </a:p>
          </p:txBody>
        </p:sp>
        <p:sp>
          <p:nvSpPr>
            <p:cNvPr id="348227" name="Rectangle 67"/>
            <p:cNvSpPr>
              <a:spLocks noChangeArrowheads="1"/>
            </p:cNvSpPr>
            <p:nvPr/>
          </p:nvSpPr>
          <p:spPr bwMode="auto">
            <a:xfrm>
              <a:off x="4475" y="2709"/>
              <a:ext cx="98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1.5 Mbps, low-loss</a:t>
              </a:r>
              <a:endParaRPr lang="en-GB" altLang="pt-BR" sz="2400">
                <a:latin typeface="Times" charset="0"/>
              </a:endParaRPr>
            </a:p>
          </p:txBody>
        </p:sp>
        <p:sp>
          <p:nvSpPr>
            <p:cNvPr id="348228" name="Rectangle 68"/>
            <p:cNvSpPr>
              <a:spLocks noChangeArrowheads="1"/>
            </p:cNvSpPr>
            <p:nvPr/>
          </p:nvSpPr>
          <p:spPr bwMode="auto">
            <a:xfrm>
              <a:off x="4475" y="2848"/>
              <a:ext cx="80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stream protocol</a:t>
              </a:r>
              <a:endParaRPr lang="en-GB" altLang="pt-BR" sz="2400">
                <a:latin typeface="Times" charset="0"/>
              </a:endParaRPr>
            </a:p>
          </p:txBody>
        </p:sp>
        <p:sp>
          <p:nvSpPr>
            <p:cNvPr id="348229" name="Rectangle 69"/>
            <p:cNvSpPr>
              <a:spLocks noChangeArrowheads="1"/>
            </p:cNvSpPr>
            <p:nvPr/>
          </p:nvSpPr>
          <p:spPr bwMode="auto">
            <a:xfrm>
              <a:off x="452" y="2703"/>
              <a:ext cx="14"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30" name="Rectangle 70"/>
            <p:cNvSpPr>
              <a:spLocks noChangeArrowheads="1"/>
            </p:cNvSpPr>
            <p:nvPr/>
          </p:nvSpPr>
          <p:spPr bwMode="auto">
            <a:xfrm>
              <a:off x="661" y="2703"/>
              <a:ext cx="14"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31" name="Rectangle 71"/>
            <p:cNvSpPr>
              <a:spLocks noChangeArrowheads="1"/>
            </p:cNvSpPr>
            <p:nvPr/>
          </p:nvSpPr>
          <p:spPr bwMode="auto">
            <a:xfrm>
              <a:off x="472" y="3015"/>
              <a:ext cx="7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L</a:t>
              </a:r>
              <a:endParaRPr lang="en-GB" altLang="pt-BR" sz="2400">
                <a:latin typeface="Times" charset="0"/>
              </a:endParaRPr>
            </a:p>
          </p:txBody>
        </p:sp>
        <p:sp>
          <p:nvSpPr>
            <p:cNvPr id="348232" name="Rectangle 72"/>
            <p:cNvSpPr>
              <a:spLocks noChangeArrowheads="1"/>
            </p:cNvSpPr>
            <p:nvPr/>
          </p:nvSpPr>
          <p:spPr bwMode="auto">
            <a:xfrm>
              <a:off x="682" y="3015"/>
              <a:ext cx="44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Network</a:t>
              </a:r>
              <a:endParaRPr lang="en-GB" altLang="pt-BR" sz="2400">
                <a:latin typeface="Times" charset="0"/>
              </a:endParaRPr>
            </a:p>
          </p:txBody>
        </p:sp>
        <p:sp>
          <p:nvSpPr>
            <p:cNvPr id="348233" name="Rectangle 73"/>
            <p:cNvSpPr>
              <a:spLocks noChangeArrowheads="1"/>
            </p:cNvSpPr>
            <p:nvPr/>
          </p:nvSpPr>
          <p:spPr bwMode="auto">
            <a:xfrm>
              <a:off x="682" y="3155"/>
              <a:ext cx="5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connection</a:t>
              </a:r>
              <a:endParaRPr lang="en-GB" altLang="pt-BR" sz="2400">
                <a:latin typeface="Times" charset="0"/>
              </a:endParaRPr>
            </a:p>
          </p:txBody>
        </p:sp>
        <p:sp>
          <p:nvSpPr>
            <p:cNvPr id="348234" name="Rectangle 74"/>
            <p:cNvSpPr>
              <a:spLocks noChangeArrowheads="1"/>
            </p:cNvSpPr>
            <p:nvPr/>
          </p:nvSpPr>
          <p:spPr bwMode="auto">
            <a:xfrm>
              <a:off x="1351" y="3015"/>
              <a:ext cx="3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In/Out:</a:t>
              </a:r>
              <a:endParaRPr lang="en-GB" altLang="pt-BR" sz="2400">
                <a:latin typeface="Times" charset="0"/>
              </a:endParaRPr>
            </a:p>
          </p:txBody>
        </p:sp>
        <p:sp>
          <p:nvSpPr>
            <p:cNvPr id="348235" name="Rectangle 75"/>
            <p:cNvSpPr>
              <a:spLocks noChangeArrowheads="1"/>
            </p:cNvSpPr>
            <p:nvPr/>
          </p:nvSpPr>
          <p:spPr bwMode="auto">
            <a:xfrm>
              <a:off x="1825" y="3015"/>
              <a:ext cx="7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Audio 44 kbps</a:t>
              </a:r>
              <a:endParaRPr lang="en-GB" altLang="pt-BR" sz="2400">
                <a:latin typeface="Times" charset="0"/>
              </a:endParaRPr>
            </a:p>
          </p:txBody>
        </p:sp>
        <p:sp>
          <p:nvSpPr>
            <p:cNvPr id="348236" name="Rectangle 76"/>
            <p:cNvSpPr>
              <a:spLocks noChangeArrowheads="1"/>
            </p:cNvSpPr>
            <p:nvPr/>
          </p:nvSpPr>
          <p:spPr bwMode="auto">
            <a:xfrm>
              <a:off x="3206" y="3015"/>
              <a:ext cx="55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Interactive</a:t>
              </a:r>
              <a:endParaRPr lang="en-GB" altLang="pt-BR" sz="2400">
                <a:latin typeface="Times" charset="0"/>
              </a:endParaRPr>
            </a:p>
          </p:txBody>
        </p:sp>
        <p:sp>
          <p:nvSpPr>
            <p:cNvPr id="348237" name="Rectangle 77"/>
            <p:cNvSpPr>
              <a:spLocks noChangeArrowheads="1"/>
            </p:cNvSpPr>
            <p:nvPr/>
          </p:nvSpPr>
          <p:spPr bwMode="auto">
            <a:xfrm>
              <a:off x="3861" y="3015"/>
              <a:ext cx="48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Very low</a:t>
              </a:r>
              <a:endParaRPr lang="en-GB" altLang="pt-BR" sz="2400">
                <a:latin typeface="Times" charset="0"/>
              </a:endParaRPr>
            </a:p>
          </p:txBody>
        </p:sp>
        <p:sp>
          <p:nvSpPr>
            <p:cNvPr id="348238" name="Rectangle 78"/>
            <p:cNvSpPr>
              <a:spLocks noChangeArrowheads="1"/>
            </p:cNvSpPr>
            <p:nvPr/>
          </p:nvSpPr>
          <p:spPr bwMode="auto">
            <a:xfrm>
              <a:off x="4475" y="3015"/>
              <a:ext cx="116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44 kbps, very low-loss</a:t>
              </a:r>
              <a:endParaRPr lang="en-GB" altLang="pt-BR" sz="2400">
                <a:latin typeface="Times" charset="0"/>
              </a:endParaRPr>
            </a:p>
          </p:txBody>
        </p:sp>
        <p:sp>
          <p:nvSpPr>
            <p:cNvPr id="348239" name="Rectangle 79"/>
            <p:cNvSpPr>
              <a:spLocks noChangeArrowheads="1"/>
            </p:cNvSpPr>
            <p:nvPr/>
          </p:nvSpPr>
          <p:spPr bwMode="auto">
            <a:xfrm>
              <a:off x="4475" y="3155"/>
              <a:ext cx="80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GB" altLang="pt-BR" sz="1600">
                  <a:solidFill>
                    <a:srgbClr val="000000"/>
                  </a:solidFill>
                  <a:latin typeface="Times" charset="0"/>
                </a:rPr>
                <a:t>stream protocol</a:t>
              </a:r>
              <a:endParaRPr lang="en-GB" altLang="pt-BR" sz="2400">
                <a:latin typeface="Times" charset="0"/>
              </a:endParaRPr>
            </a:p>
          </p:txBody>
        </p:sp>
        <p:sp>
          <p:nvSpPr>
            <p:cNvPr id="348240" name="Rectangle 80"/>
            <p:cNvSpPr>
              <a:spLocks noChangeArrowheads="1"/>
            </p:cNvSpPr>
            <p:nvPr/>
          </p:nvSpPr>
          <p:spPr bwMode="auto">
            <a:xfrm>
              <a:off x="452" y="3009"/>
              <a:ext cx="14" cy="3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41" name="Rectangle 81"/>
            <p:cNvSpPr>
              <a:spLocks noChangeArrowheads="1"/>
            </p:cNvSpPr>
            <p:nvPr/>
          </p:nvSpPr>
          <p:spPr bwMode="auto">
            <a:xfrm>
              <a:off x="661" y="3009"/>
              <a:ext cx="14" cy="3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sp>
          <p:nvSpPr>
            <p:cNvPr id="348242" name="Line 82"/>
            <p:cNvSpPr>
              <a:spLocks noChangeShapeType="1"/>
            </p:cNvSpPr>
            <p:nvPr/>
          </p:nvSpPr>
          <p:spPr bwMode="auto">
            <a:xfrm>
              <a:off x="460" y="1196"/>
              <a:ext cx="53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348243" name="Line 83"/>
            <p:cNvSpPr>
              <a:spLocks noChangeShapeType="1"/>
            </p:cNvSpPr>
            <p:nvPr/>
          </p:nvSpPr>
          <p:spPr bwMode="auto">
            <a:xfrm>
              <a:off x="469" y="1379"/>
              <a:ext cx="53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348244" name="Line 84"/>
            <p:cNvSpPr>
              <a:spLocks noChangeShapeType="1"/>
            </p:cNvSpPr>
            <p:nvPr/>
          </p:nvSpPr>
          <p:spPr bwMode="auto">
            <a:xfrm>
              <a:off x="445" y="3319"/>
              <a:ext cx="53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sp>
        <p:nvSpPr>
          <p:cNvPr id="84"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664797"/>
          </a:xfrm>
        </p:spPr>
        <p:txBody>
          <a:bodyPr/>
          <a:lstStyle/>
          <a:p>
            <a:r>
              <a:rPr lang="pt-BR" altLang="pt-BR" sz="2400" dirty="0"/>
              <a:t>Esta tabela apresenta os recursos necessários para cada componente proposta na figura anterior</a:t>
            </a:r>
            <a:r>
              <a:rPr lang="pt-BR" altLang="pt-BR" sz="2400" dirty="0" smtClean="0"/>
              <a:t>.</a:t>
            </a:r>
            <a:endParaRPr lang="pt-BR" altLang="pt-BR" sz="2400" i="1"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AutoShape 2"/>
          <p:cNvSpPr>
            <a:spLocks noGrp="1" noChangeArrowheads="1"/>
          </p:cNvSpPr>
          <p:nvPr>
            <p:ph type="title"/>
          </p:nvPr>
        </p:nvSpPr>
        <p:spPr>
          <a:xfrm>
            <a:off x="412750" y="230189"/>
            <a:ext cx="9080500" cy="664797"/>
          </a:xfrm>
        </p:spPr>
        <p:txBody>
          <a:bodyPr/>
          <a:lstStyle/>
          <a:p>
            <a:r>
              <a:rPr lang="pt-BR" altLang="pt-BR" dirty="0"/>
              <a:t>Sistemas Distribuídos de </a:t>
            </a:r>
            <a:r>
              <a:rPr lang="pt-BR" altLang="pt-BR" dirty="0" smtClean="0"/>
              <a:t>Multimídia</a:t>
            </a:r>
            <a:endParaRPr lang="pt-BR" altLang="pt-BR" dirty="0"/>
          </a:p>
        </p:txBody>
      </p:sp>
      <p:sp>
        <p:nvSpPr>
          <p:cNvPr id="264195" name="Rectangle 3"/>
          <p:cNvSpPr>
            <a:spLocks noGrp="1" noChangeArrowheads="1"/>
          </p:cNvSpPr>
          <p:nvPr>
            <p:ph idx="1"/>
          </p:nvPr>
        </p:nvSpPr>
        <p:spPr>
          <a:xfrm>
            <a:off x="412750" y="1412875"/>
            <a:ext cx="9080500" cy="4696670"/>
          </a:xfrm>
        </p:spPr>
        <p:txBody>
          <a:bodyPr/>
          <a:lstStyle/>
          <a:p>
            <a:r>
              <a:rPr lang="pt-BR" altLang="pt-BR" sz="2800" dirty="0" smtClean="0"/>
              <a:t>Uma </a:t>
            </a:r>
            <a:r>
              <a:rPr lang="pt-BR" altLang="pt-BR" sz="2800" dirty="0"/>
              <a:t>aplicação Multimídia gera e consome </a:t>
            </a:r>
            <a:r>
              <a:rPr lang="pt-BR" altLang="pt-BR" sz="2800" i="1" dirty="0" err="1"/>
              <a:t>stream</a:t>
            </a:r>
            <a:r>
              <a:rPr lang="pt-BR" altLang="pt-BR" sz="2800" dirty="0"/>
              <a:t> de dados contínuos em tempo real. Dados entregue com muito atraso podem perdem a importância e serem descartados</a:t>
            </a:r>
          </a:p>
          <a:p>
            <a:r>
              <a:rPr lang="pt-BR" altLang="pt-BR" sz="2800" dirty="0"/>
              <a:t>A perda de pequenos trechos de dados em uma transmissão podem afetar muito pouco a exibição da mídia, uma vez que podem ser compensados.</a:t>
            </a:r>
          </a:p>
          <a:p>
            <a:r>
              <a:rPr lang="pt-BR" altLang="pt-BR" sz="2800" dirty="0"/>
              <a:t>Em SD Multimídia os principais fatores que podem afetar são:</a:t>
            </a:r>
          </a:p>
          <a:p>
            <a:pPr lvl="1"/>
            <a:r>
              <a:rPr lang="pt-BR" altLang="pt-BR" dirty="0"/>
              <a:t>Largura de Banda;</a:t>
            </a:r>
          </a:p>
          <a:p>
            <a:pPr lvl="1"/>
            <a:r>
              <a:rPr lang="pt-BR" altLang="pt-BR" dirty="0" err="1"/>
              <a:t>Jitter</a:t>
            </a:r>
            <a:r>
              <a:rPr lang="pt-BR" altLang="pt-BR" dirty="0"/>
              <a:t>;</a:t>
            </a:r>
          </a:p>
          <a:p>
            <a:pPr lvl="1"/>
            <a:r>
              <a:rPr lang="pt-BR" altLang="pt-BR" dirty="0"/>
              <a:t>Latência</a:t>
            </a:r>
            <a:r>
              <a:rPr lang="pt-BR" altLang="pt-BR" dirty="0" smtClean="0"/>
              <a:t>.</a:t>
            </a:r>
            <a:endParaRPr lang="pt-BR" altLang="pt-BR" dirty="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5" name="Espaço Reservado para Texto 4"/>
          <p:cNvSpPr>
            <a:spLocks noGrp="1"/>
          </p:cNvSpPr>
          <p:nvPr>
            <p:ph type="body" sz="quarter" idx="10"/>
          </p:nvPr>
        </p:nvSpPr>
        <p:spPr>
          <a:xfrm>
            <a:off x="412750" y="1411552"/>
            <a:ext cx="9080500" cy="3742563"/>
          </a:xfrm>
        </p:spPr>
        <p:txBody>
          <a:bodyPr/>
          <a:lstStyle/>
          <a:p>
            <a:pPr>
              <a:lnSpc>
                <a:spcPct val="80000"/>
              </a:lnSpc>
            </a:pPr>
            <a:r>
              <a:rPr lang="pt-BR" altLang="pt-BR" sz="2800" dirty="0"/>
              <a:t>Tarefas do Gerenciamento de </a:t>
            </a:r>
            <a:r>
              <a:rPr lang="pt-BR" altLang="pt-BR" sz="2800" dirty="0" err="1"/>
              <a:t>QoS</a:t>
            </a:r>
            <a:r>
              <a:rPr lang="pt-BR" altLang="pt-BR" sz="2800" dirty="0" smtClean="0"/>
              <a:t>:</a:t>
            </a:r>
            <a:endParaRPr lang="pt-BR" altLang="pt-BR" sz="2400" dirty="0"/>
          </a:p>
          <a:p>
            <a:pPr lvl="1">
              <a:lnSpc>
                <a:spcPct val="80000"/>
              </a:lnSpc>
            </a:pPr>
            <a:r>
              <a:rPr lang="pt-BR" altLang="pt-BR" sz="2400" dirty="0"/>
              <a:t>Negociação da qualidade de serviço – A aplicação informa suas necessidades ao Gerenciador. O gerenciador consulta seus BD para verificar se existe a disponibilidade de recursos solicitados. Caso não exista, o gerenciador informa o aplicativo para que ele possa reduzir suas exigências</a:t>
            </a:r>
            <a:r>
              <a:rPr lang="pt-BR" altLang="pt-BR" sz="2400" dirty="0" smtClean="0"/>
              <a:t>;</a:t>
            </a:r>
            <a:endParaRPr lang="pt-BR" altLang="pt-BR" sz="2400" dirty="0"/>
          </a:p>
          <a:p>
            <a:pPr lvl="1">
              <a:lnSpc>
                <a:spcPct val="80000"/>
              </a:lnSpc>
            </a:pPr>
            <a:r>
              <a:rPr lang="pt-BR" altLang="pt-BR" sz="2400" dirty="0"/>
              <a:t>Controle de admissão – Se o resultado da solicitação for positiva, haverá uma espécie de contrato com validade de tempo, onde ambas as partes, servidor de recursos e aplicação devem garantir o uso de recursos de forma acordados. Caso um deles precise mudar suas necessidades, uma outra rodada de negociação é realizada novamente. </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5" name="Espaço Reservado para Texto 4"/>
          <p:cNvSpPr>
            <a:spLocks noGrp="1"/>
          </p:cNvSpPr>
          <p:nvPr>
            <p:ph type="body" sz="quarter" idx="10"/>
          </p:nvPr>
        </p:nvSpPr>
        <p:spPr>
          <a:xfrm>
            <a:off x="412750" y="1411552"/>
            <a:ext cx="9080500" cy="3188565"/>
          </a:xfrm>
        </p:spPr>
        <p:txBody>
          <a:bodyPr/>
          <a:lstStyle/>
          <a:p>
            <a:pPr>
              <a:lnSpc>
                <a:spcPct val="80000"/>
              </a:lnSpc>
            </a:pPr>
            <a:r>
              <a:rPr lang="pt-BR" altLang="pt-BR" sz="2800" dirty="0"/>
              <a:t>Negociação da Qualidade de Serviço</a:t>
            </a:r>
          </a:p>
          <a:p>
            <a:pPr lvl="1">
              <a:lnSpc>
                <a:spcPct val="80000"/>
              </a:lnSpc>
            </a:pPr>
            <a:r>
              <a:rPr lang="pt-BR" altLang="pt-BR" sz="2400" dirty="0"/>
              <a:t>para iniciar uma negociação de qualidade de serviços entre uma aplicação e um dado sistema, uma aplicação deve especificar suas necessidades junto as gerenciador de </a:t>
            </a:r>
            <a:r>
              <a:rPr lang="pt-BR" altLang="pt-BR" sz="2400" dirty="0" err="1"/>
              <a:t>QoS</a:t>
            </a:r>
            <a:r>
              <a:rPr lang="pt-BR" altLang="pt-BR" sz="2400" dirty="0"/>
              <a:t>. Isto é feito através do envio de um conjunto de parâmetros. </a:t>
            </a:r>
          </a:p>
          <a:p>
            <a:pPr lvl="1">
              <a:lnSpc>
                <a:spcPct val="80000"/>
              </a:lnSpc>
            </a:pPr>
            <a:r>
              <a:rPr lang="pt-BR" altLang="pt-BR" sz="2400" dirty="0"/>
              <a:t>Desses conjunto de parâmetros existem três particularmente importantes:</a:t>
            </a:r>
          </a:p>
          <a:p>
            <a:pPr lvl="2">
              <a:lnSpc>
                <a:spcPct val="80000"/>
              </a:lnSpc>
            </a:pPr>
            <a:r>
              <a:rPr lang="pt-BR" altLang="pt-BR" sz="2000" i="1" dirty="0"/>
              <a:t>largura de banda;</a:t>
            </a:r>
          </a:p>
          <a:p>
            <a:pPr lvl="2">
              <a:lnSpc>
                <a:spcPct val="80000"/>
              </a:lnSpc>
            </a:pPr>
            <a:r>
              <a:rPr lang="pt-BR" altLang="pt-BR" sz="2000" i="1" dirty="0"/>
              <a:t>latência;</a:t>
            </a:r>
          </a:p>
          <a:p>
            <a:pPr lvl="2">
              <a:lnSpc>
                <a:spcPct val="80000"/>
              </a:lnSpc>
            </a:pPr>
            <a:r>
              <a:rPr lang="pt-BR" altLang="pt-BR" sz="2000" i="1" dirty="0"/>
              <a:t>Perda de taxa</a:t>
            </a:r>
            <a:r>
              <a:rPr lang="pt-BR" altLang="pt-BR" sz="2000" i="1" dirty="0" smtClean="0"/>
              <a:t>.</a:t>
            </a:r>
            <a:endParaRPr lang="pt-BR" altLang="pt-BR" sz="2000" i="1"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4050340"/>
          </a:xfrm>
        </p:spPr>
        <p:txBody>
          <a:bodyPr/>
          <a:lstStyle/>
          <a:p>
            <a:pPr>
              <a:lnSpc>
                <a:spcPct val="80000"/>
              </a:lnSpc>
            </a:pPr>
            <a:r>
              <a:rPr lang="pt-BR" altLang="pt-BR" sz="2400" dirty="0"/>
              <a:t>Largura de Banda</a:t>
            </a:r>
          </a:p>
          <a:p>
            <a:pPr lvl="1">
              <a:lnSpc>
                <a:spcPct val="80000"/>
              </a:lnSpc>
            </a:pPr>
            <a:r>
              <a:rPr lang="pt-BR" altLang="pt-BR" sz="2000" i="1" dirty="0"/>
              <a:t>É taxa de quantidade na qual os dados multimídias fluem numa transmissão;</a:t>
            </a:r>
          </a:p>
          <a:p>
            <a:pPr lvl="1">
              <a:lnSpc>
                <a:spcPct val="80000"/>
              </a:lnSpc>
            </a:pPr>
            <a:endParaRPr lang="pt-BR" altLang="pt-BR" sz="2000" i="1" dirty="0"/>
          </a:p>
          <a:p>
            <a:pPr>
              <a:lnSpc>
                <a:spcPct val="80000"/>
              </a:lnSpc>
            </a:pPr>
            <a:r>
              <a:rPr lang="pt-BR" altLang="pt-BR" sz="2400" i="1" dirty="0"/>
              <a:t>Latência</a:t>
            </a:r>
          </a:p>
          <a:p>
            <a:pPr lvl="1">
              <a:lnSpc>
                <a:spcPct val="80000"/>
              </a:lnSpc>
            </a:pPr>
            <a:r>
              <a:rPr lang="pt-BR" altLang="pt-BR" sz="2000" i="1" dirty="0"/>
              <a:t>latência é o tempo requerido para um dado individual se mover da origem para o destino. Pode depender das características da rede ou da carga de volume da dados. A variação da latência origina o chamado </a:t>
            </a:r>
            <a:r>
              <a:rPr lang="pt-BR" altLang="pt-BR" sz="2000" i="1" dirty="0" err="1"/>
              <a:t>Jitter</a:t>
            </a:r>
            <a:r>
              <a:rPr lang="pt-BR" altLang="pt-BR" sz="2000" i="1" dirty="0"/>
              <a:t>;</a:t>
            </a:r>
          </a:p>
          <a:p>
            <a:pPr lvl="1">
              <a:lnSpc>
                <a:spcPct val="80000"/>
              </a:lnSpc>
            </a:pPr>
            <a:endParaRPr lang="pt-BR" altLang="pt-BR" sz="2000" i="1" dirty="0"/>
          </a:p>
          <a:p>
            <a:pPr>
              <a:lnSpc>
                <a:spcPct val="80000"/>
              </a:lnSpc>
            </a:pPr>
            <a:r>
              <a:rPr lang="pt-BR" altLang="pt-BR" sz="2400" i="1" dirty="0"/>
              <a:t>Perda de taxa</a:t>
            </a:r>
          </a:p>
          <a:p>
            <a:pPr lvl="1">
              <a:lnSpc>
                <a:spcPct val="80000"/>
              </a:lnSpc>
            </a:pPr>
            <a:r>
              <a:rPr lang="pt-BR" altLang="pt-BR" sz="2000" i="1" dirty="0"/>
              <a:t>É taxa ou o nível de perda de dados provocado pelo descarte provocado pelo atraso excessivo na entrega dos dados ao destino. Dados que não forem entregues no data prevista perdem seu valor e ocorre então o “</a:t>
            </a:r>
            <a:r>
              <a:rPr lang="pt-BR" altLang="pt-BR" sz="2000" i="1" dirty="0" err="1"/>
              <a:t>loss</a:t>
            </a:r>
            <a:r>
              <a:rPr lang="pt-BR" altLang="pt-BR" sz="2000" i="1" dirty="0"/>
              <a:t> rate”. Este valor não pode mais do que 1% dos dados para termos uma qualidade razoável para dados com áudio ou vídeo.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5" name="Espaço Reservado para Texto 4"/>
          <p:cNvSpPr>
            <a:spLocks noGrp="1"/>
          </p:cNvSpPr>
          <p:nvPr>
            <p:ph type="body" sz="quarter" idx="10"/>
          </p:nvPr>
        </p:nvSpPr>
        <p:spPr>
          <a:xfrm>
            <a:off x="412750" y="1411552"/>
            <a:ext cx="9080500" cy="3454472"/>
          </a:xfrm>
        </p:spPr>
        <p:txBody>
          <a:bodyPr/>
          <a:lstStyle/>
          <a:p>
            <a:pPr>
              <a:lnSpc>
                <a:spcPct val="80000"/>
              </a:lnSpc>
            </a:pPr>
            <a:r>
              <a:rPr lang="pt-BR" altLang="pt-BR" sz="2800" dirty="0"/>
              <a:t>Os três parâmetros podem ser usados</a:t>
            </a:r>
            <a:r>
              <a:rPr lang="pt-BR" altLang="pt-BR" sz="2800" dirty="0" smtClean="0"/>
              <a:t>:</a:t>
            </a:r>
            <a:endParaRPr lang="pt-BR" altLang="pt-BR" sz="2400" dirty="0"/>
          </a:p>
          <a:p>
            <a:pPr lvl="1">
              <a:lnSpc>
                <a:spcPct val="80000"/>
              </a:lnSpc>
            </a:pPr>
            <a:r>
              <a:rPr lang="pt-BR" altLang="pt-BR" sz="2400" i="1" dirty="0"/>
              <a:t>Para descrever as características dos dados </a:t>
            </a:r>
            <a:r>
              <a:rPr lang="pt-BR" altLang="pt-BR" sz="2400" i="1" dirty="0" err="1"/>
              <a:t>stream</a:t>
            </a:r>
            <a:r>
              <a:rPr lang="pt-BR" altLang="pt-BR" sz="2400" i="1" dirty="0"/>
              <a:t> de multimídia de uma dada aplicação. </a:t>
            </a:r>
            <a:r>
              <a:rPr lang="pt-BR" altLang="pt-BR" sz="2400" i="1" dirty="0" err="1"/>
              <a:t>Ex</a:t>
            </a:r>
            <a:r>
              <a:rPr lang="pt-BR" altLang="pt-BR" sz="2400" i="1" dirty="0"/>
              <a:t>: Largura de banda de 1,5 </a:t>
            </a:r>
            <a:r>
              <a:rPr lang="pt-BR" altLang="pt-BR" sz="2400" i="1" dirty="0" err="1"/>
              <a:t>Mbs</a:t>
            </a:r>
            <a:r>
              <a:rPr lang="pt-BR" altLang="pt-BR" sz="2400" i="1" dirty="0"/>
              <a:t> para uma teleconferência e </a:t>
            </a:r>
            <a:r>
              <a:rPr lang="pt-BR" altLang="pt-BR" sz="2400" i="1" dirty="0" err="1"/>
              <a:t>tb</a:t>
            </a:r>
            <a:r>
              <a:rPr lang="pt-BR" altLang="pt-BR" sz="2400" i="1" dirty="0"/>
              <a:t> com necessidade de </a:t>
            </a:r>
            <a:r>
              <a:rPr lang="pt-BR" altLang="pt-BR" sz="2400" i="1" dirty="0" err="1"/>
              <a:t>delay</a:t>
            </a:r>
            <a:r>
              <a:rPr lang="pt-BR" altLang="pt-BR" sz="2400" i="1" dirty="0"/>
              <a:t> não maior de 150ms para manter uma conversação razoável. A perda de taxa de dados pode ser importante para especificar a perda de 1 quadro em cada 100 para não exibição de vídeo. </a:t>
            </a:r>
          </a:p>
          <a:p>
            <a:pPr lvl="1">
              <a:lnSpc>
                <a:spcPct val="80000"/>
              </a:lnSpc>
            </a:pPr>
            <a:r>
              <a:rPr lang="pt-BR" altLang="pt-BR" sz="2400" i="1" dirty="0"/>
              <a:t>Para descrever a capacidade de recursos para transporte de </a:t>
            </a:r>
            <a:r>
              <a:rPr lang="pt-BR" altLang="pt-BR" sz="2400" i="1" dirty="0" err="1"/>
              <a:t>stream</a:t>
            </a:r>
            <a:r>
              <a:rPr lang="pt-BR" altLang="pt-BR" sz="2400" i="1" dirty="0"/>
              <a:t>. Por exemplo, para providenciar uma rede à 64Kbs de largura de Banda, com atraso menor do que 10ms com taxa de perda de dados em torno de 1 para 1000000</a:t>
            </a:r>
            <a:r>
              <a:rPr lang="pt-BR" altLang="pt-BR" sz="2400" i="1" dirty="0" smtClean="0"/>
              <a:t>.</a:t>
            </a:r>
            <a:endParaRPr lang="pt-BR" altLang="pt-BR" sz="2400" i="1"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5" name="Espaço Reservado para Texto 4"/>
          <p:cNvSpPr>
            <a:spLocks noGrp="1"/>
          </p:cNvSpPr>
          <p:nvPr>
            <p:ph type="body" sz="quarter" idx="10"/>
          </p:nvPr>
        </p:nvSpPr>
        <p:spPr>
          <a:xfrm>
            <a:off x="412750" y="1411552"/>
            <a:ext cx="9080500" cy="3447098"/>
          </a:xfrm>
        </p:spPr>
        <p:txBody>
          <a:bodyPr/>
          <a:lstStyle/>
          <a:p>
            <a:pPr>
              <a:lnSpc>
                <a:spcPct val="80000"/>
              </a:lnSpc>
            </a:pPr>
            <a:r>
              <a:rPr lang="pt-BR" altLang="pt-BR" sz="2800" dirty="0"/>
              <a:t>Os parâmetros são interdependentes, por exemplo:</a:t>
            </a:r>
          </a:p>
          <a:p>
            <a:pPr lvl="1">
              <a:lnSpc>
                <a:spcPct val="80000"/>
              </a:lnSpc>
            </a:pPr>
            <a:r>
              <a:rPr lang="pt-BR" altLang="pt-BR" sz="2400" i="1" dirty="0"/>
              <a:t>Perda de dados em sistemas modernos raramente dependem de erros ocasionados por erros da integridade dos dados ou mal funcionamento do sistema e sim, pelo estouro de do buffer e atrasos de dados dependentes do tempo. Isto ocorre devido a largura de banda e atrasos na rede</a:t>
            </a:r>
            <a:r>
              <a:rPr lang="pt-BR" altLang="pt-BR" sz="2400" i="1" dirty="0" smtClean="0"/>
              <a:t>.</a:t>
            </a:r>
            <a:endParaRPr lang="pt-BR" altLang="pt-BR" sz="2400" i="1" dirty="0"/>
          </a:p>
          <a:p>
            <a:pPr lvl="1">
              <a:lnSpc>
                <a:spcPct val="80000"/>
              </a:lnSpc>
            </a:pPr>
            <a:r>
              <a:rPr lang="pt-BR" altLang="pt-BR" sz="2400" i="1" dirty="0"/>
              <a:t>Devido a variações na largura de banda, buffer são utilizados na entrada do destino para evitar perda de dados dependentes do tempo, porém o uso de buffer maiores para melhorar a continuidade de um vídeo por exemplo, irá trazer maiores atrasos na apresentação dos dados. </a:t>
            </a:r>
            <a:r>
              <a:rPr lang="pt-BR" altLang="pt-BR" sz="2400" i="1" dirty="0" err="1"/>
              <a:t>Ex</a:t>
            </a:r>
            <a:r>
              <a:rPr lang="pt-BR" altLang="pt-BR" sz="2400" i="1" dirty="0"/>
              <a:t>: </a:t>
            </a:r>
            <a:r>
              <a:rPr lang="pt-BR" altLang="pt-BR" sz="2400" i="1" dirty="0" err="1"/>
              <a:t>delay</a:t>
            </a:r>
            <a:r>
              <a:rPr lang="pt-BR" altLang="pt-BR" sz="2400" i="1" dirty="0"/>
              <a:t> no vídeo</a:t>
            </a:r>
            <a:r>
              <a:rPr lang="pt-BR" altLang="pt-BR" sz="2400" i="1" dirty="0" smtClean="0"/>
              <a:t>.</a:t>
            </a:r>
            <a:endParaRPr lang="pt-BR" altLang="pt-BR" sz="2400" i="1"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2560701"/>
          </a:xfrm>
        </p:spPr>
        <p:txBody>
          <a:bodyPr/>
          <a:lstStyle/>
          <a:p>
            <a:pPr>
              <a:lnSpc>
                <a:spcPct val="80000"/>
              </a:lnSpc>
            </a:pPr>
            <a:r>
              <a:rPr lang="pt-BR" altLang="pt-BR" sz="2800" dirty="0"/>
              <a:t>Especificando parâmetros de </a:t>
            </a:r>
            <a:r>
              <a:rPr lang="pt-BR" altLang="pt-BR" sz="2800" dirty="0" err="1"/>
              <a:t>QoS</a:t>
            </a:r>
            <a:r>
              <a:rPr lang="pt-BR" altLang="pt-BR" sz="2800" dirty="0"/>
              <a:t> para </a:t>
            </a:r>
            <a:r>
              <a:rPr lang="pt-BR" altLang="pt-BR" sz="2800" dirty="0" err="1"/>
              <a:t>stream</a:t>
            </a:r>
            <a:r>
              <a:rPr lang="pt-BR" altLang="pt-BR" sz="2800" dirty="0"/>
              <a:t> de dados</a:t>
            </a:r>
          </a:p>
          <a:p>
            <a:pPr lvl="1">
              <a:lnSpc>
                <a:spcPct val="80000"/>
              </a:lnSpc>
            </a:pPr>
            <a:r>
              <a:rPr lang="pt-BR" altLang="pt-BR" sz="2400" dirty="0"/>
              <a:t>Largura de Banda</a:t>
            </a:r>
          </a:p>
          <a:p>
            <a:pPr lvl="2">
              <a:lnSpc>
                <a:spcPct val="80000"/>
              </a:lnSpc>
            </a:pPr>
            <a:r>
              <a:rPr lang="pt-BR" altLang="pt-BR" sz="2000" dirty="0"/>
              <a:t>Normalmente, o que é feito é a especificação de faixas de valores requeridos. </a:t>
            </a:r>
            <a:r>
              <a:rPr lang="pt-BR" altLang="pt-BR" sz="2000" dirty="0" err="1"/>
              <a:t>Ex</a:t>
            </a:r>
            <a:r>
              <a:rPr lang="pt-BR" altLang="pt-BR" sz="2000" dirty="0"/>
              <a:t>: Para exibição de um vídeo MPEG1 é necessário uma largura de banda &gt; 50Mbps;</a:t>
            </a:r>
          </a:p>
          <a:p>
            <a:pPr lvl="2">
              <a:lnSpc>
                <a:spcPct val="80000"/>
              </a:lnSpc>
            </a:pPr>
            <a:r>
              <a:rPr lang="pt-BR" altLang="pt-BR" sz="2000" dirty="0"/>
              <a:t>Outro problema é que os padrões utilizados para compactação podem ser variantes, por exemplo, um vídeo mpeg1 pode necessitar em média uma largura de banda de 50mbps. Porém, os </a:t>
            </a:r>
            <a:r>
              <a:rPr lang="pt-BR" altLang="pt-BR" sz="2000" dirty="0" err="1"/>
              <a:t>algorítmos</a:t>
            </a:r>
            <a:r>
              <a:rPr lang="pt-BR" altLang="pt-BR" sz="2000" dirty="0"/>
              <a:t> utilizados podem comprimir mais ou menos dependendo das cenas pertencentes ao vídeo</a:t>
            </a:r>
            <a:r>
              <a:rPr lang="pt-BR" altLang="pt-BR" sz="2000" dirty="0" smtClean="0"/>
              <a:t>;</a:t>
            </a:r>
            <a:endParaRPr lang="pt-BR" altLang="pt-BR" sz="2000"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3053144"/>
          </a:xfrm>
        </p:spPr>
        <p:txBody>
          <a:bodyPr/>
          <a:lstStyle/>
          <a:p>
            <a:pPr>
              <a:lnSpc>
                <a:spcPct val="80000"/>
              </a:lnSpc>
            </a:pPr>
            <a:r>
              <a:rPr lang="pt-BR" altLang="pt-BR" sz="2800" dirty="0"/>
              <a:t>Especificando parâmetros de </a:t>
            </a:r>
            <a:r>
              <a:rPr lang="pt-BR" altLang="pt-BR" sz="2800" dirty="0" err="1"/>
              <a:t>QoS</a:t>
            </a:r>
            <a:r>
              <a:rPr lang="pt-BR" altLang="pt-BR" sz="2800" dirty="0"/>
              <a:t> para </a:t>
            </a:r>
            <a:r>
              <a:rPr lang="pt-BR" altLang="pt-BR" sz="2800" dirty="0" err="1"/>
              <a:t>stream</a:t>
            </a:r>
            <a:r>
              <a:rPr lang="pt-BR" altLang="pt-BR" sz="2800" dirty="0"/>
              <a:t> de </a:t>
            </a:r>
            <a:r>
              <a:rPr lang="pt-BR" altLang="pt-BR" sz="2800" dirty="0" smtClean="0"/>
              <a:t>dados (...)</a:t>
            </a:r>
            <a:endParaRPr lang="pt-BR" altLang="pt-BR" sz="2800" dirty="0"/>
          </a:p>
          <a:p>
            <a:pPr lvl="1">
              <a:lnSpc>
                <a:spcPct val="80000"/>
              </a:lnSpc>
            </a:pPr>
            <a:r>
              <a:rPr lang="pt-BR" altLang="pt-BR" sz="2400" dirty="0" smtClean="0"/>
              <a:t>Latência</a:t>
            </a:r>
            <a:endParaRPr lang="pt-BR" altLang="pt-BR" sz="2400" dirty="0"/>
          </a:p>
          <a:p>
            <a:pPr lvl="2">
              <a:lnSpc>
                <a:spcPct val="80000"/>
              </a:lnSpc>
            </a:pPr>
            <a:r>
              <a:rPr lang="pt-BR" altLang="pt-BR" sz="2000" dirty="0"/>
              <a:t>Afetam os vídeos e áudios para a conversação entre os humanos. É tido como atraso máximo permitido cerca de 150ms. Valores maiores que isso podem afetar a percepção humana no entendimento da comunicação. Mesmo para vídeos armazenados para simples reprodução necessitam de tempo máximo de 500ms entre pause e play.</a:t>
            </a:r>
          </a:p>
          <a:p>
            <a:pPr lvl="2">
              <a:lnSpc>
                <a:spcPct val="80000"/>
              </a:lnSpc>
            </a:pPr>
            <a:r>
              <a:rPr lang="pt-BR" altLang="pt-BR" sz="2000" dirty="0"/>
              <a:t>Outro problema é o </a:t>
            </a:r>
            <a:r>
              <a:rPr lang="pt-BR" altLang="pt-BR" sz="2000" dirty="0" err="1"/>
              <a:t>Jitter</a:t>
            </a:r>
            <a:r>
              <a:rPr lang="pt-BR" altLang="pt-BR" sz="2000" dirty="0"/>
              <a:t>. A </a:t>
            </a:r>
            <a:r>
              <a:rPr lang="pt-BR" altLang="pt-BR" sz="2000" dirty="0" err="1"/>
              <a:t>bufferização</a:t>
            </a:r>
            <a:r>
              <a:rPr lang="pt-BR" altLang="pt-BR" sz="2000" dirty="0"/>
              <a:t> tenta resolver os problemas ocasionados pelo </a:t>
            </a:r>
            <a:r>
              <a:rPr lang="pt-BR" altLang="pt-BR" sz="2000" dirty="0" err="1"/>
              <a:t>Jitter</a:t>
            </a:r>
            <a:r>
              <a:rPr lang="pt-BR" altLang="pt-BR" sz="2000" dirty="0"/>
              <a:t>. Porém, </a:t>
            </a:r>
            <a:r>
              <a:rPr lang="pt-BR" altLang="pt-BR" sz="2000" dirty="0" err="1"/>
              <a:t>jitter</a:t>
            </a:r>
            <a:r>
              <a:rPr lang="pt-BR" altLang="pt-BR" sz="2000" dirty="0"/>
              <a:t> muito grandes podem requerer tamanho de buffer maiores e portanto criando outros problemas que é o atrasos na apresentação da mídia</a:t>
            </a:r>
            <a:r>
              <a:rPr lang="pt-BR" altLang="pt-BR" sz="2000" dirty="0" smtClean="0"/>
              <a:t>.</a:t>
            </a:r>
            <a:endParaRPr lang="pt-BR" altLang="pt-BR" sz="2000" dirty="0"/>
          </a:p>
        </p:txBody>
      </p:sp>
    </p:spTree>
    <p:extLst>
      <p:ext uri="{BB962C8B-B14F-4D97-AF65-F5344CB8AC3E}">
        <p14:creationId xmlns:p14="http://schemas.microsoft.com/office/powerpoint/2010/main" val="299343633"/>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Grp="1" noChangeArrowheads="1"/>
          </p:cNvSpPr>
          <p:nvPr>
            <p:ph type="title"/>
          </p:nvPr>
        </p:nvSpPr>
        <p:spPr/>
        <p:txBody>
          <a:bodyPr/>
          <a:lstStyle/>
          <a:p>
            <a:r>
              <a:rPr lang="pt-BR" altLang="pt-BR" dirty="0" err="1"/>
              <a:t>QoS</a:t>
            </a:r>
            <a:endParaRPr lang="pt-BR" altLang="pt-BR" sz="2800" dirty="0"/>
          </a:p>
        </p:txBody>
      </p:sp>
      <p:sp>
        <p:nvSpPr>
          <p:cNvPr id="3" name="Espaço Reservado para Texto 2"/>
          <p:cNvSpPr>
            <a:spLocks noGrp="1"/>
          </p:cNvSpPr>
          <p:nvPr>
            <p:ph type="body" sz="quarter" idx="10"/>
          </p:nvPr>
        </p:nvSpPr>
        <p:spPr>
          <a:xfrm>
            <a:off x="412750" y="1411552"/>
            <a:ext cx="9080500" cy="2314480"/>
          </a:xfrm>
        </p:spPr>
        <p:txBody>
          <a:bodyPr/>
          <a:lstStyle/>
          <a:p>
            <a:pPr>
              <a:lnSpc>
                <a:spcPct val="80000"/>
              </a:lnSpc>
            </a:pPr>
            <a:r>
              <a:rPr lang="pt-BR" altLang="pt-BR" sz="2800" dirty="0"/>
              <a:t>Especificando parâmetros de </a:t>
            </a:r>
            <a:r>
              <a:rPr lang="pt-BR" altLang="pt-BR" sz="2800" dirty="0" err="1"/>
              <a:t>QoS</a:t>
            </a:r>
            <a:r>
              <a:rPr lang="pt-BR" altLang="pt-BR" sz="2800" dirty="0"/>
              <a:t> para </a:t>
            </a:r>
            <a:r>
              <a:rPr lang="pt-BR" altLang="pt-BR" sz="2800" dirty="0" err="1"/>
              <a:t>stream</a:t>
            </a:r>
            <a:r>
              <a:rPr lang="pt-BR" altLang="pt-BR" sz="2800" dirty="0"/>
              <a:t> de </a:t>
            </a:r>
            <a:r>
              <a:rPr lang="pt-BR" altLang="pt-BR" sz="2800" dirty="0" smtClean="0"/>
              <a:t>dados (...)</a:t>
            </a:r>
          </a:p>
          <a:p>
            <a:pPr lvl="1">
              <a:lnSpc>
                <a:spcPct val="80000"/>
              </a:lnSpc>
            </a:pPr>
            <a:r>
              <a:rPr lang="pt-BR" altLang="pt-BR" sz="2400" dirty="0" smtClean="0"/>
              <a:t>Taxa </a:t>
            </a:r>
            <a:r>
              <a:rPr lang="pt-BR" altLang="pt-BR" sz="2400" dirty="0"/>
              <a:t>de Perda de Dados</a:t>
            </a:r>
          </a:p>
          <a:p>
            <a:pPr lvl="2">
              <a:lnSpc>
                <a:spcPct val="80000"/>
              </a:lnSpc>
            </a:pPr>
            <a:r>
              <a:rPr lang="pt-BR" altLang="pt-BR" sz="2000" dirty="0"/>
              <a:t>É um dos parâmetros mais difíceis de serem especificados. Estes parâmetros são calculados em função do tamanho do buffer e dos atrasos. O cálculo é baseado sempre nos piores casos ou na distribuição padrão dos casos ocorridos.</a:t>
            </a:r>
          </a:p>
          <a:p>
            <a:pPr lvl="2">
              <a:lnSpc>
                <a:spcPct val="80000"/>
              </a:lnSpc>
            </a:pPr>
            <a:r>
              <a:rPr lang="pt-BR" altLang="pt-BR" sz="2000" dirty="0"/>
              <a:t>Este parâmetro é dependente da qualidade das outros fatores: largura de banda e atraso</a:t>
            </a:r>
            <a:r>
              <a:rPr lang="pt-BR" altLang="pt-BR" sz="2000" dirty="0" smtClean="0"/>
              <a:t>.</a:t>
            </a:r>
            <a:endParaRPr lang="pt-BR" altLang="pt-BR" sz="20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p:cNvSpPr>
            <a:spLocks noGrp="1" noChangeArrowheads="1"/>
          </p:cNvSpPr>
          <p:nvPr>
            <p:ph type="title"/>
          </p:nvPr>
        </p:nvSpPr>
        <p:spPr/>
        <p:txBody>
          <a:bodyPr/>
          <a:lstStyle/>
          <a:p>
            <a:r>
              <a:rPr lang="pt-BR" altLang="pt-BR" dirty="0"/>
              <a:t>Sistemas Distribuídos de </a:t>
            </a:r>
            <a:r>
              <a:rPr lang="pt-BR" altLang="pt-BR" dirty="0" smtClean="0"/>
              <a:t>Multimídia</a:t>
            </a:r>
            <a:endParaRPr lang="pt-BR" altLang="pt-BR" dirty="0"/>
          </a:p>
        </p:txBody>
      </p:sp>
      <p:sp>
        <p:nvSpPr>
          <p:cNvPr id="3" name="Espaço Reservado para Texto 2"/>
          <p:cNvSpPr>
            <a:spLocks noGrp="1"/>
          </p:cNvSpPr>
          <p:nvPr>
            <p:ph type="body" sz="quarter" idx="10"/>
          </p:nvPr>
        </p:nvSpPr>
        <p:spPr>
          <a:xfrm>
            <a:off x="412750" y="1411552"/>
            <a:ext cx="9080500" cy="3717941"/>
          </a:xfrm>
        </p:spPr>
        <p:txBody>
          <a:bodyPr/>
          <a:lstStyle/>
          <a:p>
            <a:r>
              <a:rPr lang="pt-BR" altLang="pt-BR" sz="2800" dirty="0"/>
              <a:t>Transmissão em multimídia requerem, geralmente, muito poder de processamento e memória e trabalham intimamente com os aspectos de </a:t>
            </a:r>
            <a:r>
              <a:rPr lang="pt-BR" altLang="pt-BR" sz="2800" dirty="0" err="1"/>
              <a:t>QoS</a:t>
            </a:r>
            <a:r>
              <a:rPr lang="pt-BR" altLang="pt-BR" sz="2800" dirty="0" smtClean="0"/>
              <a:t>.</a:t>
            </a:r>
            <a:endParaRPr lang="pt-BR" altLang="pt-BR" sz="2800" dirty="0"/>
          </a:p>
          <a:p>
            <a:r>
              <a:rPr lang="pt-BR" altLang="pt-BR" sz="2800" dirty="0"/>
              <a:t>Muitos computadores atuais, possuem poder suficientes para desempenhar exibição de dados multimídias:</a:t>
            </a:r>
          </a:p>
          <a:p>
            <a:pPr lvl="1"/>
            <a:r>
              <a:rPr lang="pt-BR" altLang="pt-BR" sz="2400" dirty="0"/>
              <a:t>Vídeo conferência;</a:t>
            </a:r>
          </a:p>
          <a:p>
            <a:pPr lvl="1"/>
            <a:r>
              <a:rPr lang="pt-BR" altLang="pt-BR" sz="2400" dirty="0"/>
              <a:t>telefone de Internet;</a:t>
            </a:r>
          </a:p>
          <a:p>
            <a:pPr lvl="1"/>
            <a:r>
              <a:rPr lang="pt-BR" altLang="pt-BR" sz="2400" dirty="0" err="1"/>
              <a:t>Video</a:t>
            </a:r>
            <a:r>
              <a:rPr lang="pt-BR" altLang="pt-BR" sz="2400" dirty="0"/>
              <a:t>-Chats;</a:t>
            </a:r>
          </a:p>
          <a:p>
            <a:pPr lvl="1"/>
            <a:r>
              <a:rPr lang="pt-BR" altLang="pt-BR" sz="2400" dirty="0"/>
              <a:t>etc</a:t>
            </a:r>
            <a:r>
              <a:rPr lang="pt-BR" altLang="pt-BR" sz="2400" dirty="0" smtClean="0"/>
              <a:t>.</a:t>
            </a:r>
            <a:endParaRPr lang="pt-BR" altLang="pt-BR" sz="24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Grp="1" noChangeArrowheads="1"/>
          </p:cNvSpPr>
          <p:nvPr>
            <p:ph type="title"/>
          </p:nvPr>
        </p:nvSpPr>
        <p:spPr/>
        <p:txBody>
          <a:bodyPr/>
          <a:lstStyle/>
          <a:p>
            <a:r>
              <a:rPr lang="pt-BR" altLang="pt-BR" dirty="0"/>
              <a:t>Sistemas Distribuídos de </a:t>
            </a:r>
            <a:r>
              <a:rPr lang="pt-BR" altLang="pt-BR" dirty="0" smtClean="0"/>
              <a:t>Multimídia</a:t>
            </a:r>
            <a:endParaRPr lang="pt-BR" altLang="pt-BR" dirty="0"/>
          </a:p>
        </p:txBody>
      </p:sp>
      <p:sp>
        <p:nvSpPr>
          <p:cNvPr id="3" name="Espaço Reservado para Texto 2"/>
          <p:cNvSpPr>
            <a:spLocks noGrp="1"/>
          </p:cNvSpPr>
          <p:nvPr>
            <p:ph type="body" sz="quarter" idx="10"/>
          </p:nvPr>
        </p:nvSpPr>
        <p:spPr>
          <a:xfrm>
            <a:off x="412750" y="1411552"/>
            <a:ext cx="9080500" cy="4438138"/>
          </a:xfrm>
        </p:spPr>
        <p:txBody>
          <a:bodyPr/>
          <a:lstStyle/>
          <a:p>
            <a:r>
              <a:rPr lang="pt-BR" altLang="pt-BR" sz="2800" dirty="0"/>
              <a:t>O resultado é que a satisfação no uso desses sistemas para tais fins está abaixo da satisfação. A qualidade ainda depende dos fatores técnicos de se usar uma rede digital como a Internet.</a:t>
            </a:r>
          </a:p>
          <a:p>
            <a:r>
              <a:rPr lang="pt-BR" altLang="pt-BR" sz="2800" dirty="0"/>
              <a:t>Muitos serviços, como </a:t>
            </a:r>
            <a:r>
              <a:rPr lang="pt-BR" altLang="pt-BR" sz="2800" dirty="0" err="1"/>
              <a:t>Video-conferência</a:t>
            </a:r>
            <a:r>
              <a:rPr lang="pt-BR" altLang="pt-BR" sz="2800" dirty="0"/>
              <a:t> em larga escala, TV-Digital e sistemas de segurança de TV necessitam de capacidades muito além do que é oferecido pela rede atual.</a:t>
            </a:r>
          </a:p>
          <a:p>
            <a:r>
              <a:rPr lang="pt-BR" altLang="pt-BR" sz="2800" dirty="0"/>
              <a:t>Muito desses problemas estão ligadas a incapacidade da rede Internet, por exemplo, de não conseguir garantir a manutenção de uma taxa contínua de dados durante uma transmissão</a:t>
            </a:r>
            <a:r>
              <a:rPr lang="pt-BR" altLang="pt-BR" sz="2800" dirty="0" smtClean="0"/>
              <a:t>;</a:t>
            </a:r>
            <a:endParaRPr lang="pt-BR" altLang="pt-BR" sz="28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Grp="1" noChangeArrowheads="1"/>
          </p:cNvSpPr>
          <p:nvPr>
            <p:ph type="title"/>
          </p:nvPr>
        </p:nvSpPr>
        <p:spPr/>
        <p:txBody>
          <a:bodyPr/>
          <a:lstStyle/>
          <a:p>
            <a:r>
              <a:rPr lang="pt-BR" altLang="pt-BR" dirty="0"/>
              <a:t>Sistemas Distribuídos de </a:t>
            </a:r>
            <a:r>
              <a:rPr lang="pt-BR" altLang="pt-BR" dirty="0" smtClean="0"/>
              <a:t>Multimídia</a:t>
            </a:r>
            <a:endParaRPr lang="pt-BR" altLang="pt-BR" dirty="0"/>
          </a:p>
        </p:txBody>
      </p:sp>
      <p:sp>
        <p:nvSpPr>
          <p:cNvPr id="3" name="Espaço Reservado para Texto 2"/>
          <p:cNvSpPr>
            <a:spLocks noGrp="1"/>
          </p:cNvSpPr>
          <p:nvPr>
            <p:ph type="body" sz="quarter" idx="10"/>
          </p:nvPr>
        </p:nvSpPr>
        <p:spPr>
          <a:xfrm>
            <a:off x="412750" y="1411552"/>
            <a:ext cx="9080500" cy="4050340"/>
          </a:xfrm>
        </p:spPr>
        <p:txBody>
          <a:bodyPr/>
          <a:lstStyle/>
          <a:p>
            <a:r>
              <a:rPr lang="pt-BR" altLang="pt-BR" sz="2800" dirty="0" smtClean="0"/>
              <a:t>Em </a:t>
            </a:r>
            <a:r>
              <a:rPr lang="pt-BR" altLang="pt-BR" sz="2800" dirty="0"/>
              <a:t>menor escala, mesmo conseguindo uma manutenção de uma taxa de dados constante, os dados poderão sofrer atrasos na sincronização e podem tornar-se inadequado para o uso de alguns serviços como a telefonia de voz e vídeo em tempo real</a:t>
            </a:r>
            <a:r>
              <a:rPr lang="pt-BR" altLang="pt-BR" sz="2800" dirty="0" smtClean="0"/>
              <a:t>.</a:t>
            </a:r>
          </a:p>
          <a:p>
            <a:r>
              <a:rPr lang="pt-BR" altLang="pt-BR" sz="2800" dirty="0"/>
              <a:t>Dependendo das necessidades, esses fatores podem variar suas exigências conforme as aplicações de multimídia. Cada grau de exigência define um nível de qualidade de serviço ou </a:t>
            </a:r>
            <a:r>
              <a:rPr lang="pt-BR" altLang="pt-BR" sz="2800" dirty="0" err="1"/>
              <a:t>QoS</a:t>
            </a:r>
            <a:r>
              <a:rPr lang="pt-BR" altLang="pt-BR" sz="2800" dirty="0"/>
              <a:t>.</a:t>
            </a:r>
          </a:p>
          <a:p>
            <a:endParaRPr lang="pt-BR" sz="2800" dirty="0"/>
          </a:p>
        </p:txBody>
      </p:sp>
    </p:spTree>
    <p:extLst>
      <p:ext uri="{BB962C8B-B14F-4D97-AF65-F5344CB8AC3E}">
        <p14:creationId xmlns:p14="http://schemas.microsoft.com/office/powerpoint/2010/main" val="321440311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Grp="1" noChangeArrowheads="1"/>
          </p:cNvSpPr>
          <p:nvPr>
            <p:ph type="title"/>
          </p:nvPr>
        </p:nvSpPr>
        <p:spPr>
          <a:xfrm>
            <a:off x="412750" y="230189"/>
            <a:ext cx="9080500" cy="664797"/>
          </a:xfrm>
        </p:spPr>
        <p:txBody>
          <a:bodyPr/>
          <a:lstStyle/>
          <a:p>
            <a:r>
              <a:rPr lang="pt-BR" altLang="pt-BR" dirty="0"/>
              <a:t>Sistemas Distribuídos de </a:t>
            </a:r>
            <a:r>
              <a:rPr lang="pt-BR" altLang="pt-BR" dirty="0" smtClean="0"/>
              <a:t>Multimídia</a:t>
            </a:r>
            <a:endParaRPr lang="pt-BR" altLang="pt-BR" dirty="0"/>
          </a:p>
        </p:txBody>
      </p:sp>
      <p:sp>
        <p:nvSpPr>
          <p:cNvPr id="3" name="Espaço Reservado para Conteúdo 2"/>
          <p:cNvSpPr>
            <a:spLocks noGrp="1"/>
          </p:cNvSpPr>
          <p:nvPr>
            <p:ph idx="1"/>
          </p:nvPr>
        </p:nvSpPr>
        <p:spPr>
          <a:xfrm>
            <a:off x="412750" y="1412875"/>
            <a:ext cx="9080500" cy="3576364"/>
          </a:xfrm>
        </p:spPr>
        <p:txBody>
          <a:bodyPr/>
          <a:lstStyle/>
          <a:p>
            <a:r>
              <a:rPr lang="pt-BR" altLang="pt-BR" sz="2800" dirty="0"/>
              <a:t>Estes problemas não são tão recentes, antes mesmo dos serviços multimídia em rede, outros serviços em tempo real dependiam do desempenho da rede para funcionar </a:t>
            </a:r>
            <a:r>
              <a:rPr lang="pt-BR" altLang="pt-BR" sz="2800" dirty="0" smtClean="0"/>
              <a:t>adequadamente.</a:t>
            </a:r>
          </a:p>
          <a:p>
            <a:r>
              <a:rPr lang="pt-BR" altLang="pt-BR" sz="2800" dirty="0" smtClean="0"/>
              <a:t>Os </a:t>
            </a:r>
            <a:r>
              <a:rPr lang="pt-BR" altLang="pt-BR" sz="2800" dirty="0"/>
              <a:t>serviços de controle de tráfego aéreo, controle de manufatura de produção e sistemas comutadoras telefônicas também precisavam responder em tempo real e qualquer atraso ou lentidão na transação dos dados podia ser fatal</a:t>
            </a:r>
            <a:r>
              <a:rPr lang="pt-BR" altLang="pt-BR" sz="2800" dirty="0" smtClean="0"/>
              <a:t>.</a:t>
            </a:r>
            <a:endParaRPr lang="pt-BR" altLang="pt-BR"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0" name="AutoShape 6"/>
          <p:cNvSpPr>
            <a:spLocks noGrp="1" noChangeArrowheads="1"/>
          </p:cNvSpPr>
          <p:nvPr>
            <p:ph type="title"/>
          </p:nvPr>
        </p:nvSpPr>
        <p:spPr>
          <a:xfrm>
            <a:off x="412750" y="230189"/>
            <a:ext cx="9080500" cy="664797"/>
          </a:xfrm>
        </p:spPr>
        <p:txBody>
          <a:bodyPr/>
          <a:lstStyle/>
          <a:p>
            <a:r>
              <a:rPr lang="pt-BR" altLang="pt-BR" dirty="0" err="1"/>
              <a:t>QoS</a:t>
            </a:r>
            <a:endParaRPr lang="pt-BR" altLang="pt-BR" dirty="0"/>
          </a:p>
        </p:txBody>
      </p:sp>
      <p:sp>
        <p:nvSpPr>
          <p:cNvPr id="72707" name="Rectangle 3"/>
          <p:cNvSpPr>
            <a:spLocks noGrp="1" noChangeArrowheads="1"/>
          </p:cNvSpPr>
          <p:nvPr>
            <p:ph idx="1"/>
          </p:nvPr>
        </p:nvSpPr>
        <p:spPr>
          <a:xfrm>
            <a:off x="412750" y="1412875"/>
            <a:ext cx="9292778" cy="4878259"/>
          </a:xfrm>
        </p:spPr>
        <p:txBody>
          <a:bodyPr/>
          <a:lstStyle/>
          <a:p>
            <a:r>
              <a:rPr lang="pt-BR" altLang="pt-BR" sz="2800" dirty="0" err="1"/>
              <a:t>QoS</a:t>
            </a:r>
            <a:r>
              <a:rPr lang="pt-BR" altLang="pt-BR" sz="2800" dirty="0"/>
              <a:t> ou qualidade de Serviço é chamado </a:t>
            </a:r>
            <a:r>
              <a:rPr lang="pt-BR" altLang="pt-BR" sz="2800" dirty="0" smtClean="0"/>
              <a:t>assim qualquer </a:t>
            </a:r>
            <a:r>
              <a:rPr lang="pt-BR" altLang="pt-BR" sz="2800" dirty="0"/>
              <a:t>plano ou agendamento de recursos para atender uma necessidade de multimídia ou de outra aplicação </a:t>
            </a:r>
            <a:r>
              <a:rPr lang="pt-BR" altLang="pt-BR" sz="2800" dirty="0" smtClean="0"/>
              <a:t>qualquer.</a:t>
            </a:r>
          </a:p>
          <a:p>
            <a:r>
              <a:rPr lang="pt-BR" altLang="pt-BR" sz="2800" dirty="0" smtClean="0"/>
              <a:t>Outro </a:t>
            </a:r>
            <a:r>
              <a:rPr lang="pt-BR" altLang="pt-BR" sz="2800" dirty="0"/>
              <a:t>fator que dificulta o uso de multimídia na rede é sua própria natureza de utilização, portanto alguns características de utilização são importantes em projetos de SD multimídia</a:t>
            </a:r>
            <a:r>
              <a:rPr lang="pt-BR" altLang="pt-BR" sz="2800" dirty="0" smtClean="0"/>
              <a:t>:</a:t>
            </a:r>
            <a:endParaRPr lang="pt-BR" altLang="pt-BR" sz="2800" dirty="0"/>
          </a:p>
          <a:p>
            <a:pPr lvl="1"/>
            <a:r>
              <a:rPr lang="pt-BR" altLang="pt-BR" sz="2000" dirty="0"/>
              <a:t>Aplicações de multimídia são frequentemente distribuídos;</a:t>
            </a:r>
          </a:p>
          <a:p>
            <a:pPr lvl="1"/>
            <a:r>
              <a:rPr lang="pt-BR" altLang="pt-BR" sz="2000" dirty="0"/>
              <a:t>Os recursos de multimídia são dinâmicos. </a:t>
            </a:r>
            <a:r>
              <a:rPr lang="pt-BR" altLang="pt-BR" sz="2000" dirty="0" smtClean="0"/>
              <a:t>As </a:t>
            </a:r>
            <a:r>
              <a:rPr lang="pt-BR" altLang="pt-BR" sz="2000" dirty="0"/>
              <a:t>aplicações como </a:t>
            </a:r>
            <a:r>
              <a:rPr lang="pt-BR" altLang="pt-BR" sz="2000" dirty="0" err="1" smtClean="0"/>
              <a:t>tele-conferências</a:t>
            </a:r>
            <a:r>
              <a:rPr lang="pt-BR" altLang="pt-BR" sz="2000" dirty="0" smtClean="0"/>
              <a:t> </a:t>
            </a:r>
            <a:r>
              <a:rPr lang="pt-BR" altLang="pt-BR" sz="2000" dirty="0"/>
              <a:t>exigem um aumento de largura de banda e maior capacidade de processamento das máquinas para processar os dados a medida que um maior número de usuários participam da comunicação;</a:t>
            </a:r>
          </a:p>
          <a:p>
            <a:pPr lvl="1">
              <a:lnSpc>
                <a:spcPct val="80000"/>
              </a:lnSpc>
            </a:pPr>
            <a:r>
              <a:rPr lang="pt-BR" altLang="pt-BR" sz="2000" dirty="0"/>
              <a:t>Controle de custo para balancear o uso de recursos multimídia para permitir o processamento de outras atividades na máquina. </a:t>
            </a:r>
            <a:r>
              <a:rPr lang="pt-BR" altLang="pt-BR" sz="2000" dirty="0" err="1"/>
              <a:t>Ex</a:t>
            </a:r>
            <a:r>
              <a:rPr lang="pt-BR" altLang="pt-BR" sz="2000" dirty="0"/>
              <a:t>: reduzir a qualidade do Vídeo para Ouvir melhor o Som.</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501" name="AutoShape 5"/>
          <p:cNvSpPr>
            <a:spLocks noGrp="1" noChangeArrowheads="1"/>
          </p:cNvSpPr>
          <p:nvPr>
            <p:ph type="title"/>
          </p:nvPr>
        </p:nvSpPr>
        <p:spPr/>
        <p:txBody>
          <a:bodyPr/>
          <a:lstStyle/>
          <a:p>
            <a:r>
              <a:rPr lang="pt-BR" altLang="pt-BR" dirty="0"/>
              <a:t>Aplicações</a:t>
            </a:r>
          </a:p>
        </p:txBody>
      </p:sp>
      <p:pic>
        <p:nvPicPr>
          <p:cNvPr id="36250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2480" y="1196752"/>
            <a:ext cx="9261068" cy="4519314"/>
          </a:xfrm>
          <a:noFill/>
          <a:ln/>
        </p:spPr>
      </p:pic>
    </p:spTree>
  </p:cSld>
  <p:clrMapOvr>
    <a:masterClrMapping/>
  </p:clrMapOvr>
  <p:transition>
    <p:fade/>
  </p:transition>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Branco com fonte Courier para slides de código">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SD_10</Template>
  <TotalTime>10979</TotalTime>
  <Words>3008</Words>
  <Application>Microsoft Office PowerPoint</Application>
  <PresentationFormat>Papel A4 (210 x 297 mm)</PresentationFormat>
  <Paragraphs>283</Paragraphs>
  <Slides>37</Slides>
  <Notes>2</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37</vt:i4>
      </vt:variant>
    </vt:vector>
  </HeadingPairs>
  <TitlesOfParts>
    <vt:vector size="46" baseType="lpstr">
      <vt:lpstr>Arial</vt:lpstr>
      <vt:lpstr>Calibri</vt:lpstr>
      <vt:lpstr>Courier New</vt:lpstr>
      <vt:lpstr>Segoe</vt:lpstr>
      <vt:lpstr>Times</vt:lpstr>
      <vt:lpstr>Times New Roman</vt:lpstr>
      <vt:lpstr>Wingdings</vt:lpstr>
      <vt:lpstr>7-00134_MS_Qwest_template_Segoe</vt:lpstr>
      <vt:lpstr>Branco com fonte Courier para slides de código</vt:lpstr>
      <vt:lpstr>SISTEMAS DISTRIBUIDOS</vt:lpstr>
      <vt:lpstr>Conteúdo</vt:lpstr>
      <vt:lpstr>Sistemas Distribuídos de Multimídia</vt:lpstr>
      <vt:lpstr>Sistemas Distribuídos de Multimídia</vt:lpstr>
      <vt:lpstr>Sistemas Distribuídos de Multimídia</vt:lpstr>
      <vt:lpstr>Sistemas Distribuídos de Multimídia</vt:lpstr>
      <vt:lpstr>Sistemas Distribuídos de Multimídia</vt:lpstr>
      <vt:lpstr>QoS</vt:lpstr>
      <vt:lpstr>Aplicações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lpstr>QoS</vt:lpstr>
    </vt:vector>
  </TitlesOfParts>
  <Company>FUCAPI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de Computadores II</dc:title>
  <dc:creator>Vilar Neto</dc:creator>
  <cp:lastModifiedBy>LABD</cp:lastModifiedBy>
  <cp:revision>330</cp:revision>
  <cp:lastPrinted>2003-02-03T11:44:27Z</cp:lastPrinted>
  <dcterms:created xsi:type="dcterms:W3CDTF">2002-02-06T19:37:03Z</dcterms:created>
  <dcterms:modified xsi:type="dcterms:W3CDTF">2019-06-04T21:06:06Z</dcterms:modified>
</cp:coreProperties>
</file>