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  <p:sldMasterId id="2147483676" r:id="rId2"/>
  </p:sldMasterIdLst>
  <p:notesMasterIdLst>
    <p:notesMasterId r:id="rId22"/>
  </p:notesMasterIdLst>
  <p:handoutMasterIdLst>
    <p:handoutMasterId r:id="rId23"/>
  </p:handoutMasterIdLst>
  <p:sldIdLst>
    <p:sldId id="374" r:id="rId3"/>
    <p:sldId id="375" r:id="rId4"/>
    <p:sldId id="377" r:id="rId5"/>
    <p:sldId id="380" r:id="rId6"/>
    <p:sldId id="379" r:id="rId7"/>
    <p:sldId id="378" r:id="rId8"/>
    <p:sldId id="376" r:id="rId9"/>
    <p:sldId id="381" r:id="rId10"/>
    <p:sldId id="382" r:id="rId11"/>
    <p:sldId id="383" r:id="rId12"/>
    <p:sldId id="384" r:id="rId13"/>
    <p:sldId id="385" r:id="rId14"/>
    <p:sldId id="386" r:id="rId15"/>
    <p:sldId id="387" r:id="rId16"/>
    <p:sldId id="388" r:id="rId17"/>
    <p:sldId id="389" r:id="rId18"/>
    <p:sldId id="390" r:id="rId19"/>
    <p:sldId id="391" r:id="rId20"/>
    <p:sldId id="392" r:id="rId21"/>
  </p:sldIdLst>
  <p:sldSz cx="9906000" cy="6858000" type="A4"/>
  <p:notesSz cx="6640513" cy="9904413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9" autoAdjust="0"/>
    <p:restoredTop sz="94576" autoAdjust="0"/>
  </p:normalViewPr>
  <p:slideViewPr>
    <p:cSldViewPr>
      <p:cViewPr varScale="1">
        <p:scale>
          <a:sx n="61" d="100"/>
          <a:sy n="61" d="100"/>
        </p:scale>
        <p:origin x="72" y="75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52" tIns="45226" rIns="90452" bIns="45226" numCol="1" anchor="t" anchorCtr="0" compatLnSpc="1">
            <a:prstTxWarp prst="textNoShape">
              <a:avLst/>
            </a:prstTxWarp>
          </a:bodyPr>
          <a:lstStyle>
            <a:lvl1pPr defTabSz="904875" eaLnBrk="0" hangingPunct="0">
              <a:defRPr sz="1200" b="1">
                <a:latin typeface="Times New Roman" charset="0"/>
              </a:defRPr>
            </a:lvl1pPr>
          </a:lstStyle>
          <a:p>
            <a:endParaRPr lang="pt-BR" altLang="pt-BR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52850" y="0"/>
            <a:ext cx="2887663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52" tIns="45226" rIns="90452" bIns="45226" numCol="1" anchor="t" anchorCtr="0" compatLnSpc="1">
            <a:prstTxWarp prst="textNoShape">
              <a:avLst/>
            </a:prstTxWarp>
          </a:bodyPr>
          <a:lstStyle>
            <a:lvl1pPr algn="r" defTabSz="904875" eaLnBrk="0" hangingPunct="0">
              <a:defRPr sz="1200" b="1">
                <a:latin typeface="Times New Roman" charset="0"/>
              </a:defRPr>
            </a:lvl1pPr>
          </a:lstStyle>
          <a:p>
            <a:endParaRPr lang="pt-BR" altLang="pt-BR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7050"/>
            <a:ext cx="2887663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52" tIns="45226" rIns="90452" bIns="45226" numCol="1" anchor="b" anchorCtr="0" compatLnSpc="1">
            <a:prstTxWarp prst="textNoShape">
              <a:avLst/>
            </a:prstTxWarp>
          </a:bodyPr>
          <a:lstStyle>
            <a:lvl1pPr defTabSz="904875" eaLnBrk="0" hangingPunct="0">
              <a:defRPr sz="1200" b="1">
                <a:latin typeface="Times New Roman" charset="0"/>
              </a:defRPr>
            </a:lvl1pPr>
          </a:lstStyle>
          <a:p>
            <a:endParaRPr lang="pt-BR" altLang="pt-BR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52850" y="9417050"/>
            <a:ext cx="2887663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52" tIns="45226" rIns="90452" bIns="45226" numCol="1" anchor="b" anchorCtr="0" compatLnSpc="1">
            <a:prstTxWarp prst="textNoShape">
              <a:avLst/>
            </a:prstTxWarp>
          </a:bodyPr>
          <a:lstStyle>
            <a:lvl1pPr algn="r" defTabSz="904875" eaLnBrk="0" hangingPunct="0">
              <a:defRPr sz="1200" b="1">
                <a:latin typeface="Times New Roman" charset="0"/>
              </a:defRPr>
            </a:lvl1pPr>
          </a:lstStyle>
          <a:p>
            <a:fld id="{0FDD1401-C5B9-47B8-8FDC-FF95A8F330F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274186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1" tIns="46086" rIns="92171" bIns="46086" numCol="1" anchor="t" anchorCtr="0" compatLnSpc="1">
            <a:prstTxWarp prst="textNoShape">
              <a:avLst/>
            </a:prstTxWarp>
          </a:bodyPr>
          <a:lstStyle>
            <a:lvl1pPr defTabSz="922338" eaLnBrk="0" hangingPunct="0">
              <a:defRPr sz="1200">
                <a:latin typeface="Times New Roman" charset="0"/>
              </a:defRPr>
            </a:lvl1pPr>
          </a:lstStyle>
          <a:p>
            <a:endParaRPr lang="pt-BR" altLang="pt-B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2375" y="0"/>
            <a:ext cx="28781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1" tIns="46086" rIns="92171" bIns="46086" numCol="1" anchor="t" anchorCtr="0" compatLnSpc="1">
            <a:prstTxWarp prst="textNoShape">
              <a:avLst/>
            </a:prstTxWarp>
          </a:bodyPr>
          <a:lstStyle>
            <a:lvl1pPr algn="r" defTabSz="922338" eaLnBrk="0" hangingPunct="0">
              <a:defRPr sz="1200">
                <a:latin typeface="Times New Roman" charset="0"/>
              </a:defRPr>
            </a:lvl1pPr>
          </a:lstStyle>
          <a:p>
            <a:endParaRPr lang="pt-BR" altLang="pt-B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38175" y="742950"/>
            <a:ext cx="536575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5825" y="4705350"/>
            <a:ext cx="4868863" cy="445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1" tIns="46086" rIns="92171" bIns="460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8781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1" tIns="46086" rIns="92171" bIns="46086" numCol="1" anchor="b" anchorCtr="0" compatLnSpc="1">
            <a:prstTxWarp prst="textNoShape">
              <a:avLst/>
            </a:prstTxWarp>
          </a:bodyPr>
          <a:lstStyle>
            <a:lvl1pPr defTabSz="922338" eaLnBrk="0" hangingPunct="0">
              <a:defRPr sz="1200">
                <a:latin typeface="Times New Roman" charset="0"/>
              </a:defRPr>
            </a:lvl1pPr>
          </a:lstStyle>
          <a:p>
            <a:endParaRPr lang="pt-BR" altLang="pt-B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2375" y="9409113"/>
            <a:ext cx="28781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1" tIns="46086" rIns="92171" bIns="46086" numCol="1" anchor="b" anchorCtr="0" compatLnSpc="1">
            <a:prstTxWarp prst="textNoShape">
              <a:avLst/>
            </a:prstTxWarp>
          </a:bodyPr>
          <a:lstStyle>
            <a:lvl1pPr algn="r" defTabSz="922338" eaLnBrk="0" hangingPunct="0">
              <a:defRPr sz="1200">
                <a:latin typeface="Times New Roman" charset="0"/>
              </a:defRPr>
            </a:lvl1pPr>
          </a:lstStyle>
          <a:p>
            <a:fld id="{51BF7FE3-9734-4393-84FC-EC3A50F03B9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934521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38175" y="742950"/>
            <a:ext cx="5365750" cy="3714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6/10/2019 9:28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9407473"/>
            <a:ext cx="5976462" cy="495221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5976461" y="9407473"/>
            <a:ext cx="662515" cy="495221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18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38175" y="742950"/>
            <a:ext cx="5365750" cy="3714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6/10/2019 10:02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24870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38175" y="742950"/>
            <a:ext cx="5365750" cy="3714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6/10/2019 10:02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08644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38175" y="742950"/>
            <a:ext cx="5365750" cy="3714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6/10/2019 10:06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72399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38175" y="742950"/>
            <a:ext cx="5365750" cy="3714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6/10/2019 10:07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9879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38175" y="742950"/>
            <a:ext cx="5365750" cy="3714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6/10/2019 10:07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68192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38175" y="742950"/>
            <a:ext cx="5365750" cy="3714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6/10/2019 10:11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15835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38175" y="742950"/>
            <a:ext cx="5365750" cy="3714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6/10/2019 10:12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03654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38175" y="742950"/>
            <a:ext cx="5365750" cy="3714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6/10/2019 10:13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50751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38175" y="742950"/>
            <a:ext cx="5365750" cy="3714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6/10/2019 10:17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32792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38175" y="742950"/>
            <a:ext cx="5365750" cy="3714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6/10/2019 10:17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6966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38175" y="742950"/>
            <a:ext cx="5365750" cy="3714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6/10/2019 9:28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8218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38175" y="742950"/>
            <a:ext cx="5365750" cy="3714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6/10/2019 9:47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14716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38175" y="742950"/>
            <a:ext cx="5365750" cy="3714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6/10/2019 9:49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75617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38175" y="742950"/>
            <a:ext cx="5365750" cy="3714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6/10/2019 9:46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7910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38175" y="742950"/>
            <a:ext cx="5365750" cy="3714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6/10/2019 9:37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81941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38175" y="742950"/>
            <a:ext cx="5365750" cy="3714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6/10/2019 9:52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50806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38175" y="742950"/>
            <a:ext cx="5365750" cy="3714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6/10/2019 9:56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02179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38175" y="742950"/>
            <a:ext cx="5365750" cy="3714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6/10/2019 10:00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4038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91105" y="1905001"/>
            <a:ext cx="8322072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91104" y="4344989"/>
            <a:ext cx="8322072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>
          <a:xfrm>
            <a:off x="412750" y="230189"/>
            <a:ext cx="9080500" cy="664797"/>
          </a:xfrm>
        </p:spPr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412750" y="1411553"/>
            <a:ext cx="90805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>
          <a:xfrm>
            <a:off x="412750" y="230189"/>
            <a:ext cx="9080500" cy="664797"/>
          </a:xfrm>
        </p:spPr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412750" y="1411553"/>
            <a:ext cx="90805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1" y="6238876"/>
            <a:ext cx="9906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</p:cSld>
  <p:clrMapOvr>
    <a:masterClrMapping/>
  </p:clrMapOvr>
  <p:transition>
    <p:fade/>
  </p:transition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83321" y="649805"/>
            <a:ext cx="7630142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3035" y="4344989"/>
            <a:ext cx="7630142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82220" y="2355850"/>
            <a:ext cx="8330957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</p:cSld>
  <p:clrMapOvr>
    <a:masterClrMapping/>
  </p:clrMapOvr>
  <p:transition>
    <p:fade/>
  </p:transition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5500" y="762000"/>
            <a:ext cx="8585200" cy="1143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908050" y="2362200"/>
            <a:ext cx="4090988" cy="372427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51438" y="2362200"/>
            <a:ext cx="4090987" cy="372427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2641600" y="6248400"/>
            <a:ext cx="2308225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AFBAB00-43A1-46FF-B165-DD099DE0EB6C}" type="datetime8">
              <a:rPr lang="pt-BR" altLang="pt-BR"/>
              <a:pPr/>
              <a:t>10/06/2019 21:28</a:t>
            </a:fld>
            <a:endParaRPr lang="pt-BR" alt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6273800" y="6248400"/>
            <a:ext cx="3138488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90488" y="6242050"/>
            <a:ext cx="636587" cy="4889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7319B21-BBBA-4763-9816-B2122D6378E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705147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2750" y="230193"/>
            <a:ext cx="9080500" cy="664797"/>
          </a:xfrm>
        </p:spPr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82507" y="1905005"/>
            <a:ext cx="8710745" cy="21082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83321" y="649805"/>
            <a:ext cx="7630142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3035" y="4695528"/>
            <a:ext cx="7630142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82220" y="2355850"/>
            <a:ext cx="8330957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</p:cSld>
  <p:clrMapOvr>
    <a:masterClrMapping/>
  </p:clrMapOvr>
  <p:transition>
    <p:fade/>
  </p:transition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2750" y="230189"/>
            <a:ext cx="9080500" cy="664797"/>
          </a:xfrm>
        </p:spPr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412750" y="1411552"/>
            <a:ext cx="90805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2750" y="230189"/>
            <a:ext cx="9080500" cy="664797"/>
          </a:xfrm>
        </p:spPr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12750" y="1412875"/>
            <a:ext cx="90805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2750" y="230189"/>
            <a:ext cx="9080500" cy="664797"/>
          </a:xfrm>
        </p:spPr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12750" y="1411553"/>
            <a:ext cx="44577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35550" y="1411553"/>
            <a:ext cx="44577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2750" y="230189"/>
            <a:ext cx="9080500" cy="664797"/>
          </a:xfrm>
        </p:spPr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12750" y="1757802"/>
            <a:ext cx="44577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12749" y="2174876"/>
            <a:ext cx="44577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3147" y="1757802"/>
            <a:ext cx="4460104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1" y="2174876"/>
            <a:ext cx="4461139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2750" y="230189"/>
            <a:ext cx="9080500" cy="664797"/>
          </a:xfrm>
        </p:spPr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12750" y="230189"/>
            <a:ext cx="90805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12750" y="1412876"/>
            <a:ext cx="90805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0" y="5435827"/>
            <a:ext cx="9906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5425" y="6093297"/>
            <a:ext cx="1090348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ransition>
    <p:fade/>
  </p:transition>
  <p:hf hdr="0" ft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9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9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9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9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906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12750" y="230191"/>
            <a:ext cx="90805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1905003"/>
            <a:ext cx="8710745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p500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cmundo.com.br/supercomputadores/107331-brasil-ufrj-inaugura-supercomputador-monstruoso-226-teraflops.ht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SISTEMAS DISTRIBUIDOS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91104" y="4344988"/>
            <a:ext cx="8322072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</a:t>
            </a:r>
            <a:r>
              <a:rPr lang="pt-BR" sz="4000" dirty="0" smtClean="0">
                <a:solidFill>
                  <a:srgbClr val="FFFFFF">
                    <a:tint val="75000"/>
                  </a:srgbClr>
                </a:solidFill>
              </a:rPr>
              <a:t>16</a:t>
            </a:r>
            <a:endParaRPr lang="pt-BR" sz="4000" b="0" dirty="0" smtClean="0">
              <a:solidFill>
                <a:srgbClr val="FFFFFF">
                  <a:tint val="75000"/>
                </a:srgbClr>
              </a:solidFill>
            </a:endParaRP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7301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2750" y="230189"/>
            <a:ext cx="90805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altLang="pt-BR" dirty="0"/>
              <a:t>Supercomputadores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412750" y="1411553"/>
            <a:ext cx="9080500" cy="3648178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Nos supercomputadores a velocidade de processamento é o elemento mais importante, normalmente medido em “</a:t>
            </a:r>
            <a:r>
              <a:rPr lang="pt-BR" dirty="0" err="1"/>
              <a:t>flops</a:t>
            </a:r>
            <a:r>
              <a:rPr lang="pt-BR" dirty="0"/>
              <a:t>” (</a:t>
            </a:r>
            <a:r>
              <a:rPr lang="pt-BR" i="1" dirty="0"/>
              <a:t>Floating Point </a:t>
            </a:r>
            <a:r>
              <a:rPr lang="pt-BR" i="1" dirty="0" err="1"/>
              <a:t>Operations</a:t>
            </a:r>
            <a:r>
              <a:rPr lang="pt-BR" dirty="0"/>
              <a:t>), ou seja, o número de operações aritméticas simples por segundo com números </a:t>
            </a:r>
            <a:r>
              <a:rPr lang="pt-BR" dirty="0" smtClean="0"/>
              <a:t>reais.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Estações </a:t>
            </a:r>
            <a:r>
              <a:rPr lang="pt-BR" dirty="0"/>
              <a:t>de trabalho operam na casa dos </a:t>
            </a:r>
            <a:r>
              <a:rPr lang="pt-BR" dirty="0" err="1"/>
              <a:t>megaflops</a:t>
            </a:r>
            <a:r>
              <a:rPr lang="pt-BR" dirty="0"/>
              <a:t> (1 milhão de </a:t>
            </a:r>
            <a:r>
              <a:rPr lang="pt-BR" dirty="0" err="1"/>
              <a:t>flops</a:t>
            </a:r>
            <a:r>
              <a:rPr lang="pt-BR" dirty="0"/>
              <a:t>) enquanto supercomputadores acima dos </a:t>
            </a:r>
            <a:r>
              <a:rPr lang="pt-BR" dirty="0" err="1"/>
              <a:t>gigaflops</a:t>
            </a:r>
            <a:r>
              <a:rPr lang="pt-BR" dirty="0"/>
              <a:t>.</a:t>
            </a:r>
            <a:endParaRPr lang="pt-BR" sz="1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5054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2750" y="230189"/>
            <a:ext cx="90805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altLang="pt-BR" dirty="0"/>
              <a:t>Supercomputadores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412750" y="1411553"/>
            <a:ext cx="9080500" cy="2318583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Para alcançar tal nível é necessário o emprego de arquitetura vetorial ou </a:t>
            </a:r>
            <a:r>
              <a:rPr lang="pt-BR" dirty="0" smtClean="0"/>
              <a:t>paralela.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É </a:t>
            </a:r>
            <a:r>
              <a:rPr lang="pt-BR" dirty="0"/>
              <a:t>comum supercomputadores possuírem mais de 65.000 processadores atingindo velocidades na casa dos </a:t>
            </a:r>
            <a:r>
              <a:rPr lang="pt-BR" dirty="0" err="1"/>
              <a:t>teraflops</a:t>
            </a:r>
            <a:r>
              <a:rPr lang="pt-BR" dirty="0"/>
              <a:t>.</a:t>
            </a:r>
            <a:endParaRPr lang="pt-BR" sz="1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92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2750" y="230189"/>
            <a:ext cx="90805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altLang="pt-BR" dirty="0" smtClean="0"/>
              <a:t>Tipos de Supercomputadores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412750" y="1411553"/>
            <a:ext cx="9080500" cy="3069558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Processadores Vetoriais Paralelos (</a:t>
            </a:r>
            <a:r>
              <a:rPr lang="pt-BR" dirty="0"/>
              <a:t>PVP</a:t>
            </a:r>
            <a:r>
              <a:rPr lang="pt-BR" dirty="0" smtClean="0"/>
              <a:t>)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Multiprocessadores Simétricos (</a:t>
            </a:r>
            <a:r>
              <a:rPr lang="pt-BR" dirty="0"/>
              <a:t>SMP</a:t>
            </a:r>
            <a:r>
              <a:rPr lang="pt-BR" dirty="0" smtClean="0"/>
              <a:t>)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Máquinas Maciçamente Paralelas (</a:t>
            </a:r>
            <a:r>
              <a:rPr lang="pt-BR" dirty="0"/>
              <a:t>MPP</a:t>
            </a:r>
            <a:r>
              <a:rPr lang="pt-BR" dirty="0" smtClean="0"/>
              <a:t>)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Máquinas com Memória Compartilhada Distribuída (</a:t>
            </a:r>
            <a:r>
              <a:rPr lang="pt-BR" dirty="0"/>
              <a:t>DSM</a:t>
            </a:r>
            <a:r>
              <a:rPr lang="pt-BR" dirty="0" smtClean="0"/>
              <a:t>)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Redes de Estações de Trabalho (</a:t>
            </a:r>
            <a:r>
              <a:rPr lang="pt-BR" dirty="0"/>
              <a:t>NOW)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803104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2750" y="230189"/>
            <a:ext cx="90805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altLang="pt-BR" dirty="0" smtClean="0"/>
              <a:t>Tipos de Supercomputadores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412750" y="1411553"/>
            <a:ext cx="9080500" cy="4035977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Processadores Vetoriais Paralelos (</a:t>
            </a:r>
            <a:r>
              <a:rPr lang="pt-BR" dirty="0"/>
              <a:t>PVP</a:t>
            </a:r>
            <a:r>
              <a:rPr lang="pt-BR" dirty="0" smtClean="0"/>
              <a:t>)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Sistemas compostos de poucos processadores poderosos. A memória é compartilhada, e os sistemas podem ser classificados como </a:t>
            </a:r>
            <a:r>
              <a:rPr lang="pt-BR" dirty="0" err="1"/>
              <a:t>multiprocessados</a:t>
            </a:r>
            <a:r>
              <a:rPr lang="pt-BR" dirty="0"/>
              <a:t>. Normalmente não utilizam memória cache, usando para essa função um grande número de registradores vetoriais e um buffer de instrução. Exemplos: </a:t>
            </a:r>
            <a:r>
              <a:rPr lang="pt-BR" dirty="0" err="1"/>
              <a:t>Cray</a:t>
            </a:r>
            <a:r>
              <a:rPr lang="pt-BR" dirty="0"/>
              <a:t> C-90 (máximo de 16 processadores), </a:t>
            </a:r>
            <a:r>
              <a:rPr lang="pt-BR" dirty="0" err="1"/>
              <a:t>Cray</a:t>
            </a:r>
            <a:r>
              <a:rPr lang="pt-BR" dirty="0"/>
              <a:t> T-90 (máximo de 32 processadores), Fujitsu VPP 700 (máximo de 256 processadores).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3853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2750" y="230189"/>
            <a:ext cx="90805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altLang="pt-BR" dirty="0" smtClean="0"/>
              <a:t>Tipos de Supercomputadores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412750" y="1411553"/>
            <a:ext cx="9364786" cy="4686924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Multiprocessadores Simétricos (</a:t>
            </a:r>
            <a:r>
              <a:rPr lang="pt-BR" dirty="0"/>
              <a:t>SMP</a:t>
            </a:r>
            <a:r>
              <a:rPr lang="pt-BR" dirty="0" smtClean="0"/>
              <a:t>)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300" dirty="0" smtClean="0"/>
              <a:t>Sistemas de </a:t>
            </a:r>
            <a:r>
              <a:rPr lang="pt-BR" sz="2300" dirty="0"/>
              <a:t>processadores </a:t>
            </a:r>
            <a:r>
              <a:rPr lang="pt-BR" sz="2300" dirty="0" smtClean="0"/>
              <a:t>conectados </a:t>
            </a:r>
            <a:r>
              <a:rPr lang="pt-BR" sz="2300" dirty="0"/>
              <a:t>a uma memória compartilhada, podendo também ser classificados como </a:t>
            </a:r>
            <a:r>
              <a:rPr lang="pt-BR" sz="2300" dirty="0" err="1"/>
              <a:t>multiprocessados</a:t>
            </a:r>
            <a:r>
              <a:rPr lang="pt-BR" sz="2300" dirty="0"/>
              <a:t>. Utilizam-se amplamente de memória cache e todos os processadores têm igual acesso ao barramento e à memória compartilhada. São mais fáceis de programar que máquinas que se comunicam por troca de mensagens, </a:t>
            </a:r>
            <a:r>
              <a:rPr lang="pt-BR" sz="2300" dirty="0" smtClean="0"/>
              <a:t>pois sua programação é semelhante a feita </a:t>
            </a:r>
            <a:r>
              <a:rPr lang="pt-BR" sz="2300" dirty="0"/>
              <a:t>em sistemas convencionais, mas tem como desvantagem o uso de um barramento de interconexão </a:t>
            </a:r>
            <a:r>
              <a:rPr lang="pt-BR" sz="2300" dirty="0" smtClean="0"/>
              <a:t>(uma </a:t>
            </a:r>
            <a:r>
              <a:rPr lang="pt-BR" sz="2300" dirty="0"/>
              <a:t>transação por vez). </a:t>
            </a:r>
            <a:r>
              <a:rPr lang="pt-BR" sz="2300" dirty="0" smtClean="0"/>
              <a:t>Que pode </a:t>
            </a:r>
            <a:r>
              <a:rPr lang="pt-BR" sz="2300" dirty="0"/>
              <a:t>reduzir a </a:t>
            </a:r>
            <a:r>
              <a:rPr lang="pt-BR" sz="2300" dirty="0" smtClean="0"/>
              <a:t>escalabilidade, </a:t>
            </a:r>
            <a:r>
              <a:rPr lang="pt-BR" sz="2300" dirty="0"/>
              <a:t>fazendo com que sistemas comerciais estejam, geralmente, limitados a 64 processadores. Exemplos: IBM R50 (máximo de 8 processadores), SGI Power </a:t>
            </a:r>
            <a:r>
              <a:rPr lang="pt-BR" sz="2300" dirty="0" err="1"/>
              <a:t>Challenge</a:t>
            </a:r>
            <a:r>
              <a:rPr lang="pt-BR" sz="2300" dirty="0"/>
              <a:t> (máximo de 36 processadores), SUN Ultra Enterprise 10000 (máximo de 64 processadores) e HP/</a:t>
            </a:r>
            <a:r>
              <a:rPr lang="pt-BR" sz="2300" dirty="0" err="1"/>
              <a:t>Convex</a:t>
            </a:r>
            <a:r>
              <a:rPr lang="pt-BR" sz="2300" dirty="0"/>
              <a:t> Exemplar X-</a:t>
            </a:r>
            <a:r>
              <a:rPr lang="pt-BR" sz="2300" dirty="0" err="1"/>
              <a:t>Class</a:t>
            </a:r>
            <a:r>
              <a:rPr lang="pt-BR" sz="2300" dirty="0"/>
              <a:t> (máximo de 32 nós de 16 processadores cada).</a:t>
            </a:r>
            <a:endParaRPr lang="pt-BR" sz="2300" dirty="0"/>
          </a:p>
        </p:txBody>
      </p:sp>
    </p:spTree>
    <p:extLst>
      <p:ext uri="{BB962C8B-B14F-4D97-AF65-F5344CB8AC3E}">
        <p14:creationId xmlns:p14="http://schemas.microsoft.com/office/powerpoint/2010/main" val="41207789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2750" y="230189"/>
            <a:ext cx="90805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altLang="pt-BR" dirty="0" smtClean="0"/>
              <a:t>Tipos de Supercomputadores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412750" y="1411553"/>
            <a:ext cx="9080500" cy="4423775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Máquinas Maciçamente Paralelas (</a:t>
            </a:r>
            <a:r>
              <a:rPr lang="pt-BR" dirty="0"/>
              <a:t>MPP) </a:t>
            </a:r>
            <a:endParaRPr lang="pt-BR" dirty="0" smtClean="0"/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São </a:t>
            </a:r>
            <a:r>
              <a:rPr lang="pt-BR" dirty="0" err="1"/>
              <a:t>multicomputadores</a:t>
            </a:r>
            <a:r>
              <a:rPr lang="pt-BR" dirty="0"/>
              <a:t> construídos com milhares de processadores comerciais conectados por uma rede de alta velocidade. O alto desempenho é obtido com o grande número de processadores. O fato de haver troca de mensagens torna a programação mais difícil que nos casos em que a memória é compartilhada. Exemplos: Intel </a:t>
            </a:r>
            <a:r>
              <a:rPr lang="pt-BR" dirty="0" err="1"/>
              <a:t>Paragon</a:t>
            </a:r>
            <a:r>
              <a:rPr lang="pt-BR" dirty="0"/>
              <a:t> (máximo de 4000 processadores), Connection </a:t>
            </a:r>
            <a:r>
              <a:rPr lang="pt-BR" dirty="0" err="1"/>
              <a:t>Machine</a:t>
            </a:r>
            <a:r>
              <a:rPr lang="pt-BR" dirty="0"/>
              <a:t> CM-5 </a:t>
            </a:r>
            <a:r>
              <a:rPr lang="pt-BR" dirty="0" smtClean="0"/>
              <a:t>(</a:t>
            </a:r>
            <a:r>
              <a:rPr lang="pt-BR" dirty="0" err="1" smtClean="0"/>
              <a:t>máx</a:t>
            </a:r>
            <a:r>
              <a:rPr lang="pt-BR" dirty="0" smtClean="0"/>
              <a:t> 2048 </a:t>
            </a:r>
            <a:r>
              <a:rPr lang="pt-BR" dirty="0"/>
              <a:t>processadores), IBM SP2 </a:t>
            </a:r>
            <a:r>
              <a:rPr lang="pt-BR" dirty="0" smtClean="0"/>
              <a:t>(máx. de </a:t>
            </a:r>
            <a:r>
              <a:rPr lang="pt-BR" dirty="0"/>
              <a:t>512 processadores) e </a:t>
            </a:r>
            <a:r>
              <a:rPr lang="pt-BR" dirty="0" err="1"/>
              <a:t>Cray</a:t>
            </a:r>
            <a:r>
              <a:rPr lang="pt-BR" dirty="0"/>
              <a:t> T3D </a:t>
            </a:r>
            <a:r>
              <a:rPr lang="pt-BR" dirty="0" smtClean="0"/>
              <a:t>(máx. de </a:t>
            </a:r>
            <a:r>
              <a:rPr lang="pt-BR" dirty="0"/>
              <a:t>2048 processadores).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634668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2750" y="230189"/>
            <a:ext cx="90805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altLang="pt-BR" dirty="0" smtClean="0"/>
              <a:t>Tipos de Supercomputadores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412750" y="1411553"/>
            <a:ext cx="9080500" cy="4479175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Máquinas com Memória Compartilhada Distribuída (DSM)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Mesmo com </a:t>
            </a:r>
            <a:r>
              <a:rPr lang="pt-BR" dirty="0"/>
              <a:t>a memória sendo distribuída entre os nós, todos os processadores podem acessar todas as memórias. O espaço de endereçamento único, o compartilhamento de dados e o controle de coerência de cache são conseguidos com software. Podem ser sistemas com memória entrelaçada distribuída, ou </a:t>
            </a:r>
            <a:r>
              <a:rPr lang="pt-BR" dirty="0" smtClean="0"/>
              <a:t>com </a:t>
            </a:r>
            <a:r>
              <a:rPr lang="pt-BR" dirty="0"/>
              <a:t>memórias </a:t>
            </a:r>
            <a:r>
              <a:rPr lang="pt-BR" dirty="0" smtClean="0"/>
              <a:t>locais onde estas podem </a:t>
            </a:r>
            <a:r>
              <a:rPr lang="pt-BR" dirty="0"/>
              <a:t>ser ligadas através de adaptadores de rede a uma rede de interconexão específica, que permite o acesso a memórias remotas.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612264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2750" y="230189"/>
            <a:ext cx="90805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altLang="pt-BR" dirty="0" smtClean="0"/>
              <a:t>Tipos de Supercomputadores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412750" y="1411553"/>
            <a:ext cx="9080500" cy="4811574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Redes de Estações de Trabalho (NOW)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Na </a:t>
            </a:r>
            <a:r>
              <a:rPr lang="pt-BR" dirty="0"/>
              <a:t>prática são redes locais utilizadas na execução de aplicações paralelas. </a:t>
            </a:r>
            <a:r>
              <a:rPr lang="pt-BR" dirty="0" smtClean="0"/>
              <a:t>Esta </a:t>
            </a:r>
            <a:r>
              <a:rPr lang="pt-BR" dirty="0"/>
              <a:t>é uma solução </a:t>
            </a:r>
            <a:r>
              <a:rPr lang="pt-BR" dirty="0" smtClean="0"/>
              <a:t>mais </a:t>
            </a:r>
            <a:r>
              <a:rPr lang="pt-BR" dirty="0"/>
              <a:t>barata em relação aos </a:t>
            </a:r>
            <a:r>
              <a:rPr lang="pt-BR" dirty="0" err="1"/>
              <a:t>MPPs</a:t>
            </a:r>
            <a:r>
              <a:rPr lang="pt-BR" dirty="0"/>
              <a:t>. A desvantagem clara que se vê em uma rede de estações de trabalho é o fato de que as redes tradicionais costumam ser usadas apenas em tarefas menores (para compartilhar arquivos e acessar impressoras remotas, por exemplo), e geralmente não são otimizadas para operações de comunicação de uma aplicação paralela. O resultado é uma alta </a:t>
            </a:r>
            <a:r>
              <a:rPr lang="pt-BR" dirty="0" smtClean="0"/>
              <a:t>latência, </a:t>
            </a:r>
            <a:r>
              <a:rPr lang="pt-BR" dirty="0"/>
              <a:t>o que compromete o desempenho da máquina como um todo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61959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2750" y="230189"/>
            <a:ext cx="90805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Cluster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412750" y="1411553"/>
            <a:ext cx="9080500" cy="3648178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Dos tipos de supercomputadores apresentados acima, o que mais nos interessa são as Máquinas com Memória Compartilhada </a:t>
            </a:r>
            <a:r>
              <a:rPr lang="pt-BR" dirty="0" smtClean="0"/>
              <a:t>Distribuída.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Os </a:t>
            </a:r>
            <a:r>
              <a:rPr lang="pt-BR" dirty="0"/>
              <a:t>Clusters são típicos representantes dessa classe de supercomputadores e que podem ser definidos como um sistema onde dois ou mais computadores trabalham de maneira conjunta para realizar processamento de determinada tarefa.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744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2750" y="230189"/>
            <a:ext cx="90805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Cluster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412750" y="1411553"/>
            <a:ext cx="9080500" cy="2761782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Nesta arquitetura, os computadores dividem as tarefas de processamento e trabalham como se fossem um único </a:t>
            </a:r>
            <a:r>
              <a:rPr lang="pt-BR" dirty="0" smtClean="0"/>
              <a:t>computador.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Tudo </a:t>
            </a:r>
            <a:r>
              <a:rPr lang="pt-BR" dirty="0"/>
              <a:t>isso com o intuito de realizar processamentos que até então somente computadores de alto desempenho seriam capazes de fazer.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2193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2750" y="230189"/>
            <a:ext cx="90805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412750" y="1411553"/>
            <a:ext cx="9080500" cy="1423980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Cluster de auto desempenho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Supercomputadores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Tipos de supercomputadores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477033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2750" y="230189"/>
            <a:ext cx="90805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altLang="pt-BR" dirty="0"/>
              <a:t>Supercomputadores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412750" y="1411553"/>
            <a:ext cx="9080500" cy="4193969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A capacidade das supermáquinas de realizar cálculos em grande velocidade é indispensável para determinadas </a:t>
            </a:r>
            <a:r>
              <a:rPr lang="pt-BR" dirty="0" smtClean="0"/>
              <a:t>pesquisas;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A supercomputação permite simular esses fenômenos por meio de cálculos </a:t>
            </a:r>
            <a:r>
              <a:rPr lang="pt-BR" dirty="0" smtClean="0"/>
              <a:t>matemáticos;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Pesquisas para o desenvolvimento de armas nucleares e de mísseis e para análise de clima foram as primeiras a se beneficiar da computação de alto desempenho.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372086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2750" y="230189"/>
            <a:ext cx="90805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altLang="pt-BR" dirty="0"/>
              <a:t>Supercomputadores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412750" y="1411553"/>
            <a:ext cx="9080500" cy="2318583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Em seguida, a medicina e vários ramos da engenharia também passaram a usar esse recurso</a:t>
            </a:r>
            <a:r>
              <a:rPr lang="pt-BR" dirty="0" smtClean="0"/>
              <a:t>.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Hoje</a:t>
            </a:r>
            <a:r>
              <a:rPr lang="pt-BR" dirty="0"/>
              <a:t>, além dessas áreas tradicionais, a gama de aplicações inclui petróleo, finanças, análise de solo, nanotecnologia e genética</a:t>
            </a:r>
            <a:r>
              <a:rPr lang="pt-B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727612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2750" y="230189"/>
            <a:ext cx="90805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altLang="pt-BR" dirty="0"/>
              <a:t>Supercomputadores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412750" y="1411553"/>
            <a:ext cx="9080500" cy="4304768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Atualmente cientistas </a:t>
            </a:r>
            <a:r>
              <a:rPr lang="pt-BR" dirty="0"/>
              <a:t>brasileiros </a:t>
            </a:r>
            <a:r>
              <a:rPr lang="pt-BR" dirty="0" smtClean="0"/>
              <a:t>usam supercomputadores </a:t>
            </a:r>
            <a:r>
              <a:rPr lang="pt-BR" dirty="0"/>
              <a:t>para pesquisar desde petróleo até mudanças </a:t>
            </a:r>
            <a:r>
              <a:rPr lang="pt-BR" dirty="0" smtClean="0"/>
              <a:t>climáticas.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Um </a:t>
            </a:r>
            <a:r>
              <a:rPr lang="pt-BR" dirty="0"/>
              <a:t>grande exemplo é o supercomputador </a:t>
            </a:r>
            <a:r>
              <a:rPr lang="pt-BR" dirty="0" smtClean="0"/>
              <a:t>(Galileu) usado </a:t>
            </a:r>
            <a:r>
              <a:rPr lang="pt-BR" dirty="0"/>
              <a:t>pela Petrobrás </a:t>
            </a:r>
            <a:r>
              <a:rPr lang="pt-BR" dirty="0" smtClean="0"/>
              <a:t>em 2011 nas </a:t>
            </a:r>
            <a:r>
              <a:rPr lang="pt-BR" dirty="0"/>
              <a:t>pesquisas do </a:t>
            </a:r>
            <a:r>
              <a:rPr lang="pt-BR" dirty="0" err="1"/>
              <a:t>pré</a:t>
            </a:r>
            <a:r>
              <a:rPr lang="pt-BR" dirty="0"/>
              <a:t>-sal</a:t>
            </a:r>
            <a:r>
              <a:rPr lang="pt-BR" dirty="0" smtClean="0"/>
              <a:t>.</a:t>
            </a:r>
          </a:p>
          <a:p>
            <a:pPr marL="1255205" lvl="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Para levar à frente toda a pesquisa é necessário simular as condições existentes no oceano. Correntes marítimas, ondas, variações de temperatura e movimentos sísmicos devem ser previstos e levados em conta no projeto dos equipamentos. Por causa da enorme quantidade de variáveis envolvidas, essas simulações exigem cálculos pesadíssimos. 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217983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2750" y="230189"/>
            <a:ext cx="90805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altLang="pt-BR" dirty="0"/>
              <a:t>Supercomputadores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412750" y="1411553"/>
            <a:ext cx="9080500" cy="3861570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A máquina faz parte da rede Galileu, formada por várias instituições de pesquisa que têm convênios com a </a:t>
            </a:r>
            <a:r>
              <a:rPr lang="pt-BR" dirty="0" smtClean="0"/>
              <a:t>Petrobras.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O </a:t>
            </a:r>
            <a:r>
              <a:rPr lang="pt-BR" dirty="0"/>
              <a:t>Galileu é baseado em módulos Sun </a:t>
            </a:r>
            <a:r>
              <a:rPr lang="pt-BR" dirty="0" err="1"/>
              <a:t>Blade</a:t>
            </a:r>
            <a:r>
              <a:rPr lang="pt-BR" dirty="0"/>
              <a:t> x6048. Fabricado pela Sun (agora Oracle), ele tem desempenho real de 65 </a:t>
            </a:r>
            <a:r>
              <a:rPr lang="pt-BR" dirty="0" err="1"/>
              <a:t>teraflops</a:t>
            </a:r>
            <a:r>
              <a:rPr lang="pt-BR" dirty="0"/>
              <a:t>, ou 65 trilhões de cálculos por </a:t>
            </a:r>
            <a:r>
              <a:rPr lang="pt-BR" dirty="0" smtClean="0"/>
              <a:t>segundo.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Era </a:t>
            </a:r>
            <a:r>
              <a:rPr lang="pt-BR" dirty="0"/>
              <a:t>o número 116 na Top500 (</a:t>
            </a:r>
            <a:r>
              <a:rPr lang="pt-BR" dirty="0">
                <a:hlinkClick r:id="rId3"/>
              </a:rPr>
              <a:t>www.top500.org</a:t>
            </a:r>
            <a:r>
              <a:rPr lang="pt-BR" dirty="0"/>
              <a:t>), a lista dos mais poderosos computadores do </a:t>
            </a:r>
            <a:r>
              <a:rPr lang="pt-BR" dirty="0" smtClean="0"/>
              <a:t>mundo em 2011.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506734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2750" y="230189"/>
            <a:ext cx="90805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altLang="pt-BR" dirty="0"/>
              <a:t>Supercomputadores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412750" y="1411553"/>
            <a:ext cx="9080500" cy="5293757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O investimento por trás dos grandes supercomputadores chega a dezenas de milhões de dólares. A nova máquina do INPE custou 50 milhões de reais. Na Rede Galileu, o investimento foi de 14 milhões de reais</a:t>
            </a:r>
            <a:r>
              <a:rPr lang="pt-BR" dirty="0" smtClean="0"/>
              <a:t>.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Outro modelo que tem crescido em popularidade é o de grade. Nele, máquinas distantes entre si funcionam como se fossem um único supercomputador</a:t>
            </a:r>
            <a:r>
              <a:rPr lang="pt-BR" dirty="0" smtClean="0"/>
              <a:t>.</a:t>
            </a:r>
          </a:p>
          <a:p>
            <a:pPr marL="1208088" lvl="3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dirty="0" smtClean="0">
                <a:solidFill>
                  <a:srgbClr val="FFFFFF"/>
                </a:solidFill>
              </a:rPr>
              <a:t>&lt;</a:t>
            </a:r>
            <a:r>
              <a:rPr lang="pt-BR" dirty="0">
                <a:solidFill>
                  <a:srgbClr val="FFFFFF"/>
                </a:solidFill>
              </a:rPr>
              <a:t>http://</a:t>
            </a:r>
            <a:r>
              <a:rPr lang="pt-BR" dirty="0" smtClean="0">
                <a:solidFill>
                  <a:srgbClr val="FFFFFF"/>
                </a:solidFill>
              </a:rPr>
              <a:t>info.abril.com.br/noticias/ti/o-brasil-dos-teraflops-21012011-0.shl?5</a:t>
            </a:r>
            <a:r>
              <a:rPr lang="pt-BR" dirty="0">
                <a:solidFill>
                  <a:srgbClr val="FFFFFF"/>
                </a:solidFill>
              </a:rPr>
              <a:t>&gt; (</a:t>
            </a:r>
            <a:r>
              <a:rPr lang="pt-BR" dirty="0" smtClean="0">
                <a:solidFill>
                  <a:srgbClr val="FFFFFF"/>
                </a:solidFill>
              </a:rPr>
              <a:t>21/Jan/11</a:t>
            </a:r>
            <a:r>
              <a:rPr lang="pt-BR" dirty="0">
                <a:solidFill>
                  <a:srgbClr val="FFFFFF"/>
                </a:solidFill>
              </a:rPr>
              <a:t>) </a:t>
            </a:r>
          </a:p>
          <a:p>
            <a:pPr marL="1208088" lvl="3" indent="0" defTabSz="914400">
              <a:spcBef>
                <a:spcPts val="768"/>
              </a:spcBef>
              <a:buClr>
                <a:srgbClr val="FFFFFF"/>
              </a:buClr>
              <a:buNone/>
            </a:pPr>
            <a:endParaRPr lang="pt-B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5443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2750" y="230189"/>
            <a:ext cx="90805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altLang="pt-BR" dirty="0"/>
              <a:t>Supercomputadores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412750" y="1411553"/>
            <a:ext cx="9080500" cy="3426579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Um </a:t>
            </a:r>
            <a:r>
              <a:rPr lang="pt-BR" dirty="0"/>
              <a:t>novo símbolo disso é a supermáquina batizada de “Lobo Carneiro”, inaugurada </a:t>
            </a:r>
            <a:r>
              <a:rPr lang="pt-BR" dirty="0" smtClean="0"/>
              <a:t>em 13/</a:t>
            </a:r>
            <a:r>
              <a:rPr lang="pt-BR" dirty="0" err="1" smtClean="0"/>
              <a:t>jul</a:t>
            </a:r>
            <a:r>
              <a:rPr lang="pt-BR" dirty="0" smtClean="0"/>
              <a:t>/16, </a:t>
            </a:r>
            <a:r>
              <a:rPr lang="pt-BR" dirty="0"/>
              <a:t>na Coppe, na </a:t>
            </a:r>
            <a:r>
              <a:rPr lang="pt-BR" dirty="0" smtClean="0"/>
              <a:t>UFRJ. Ele tem </a:t>
            </a:r>
            <a:r>
              <a:rPr lang="pt-BR" dirty="0"/>
              <a:t>capacidade </a:t>
            </a:r>
            <a:r>
              <a:rPr lang="pt-BR" dirty="0" smtClean="0"/>
              <a:t>de 226 </a:t>
            </a:r>
            <a:r>
              <a:rPr lang="pt-BR" dirty="0" err="1"/>
              <a:t>teraflops</a:t>
            </a:r>
            <a:r>
              <a:rPr lang="pt-BR" dirty="0" smtClean="0"/>
              <a:t>.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E</a:t>
            </a:r>
            <a:r>
              <a:rPr lang="pt-BR" dirty="0" smtClean="0"/>
              <a:t> </a:t>
            </a:r>
            <a:r>
              <a:rPr lang="pt-BR" dirty="0"/>
              <a:t>o detalhe é que o consumo de energia é otimizado: de acordo com a Coppe, dois terços a menos de energia serão gastos em comparação com o modelo </a:t>
            </a:r>
            <a:r>
              <a:rPr lang="pt-BR" dirty="0" smtClean="0"/>
              <a:t>anterior, o Galileu.</a:t>
            </a:r>
            <a:endParaRPr lang="pt-B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7300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2750" y="230189"/>
            <a:ext cx="90805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altLang="pt-BR" dirty="0"/>
              <a:t>Supercomputadores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412750" y="1411553"/>
            <a:ext cx="9080500" cy="5332742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Um </a:t>
            </a:r>
            <a:r>
              <a:rPr lang="pt-BR" dirty="0"/>
              <a:t>novo símbolo disso é a supermáquina batizada de “Lobo Carneiro”, inaugurada </a:t>
            </a:r>
            <a:r>
              <a:rPr lang="pt-BR" dirty="0" smtClean="0"/>
              <a:t>em 13/</a:t>
            </a:r>
            <a:r>
              <a:rPr lang="pt-BR" dirty="0" err="1" smtClean="0"/>
              <a:t>jul</a:t>
            </a:r>
            <a:r>
              <a:rPr lang="pt-BR" dirty="0" smtClean="0"/>
              <a:t>/16, </a:t>
            </a:r>
            <a:r>
              <a:rPr lang="pt-BR" dirty="0"/>
              <a:t>na Coppe, na </a:t>
            </a:r>
            <a:r>
              <a:rPr lang="pt-BR" dirty="0" smtClean="0"/>
              <a:t>UFRJ. Ele tem </a:t>
            </a:r>
            <a:r>
              <a:rPr lang="pt-BR" dirty="0"/>
              <a:t>capacidade </a:t>
            </a:r>
            <a:r>
              <a:rPr lang="pt-BR" dirty="0" smtClean="0"/>
              <a:t>de 226 </a:t>
            </a:r>
            <a:r>
              <a:rPr lang="pt-BR" dirty="0" err="1"/>
              <a:t>teraflops</a:t>
            </a:r>
            <a:r>
              <a:rPr lang="pt-BR" dirty="0" smtClean="0"/>
              <a:t>.</a:t>
            </a:r>
          </a:p>
          <a:p>
            <a:pPr lvl="1"/>
            <a:r>
              <a:rPr lang="pt-BR" dirty="0"/>
              <a:t>6.072 </a:t>
            </a:r>
            <a:r>
              <a:rPr lang="pt-BR" dirty="0" smtClean="0"/>
              <a:t>cores em </a:t>
            </a:r>
            <a:r>
              <a:rPr lang="pt-BR" dirty="0"/>
              <a:t>253 nós de </a:t>
            </a:r>
            <a:r>
              <a:rPr lang="pt-BR" dirty="0" smtClean="0"/>
              <a:t>processamento; Aceleradores </a:t>
            </a:r>
            <a:r>
              <a:rPr lang="pt-BR" dirty="0"/>
              <a:t>GPGPU Intel </a:t>
            </a:r>
            <a:r>
              <a:rPr lang="pt-BR" dirty="0" smtClean="0"/>
              <a:t>XEON; 720 </a:t>
            </a:r>
            <a:r>
              <a:rPr lang="pt-BR" dirty="0"/>
              <a:t>TB de armazenamento paralelo com velocidades de 17 </a:t>
            </a:r>
            <a:r>
              <a:rPr lang="pt-BR" dirty="0" smtClean="0"/>
              <a:t>GB/s e 16 </a:t>
            </a:r>
            <a:r>
              <a:rPr lang="pt-BR" dirty="0"/>
              <a:t>TB de memória </a:t>
            </a:r>
            <a:r>
              <a:rPr lang="pt-BR" dirty="0" smtClean="0"/>
              <a:t>RAM (R$ 10 Milhões)</a:t>
            </a:r>
            <a:endParaRPr lang="pt-BR" dirty="0"/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E </a:t>
            </a:r>
            <a:r>
              <a:rPr lang="pt-BR" dirty="0"/>
              <a:t>o detalhe é que o consumo de energia é otimizado: de acordo com a Coppe, dois terços a menos de energia serão gastos em comparação com o modelo </a:t>
            </a:r>
            <a:r>
              <a:rPr lang="pt-BR" dirty="0" smtClean="0"/>
              <a:t>anterior, o Galileu.</a:t>
            </a:r>
          </a:p>
          <a:p>
            <a:pPr marL="517525" lvl="1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1200" dirty="0" smtClean="0">
                <a:hlinkClick r:id="rId3"/>
              </a:rPr>
              <a:t>&lt;https</a:t>
            </a:r>
            <a:r>
              <a:rPr lang="pt-BR" sz="1200" dirty="0">
                <a:hlinkClick r:id="rId3"/>
              </a:rPr>
              <a:t>://</a:t>
            </a:r>
            <a:r>
              <a:rPr lang="pt-BR" sz="1200" dirty="0" smtClean="0">
                <a:hlinkClick r:id="rId3"/>
              </a:rPr>
              <a:t>www.tecmundo.com.br/supercomputadores/107331-brasil-ufrj-inaugura-supercomputador-monstruoso-226-teraflops.htm</a:t>
            </a:r>
            <a:r>
              <a:rPr lang="pt-BR" sz="1200" dirty="0">
                <a:solidFill>
                  <a:srgbClr val="FFFFFF"/>
                </a:solidFill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4290782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SD_10</Template>
  <TotalTime>11300</TotalTime>
  <Words>3355</Words>
  <Application>Microsoft Office PowerPoint</Application>
  <PresentationFormat>Papel A4 (210 x 297 mm)</PresentationFormat>
  <Paragraphs>143</Paragraphs>
  <Slides>19</Slides>
  <Notes>19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Courier New</vt:lpstr>
      <vt:lpstr>Times New Roman</vt:lpstr>
      <vt:lpstr>Wingdings</vt:lpstr>
      <vt:lpstr>7-00134_MS_Qwest_template_Segoe</vt:lpstr>
      <vt:lpstr>Branco com fonte Courier para slides de código</vt:lpstr>
      <vt:lpstr>SISTEMAS DISTRIBUIDOS</vt:lpstr>
      <vt:lpstr>Conteúdo</vt:lpstr>
      <vt:lpstr>Supercomputadores</vt:lpstr>
      <vt:lpstr>Supercomputadores</vt:lpstr>
      <vt:lpstr>Supercomputadores</vt:lpstr>
      <vt:lpstr>Supercomputadores</vt:lpstr>
      <vt:lpstr>Supercomputadores</vt:lpstr>
      <vt:lpstr>Supercomputadores</vt:lpstr>
      <vt:lpstr>Supercomputadores</vt:lpstr>
      <vt:lpstr>Supercomputadores</vt:lpstr>
      <vt:lpstr>Supercomputadores</vt:lpstr>
      <vt:lpstr>Tipos de Supercomputadores</vt:lpstr>
      <vt:lpstr>Tipos de Supercomputadores</vt:lpstr>
      <vt:lpstr>Tipos de Supercomputadores</vt:lpstr>
      <vt:lpstr>Tipos de Supercomputadores</vt:lpstr>
      <vt:lpstr>Tipos de Supercomputadores</vt:lpstr>
      <vt:lpstr>Tipos de Supercomputadores</vt:lpstr>
      <vt:lpstr>Cluster</vt:lpstr>
      <vt:lpstr>Cluster</vt:lpstr>
    </vt:vector>
  </TitlesOfParts>
  <Company>FUCAPI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 de Computadores II</dc:title>
  <dc:creator>Vilar Neto</dc:creator>
  <cp:lastModifiedBy>varajao</cp:lastModifiedBy>
  <cp:revision>341</cp:revision>
  <cp:lastPrinted>2003-02-03T11:44:27Z</cp:lastPrinted>
  <dcterms:created xsi:type="dcterms:W3CDTF">2002-02-06T19:37:03Z</dcterms:created>
  <dcterms:modified xsi:type="dcterms:W3CDTF">2019-06-11T01:27:04Z</dcterms:modified>
</cp:coreProperties>
</file>